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Lst>
  <p:sldSz cx="7556500" cy="10693400"/>
  <p:notesSz cx="6858000" cy="9144000"/>
  <p:embeddedFontLst>
    <p:embeddedFont>
      <p:font typeface="Calibri" panose="020F0502020204030204" pitchFamily="34" charset="0"/>
      <p:regular r:id="rId5"/>
      <p:bold r:id="rId6"/>
      <p:italic r:id="rId7"/>
      <p:boldItalic r:id="rId8"/>
    </p:embeddedFont>
    <p:embeddedFont>
      <p:font typeface="Roboto" panose="020B0604020202020204" charset="0"/>
      <p:regular r:id="rId9"/>
      <p:bold r:id="rId10"/>
      <p:italic r:id="rId11"/>
      <p:boldItalic r:id="rId12"/>
    </p:embeddedFont>
    <p:embeddedFont>
      <p:font typeface="Roboto Bold" panose="020B0604020202020204" charset="0"/>
      <p:regular r:id="rId13"/>
      <p:bold r:id="rId14"/>
    </p:embeddedFont>
    <p:embeddedFont>
      <p:font typeface="Roboto Condensed Bold" panose="020B0604020202020204" charset="0"/>
      <p:regular r:id="rId15"/>
      <p:bold r:id="rId16"/>
    </p:embeddedFont>
    <p:embeddedFont>
      <p:font typeface="Roboto Condensed Bold Italics"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then Benjamin BFS" initials="RBB" lastIdx="21" clrIdx="0">
    <p:extLst>
      <p:ext uri="{19B8F6BF-5375-455C-9EA6-DF929625EA0E}">
        <p15:presenceInfo xmlns:p15="http://schemas.microsoft.com/office/powerpoint/2012/main" userId="S-1-5-21-3993060671-4215906946-993041443-121572" providerId="AD"/>
      </p:ext>
    </p:extLst>
  </p:cmAuthor>
  <p:cmAuthor id="2" name="Segesta Lisa BFS" initials="SLB" lastIdx="3" clrIdx="1">
    <p:extLst>
      <p:ext uri="{19B8F6BF-5375-455C-9EA6-DF929625EA0E}">
        <p15:presenceInfo xmlns:p15="http://schemas.microsoft.com/office/powerpoint/2012/main" userId="S-1-5-21-3993060671-4215906946-993041443-6422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59" d="100"/>
          <a:sy n="59" d="100"/>
        </p:scale>
        <p:origin x="3324" y="3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1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font" Target="fonts/font11.fntdata"/><Relationship Id="rId10" Type="http://schemas.openxmlformats.org/officeDocument/2006/relationships/font" Target="fonts/font6.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5.fntdata"/><Relationship Id="rId14" Type="http://schemas.openxmlformats.org/officeDocument/2006/relationships/font" Target="fonts/font10.fntdata"/><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swissdatacommunity.ch" TargetMode="Externa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hyperlink" Target="https://confluence.swissdatacommunity.ch" TargetMode="External"/><Relationship Id="rId1" Type="http://schemas.openxmlformats.org/officeDocument/2006/relationships/slideLayout" Target="../slideLayouts/slideLayout7.xml"/><Relationship Id="rId6" Type="http://schemas.openxmlformats.org/officeDocument/2006/relationships/hyperlink" Target="&#8222;https:/confluence.swissdatacommunity.ch&#8220;" TargetMode="External"/><Relationship Id="rId11" Type="http://schemas.openxmlformats.org/officeDocument/2006/relationships/image" Target="../media/image10.jpeg"/><Relationship Id="rId5" Type="http://schemas.openxmlformats.org/officeDocument/2006/relationships/hyperlink" Target="https://swissdatacommunity.ch" TargetMode="External"/><Relationship Id="rId10" Type="http://schemas.openxmlformats.org/officeDocument/2006/relationships/image" Target="../media/image9.jpeg"/><Relationship Id="rId4" Type="http://schemas.openxmlformats.org/officeDocument/2006/relationships/hyperlink" Target="confluence.swissdatacommunity.ch" TargetMode="External"/><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s://www.linkedin.com/posts/digitale-schweiz_dataliteracy-activity-7270101207191330819-khtR/?utm_source=share&amp;utm_medium=member_desktop" TargetMode="External"/><Relationship Id="rId7" Type="http://schemas.openxmlformats.org/officeDocument/2006/relationships/image" Target="../media/image11.png"/><Relationship Id="rId2" Type="http://schemas.openxmlformats.org/officeDocument/2006/relationships/hyperlink" Target="https://swissdatacommunity.ch/der-2-swiss-community-day-on-data-hat-statt-gefunden-804/" TargetMode="External"/><Relationship Id="rId1" Type="http://schemas.openxmlformats.org/officeDocument/2006/relationships/slideLayout" Target="../slideLayouts/slideLayout7.xml"/><Relationship Id="rId6" Type="http://schemas.openxmlformats.org/officeDocument/2006/relationships/hyperlink" Target="https://akademien-schweiz.ch/fr/themen/culture-scientifique/data-literacy-charta/" TargetMode="External"/><Relationship Id="rId5" Type="http://schemas.openxmlformats.org/officeDocument/2006/relationships/hyperlink" Target="https://www.oecd.org/en.html" TargetMode="External"/><Relationship Id="rId10" Type="http://schemas.openxmlformats.org/officeDocument/2006/relationships/hyperlink" Target="https://swissdatacommunity.ch" TargetMode="External"/><Relationship Id="rId4" Type="http://schemas.openxmlformats.org/officeDocument/2006/relationships/hyperlink" Target="https://www.linkedin.com/in/steve-macfeely-a1a710112/" TargetMode="External"/><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28961" y="0"/>
            <a:ext cx="2627539" cy="106920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solidFill>
          </p:spPr>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grpSp>
        <p:nvGrpSpPr>
          <p:cNvPr id="5" name="Group 5"/>
          <p:cNvGrpSpPr/>
          <p:nvPr/>
        </p:nvGrpSpPr>
        <p:grpSpPr>
          <a:xfrm>
            <a:off x="750243" y="1182254"/>
            <a:ext cx="2083396" cy="1681645"/>
            <a:chOff x="0" y="0"/>
            <a:chExt cx="746642" cy="602663"/>
          </a:xfrm>
        </p:grpSpPr>
        <p:sp>
          <p:nvSpPr>
            <p:cNvPr id="6" name="Freeform 6"/>
            <p:cNvSpPr/>
            <p:nvPr/>
          </p:nvSpPr>
          <p:spPr>
            <a:xfrm>
              <a:off x="0" y="0"/>
              <a:ext cx="746642" cy="602664"/>
            </a:xfrm>
            <a:custGeom>
              <a:avLst/>
              <a:gdLst/>
              <a:ahLst/>
              <a:cxnLst/>
              <a:rect l="l" t="t" r="r" b="b"/>
              <a:pathLst>
                <a:path w="746642" h="602664">
                  <a:moveTo>
                    <a:pt x="0" y="0"/>
                  </a:moveTo>
                  <a:lnTo>
                    <a:pt x="746642" y="0"/>
                  </a:lnTo>
                  <a:lnTo>
                    <a:pt x="746642" y="602664"/>
                  </a:lnTo>
                  <a:lnTo>
                    <a:pt x="0" y="602664"/>
                  </a:lnTo>
                  <a:close/>
                </a:path>
              </a:pathLst>
            </a:custGeom>
            <a:solidFill>
              <a:srgbClr val="DC0A19"/>
            </a:solidFill>
          </p:spPr>
        </p:sp>
        <p:sp>
          <p:nvSpPr>
            <p:cNvPr id="7" name="TextBox 7"/>
            <p:cNvSpPr txBox="1"/>
            <p:nvPr/>
          </p:nvSpPr>
          <p:spPr>
            <a:xfrm>
              <a:off x="0" y="-38100"/>
              <a:ext cx="746642" cy="640763"/>
            </a:xfrm>
            <a:prstGeom prst="rect">
              <a:avLst/>
            </a:prstGeom>
          </p:spPr>
          <p:txBody>
            <a:bodyPr lIns="50800" tIns="50800" rIns="50800" bIns="50800" rtlCol="0" anchor="ctr"/>
            <a:lstStyle/>
            <a:p>
              <a:pPr algn="ctr">
                <a:lnSpc>
                  <a:spcPts val="2058"/>
                </a:lnSpc>
              </a:pPr>
              <a:endParaRPr/>
            </a:p>
          </p:txBody>
        </p:sp>
      </p:grpSp>
      <p:grpSp>
        <p:nvGrpSpPr>
          <p:cNvPr id="8" name="Group 8"/>
          <p:cNvGrpSpPr/>
          <p:nvPr/>
        </p:nvGrpSpPr>
        <p:grpSpPr>
          <a:xfrm>
            <a:off x="5161417" y="8729128"/>
            <a:ext cx="2155437" cy="1206872"/>
            <a:chOff x="0" y="0"/>
            <a:chExt cx="810491" cy="453810"/>
          </a:xfrm>
          <a:solidFill>
            <a:schemeClr val="bg1">
              <a:lumMod val="75000"/>
            </a:schemeClr>
          </a:solidFill>
        </p:grpSpPr>
        <p:sp>
          <p:nvSpPr>
            <p:cNvPr id="9" name="Freeform 9"/>
            <p:cNvSpPr/>
            <p:nvPr/>
          </p:nvSpPr>
          <p:spPr>
            <a:xfrm>
              <a:off x="0" y="0"/>
              <a:ext cx="810490" cy="453810"/>
            </a:xfrm>
            <a:custGeom>
              <a:avLst/>
              <a:gdLst/>
              <a:ahLst/>
              <a:cxnLst/>
              <a:rect l="l" t="t" r="r" b="b"/>
              <a:pathLst>
                <a:path w="810490" h="453810">
                  <a:moveTo>
                    <a:pt x="0" y="0"/>
                  </a:moveTo>
                  <a:lnTo>
                    <a:pt x="810490" y="0"/>
                  </a:lnTo>
                  <a:lnTo>
                    <a:pt x="810490" y="453810"/>
                  </a:lnTo>
                  <a:lnTo>
                    <a:pt x="0" y="453810"/>
                  </a:lnTo>
                  <a:close/>
                </a:path>
              </a:pathLst>
            </a:custGeom>
            <a:grpFill/>
          </p:spPr>
        </p:sp>
        <p:sp>
          <p:nvSpPr>
            <p:cNvPr id="10" name="TextBox 10"/>
            <p:cNvSpPr txBox="1"/>
            <p:nvPr/>
          </p:nvSpPr>
          <p:spPr>
            <a:xfrm>
              <a:off x="0" y="-38100"/>
              <a:ext cx="810491" cy="491910"/>
            </a:xfrm>
            <a:prstGeom prst="rect">
              <a:avLst/>
            </a:prstGeom>
            <a:grpFill/>
          </p:spPr>
          <p:txBody>
            <a:bodyPr lIns="50800" tIns="50800" rIns="50800" bIns="50800" rtlCol="0" anchor="ctr"/>
            <a:lstStyle/>
            <a:p>
              <a:pPr algn="ctr">
                <a:lnSpc>
                  <a:spcPts val="2058"/>
                </a:lnSpc>
              </a:pPr>
              <a:endParaRPr/>
            </a:p>
          </p:txBody>
        </p:sp>
      </p:grpSp>
      <p:sp>
        <p:nvSpPr>
          <p:cNvPr id="11" name="Freeform 11">
            <a:hlinkClick r:id="rId2" tooltip="https://swissdatacommunity.ch"/>
          </p:cNvPr>
          <p:cNvSpPr/>
          <p:nvPr/>
        </p:nvSpPr>
        <p:spPr>
          <a:xfrm>
            <a:off x="797061" y="-29870"/>
            <a:ext cx="2091882" cy="1169244"/>
          </a:xfrm>
          <a:custGeom>
            <a:avLst/>
            <a:gdLst/>
            <a:ahLst/>
            <a:cxnLst/>
            <a:rect l="l" t="t" r="r" b="b"/>
            <a:pathLst>
              <a:path w="2091882" h="1169244">
                <a:moveTo>
                  <a:pt x="0" y="0"/>
                </a:moveTo>
                <a:lnTo>
                  <a:pt x="2091883" y="0"/>
                </a:lnTo>
                <a:lnTo>
                  <a:pt x="2091883" y="1169245"/>
                </a:lnTo>
                <a:lnTo>
                  <a:pt x="0" y="1169245"/>
                </a:lnTo>
                <a:lnTo>
                  <a:pt x="0" y="0"/>
                </a:lnTo>
                <a:close/>
              </a:path>
            </a:pathLst>
          </a:custGeom>
          <a:blipFill>
            <a:blip r:embed="rId3"/>
            <a:stretch>
              <a:fillRect t="-13214" b="-13214"/>
            </a:stretch>
          </a:blipFill>
        </p:spPr>
      </p:sp>
      <p:sp>
        <p:nvSpPr>
          <p:cNvPr id="12" name="Freeform 12"/>
          <p:cNvSpPr/>
          <p:nvPr/>
        </p:nvSpPr>
        <p:spPr>
          <a:xfrm>
            <a:off x="2657957" y="9936000"/>
            <a:ext cx="1832224" cy="526818"/>
          </a:xfrm>
          <a:custGeom>
            <a:avLst/>
            <a:gdLst/>
            <a:ahLst/>
            <a:cxnLst/>
            <a:rect l="l" t="t" r="r" b="b"/>
            <a:pathLst>
              <a:path w="1832224" h="526818">
                <a:moveTo>
                  <a:pt x="0" y="0"/>
                </a:moveTo>
                <a:lnTo>
                  <a:pt x="1832224" y="0"/>
                </a:lnTo>
                <a:lnTo>
                  <a:pt x="1832224" y="526818"/>
                </a:lnTo>
                <a:lnTo>
                  <a:pt x="0" y="526818"/>
                </a:lnTo>
                <a:lnTo>
                  <a:pt x="0" y="0"/>
                </a:lnTo>
                <a:close/>
              </a:path>
            </a:pathLst>
          </a:custGeom>
          <a:blipFill>
            <a:blip r:embed="rId4"/>
            <a:stretch>
              <a:fillRect l="-5740" r="-5740"/>
            </a:stretch>
          </a:blipFill>
        </p:spPr>
      </p:sp>
      <p:sp>
        <p:nvSpPr>
          <p:cNvPr id="13" name="Freeform 13"/>
          <p:cNvSpPr/>
          <p:nvPr/>
        </p:nvSpPr>
        <p:spPr>
          <a:xfrm>
            <a:off x="776168" y="10032953"/>
            <a:ext cx="1338227" cy="522439"/>
          </a:xfrm>
          <a:custGeom>
            <a:avLst/>
            <a:gdLst/>
            <a:ahLst/>
            <a:cxnLst/>
            <a:rect l="l" t="t" r="r" b="b"/>
            <a:pathLst>
              <a:path w="1338227" h="522439">
                <a:moveTo>
                  <a:pt x="0" y="0"/>
                </a:moveTo>
                <a:lnTo>
                  <a:pt x="1338227" y="0"/>
                </a:lnTo>
                <a:lnTo>
                  <a:pt x="1338227" y="522439"/>
                </a:lnTo>
                <a:lnTo>
                  <a:pt x="0" y="522439"/>
                </a:lnTo>
                <a:lnTo>
                  <a:pt x="0" y="0"/>
                </a:lnTo>
                <a:close/>
              </a:path>
            </a:pathLst>
          </a:custGeom>
          <a:blipFill>
            <a:blip r:embed="rId5"/>
            <a:stretch>
              <a:fillRect/>
            </a:stretch>
          </a:blipFill>
        </p:spPr>
      </p:sp>
      <p:sp>
        <p:nvSpPr>
          <p:cNvPr id="14" name="Freeform 14"/>
          <p:cNvSpPr/>
          <p:nvPr/>
        </p:nvSpPr>
        <p:spPr>
          <a:xfrm>
            <a:off x="819554" y="1263668"/>
            <a:ext cx="5920892" cy="3947262"/>
          </a:xfrm>
          <a:custGeom>
            <a:avLst/>
            <a:gdLst/>
            <a:ahLst/>
            <a:cxnLst/>
            <a:rect l="l" t="t" r="r" b="b"/>
            <a:pathLst>
              <a:path w="5920892" h="3947262">
                <a:moveTo>
                  <a:pt x="0" y="0"/>
                </a:moveTo>
                <a:lnTo>
                  <a:pt x="5920892" y="0"/>
                </a:lnTo>
                <a:lnTo>
                  <a:pt x="5920892" y="3947262"/>
                </a:lnTo>
                <a:lnTo>
                  <a:pt x="0" y="3947262"/>
                </a:lnTo>
                <a:lnTo>
                  <a:pt x="0" y="0"/>
                </a:lnTo>
                <a:close/>
              </a:path>
            </a:pathLst>
          </a:custGeom>
          <a:blipFill>
            <a:blip r:embed="rId6"/>
            <a:stretch>
              <a:fillRect l="-31" r="-31"/>
            </a:stretch>
          </a:blipFill>
        </p:spPr>
      </p:sp>
      <p:sp>
        <p:nvSpPr>
          <p:cNvPr id="15" name="TextBox 15"/>
          <p:cNvSpPr txBox="1"/>
          <p:nvPr/>
        </p:nvSpPr>
        <p:spPr>
          <a:xfrm>
            <a:off x="776168" y="5568846"/>
            <a:ext cx="4073155" cy="419103"/>
          </a:xfrm>
          <a:prstGeom prst="rect">
            <a:avLst/>
          </a:prstGeom>
        </p:spPr>
        <p:txBody>
          <a:bodyPr lIns="0" tIns="0" rIns="0" bIns="0" rtlCol="0" anchor="t">
            <a:spAutoFit/>
          </a:bodyPr>
          <a:lstStyle/>
          <a:p>
            <a:pPr marL="0" lvl="0" indent="0" algn="l">
              <a:lnSpc>
                <a:spcPts val="3000"/>
              </a:lnSpc>
              <a:spcBef>
                <a:spcPct val="0"/>
              </a:spcBef>
            </a:pPr>
            <a:r>
              <a:rPr lang="en-US" sz="3000" b="1">
                <a:solidFill>
                  <a:srgbClr val="000000"/>
                </a:solidFill>
                <a:latin typeface="Roboto Bold"/>
                <a:ea typeface="Roboto Bold"/>
                <a:cs typeface="Roboto Bold"/>
                <a:sym typeface="Roboto Bold"/>
              </a:rPr>
              <a:t>NEWSPAGES</a:t>
            </a:r>
          </a:p>
        </p:txBody>
      </p:sp>
      <p:sp>
        <p:nvSpPr>
          <p:cNvPr id="16" name="TextBox 16"/>
          <p:cNvSpPr txBox="1"/>
          <p:nvPr/>
        </p:nvSpPr>
        <p:spPr>
          <a:xfrm>
            <a:off x="774887" y="6495281"/>
            <a:ext cx="4074437" cy="3323987"/>
          </a:xfrm>
          <a:prstGeom prst="rect">
            <a:avLst/>
          </a:prstGeom>
        </p:spPr>
        <p:txBody>
          <a:bodyPr lIns="0" tIns="0" rIns="0" bIns="0" rtlCol="0" anchor="t">
            <a:spAutoFit/>
          </a:bodyPr>
          <a:lstStyle/>
          <a:p>
            <a:r>
              <a:rPr lang="de-CH" sz="1200" dirty="0">
                <a:latin typeface="Roboto" panose="020B0604020202020204" charset="0"/>
                <a:ea typeface="Roboto" panose="020B0604020202020204" charset="0"/>
              </a:rPr>
              <a:t>Liebe Leserin, lieber Leser,</a:t>
            </a:r>
            <a:br>
              <a:rPr lang="de-CH" sz="1200" dirty="0">
                <a:latin typeface="Roboto" panose="020B0604020202020204" charset="0"/>
                <a:ea typeface="Roboto" panose="020B0604020202020204" charset="0"/>
              </a:rPr>
            </a:br>
            <a:endParaRPr lang="de-CH" sz="12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Wir freuen uns sehr, Ihnen mit diesem ersten Newsletter die neuesten Nachrichten, die unsere </a:t>
            </a:r>
            <a:r>
              <a:rPr lang="de-CH" sz="1200" dirty="0" err="1">
                <a:latin typeface="Roboto" panose="020B0604020202020204" charset="0"/>
                <a:ea typeface="Roboto" panose="020B0604020202020204" charset="0"/>
              </a:rPr>
              <a:t>commUNITY</a:t>
            </a:r>
            <a:r>
              <a:rPr lang="de-CH" sz="1200" dirty="0">
                <a:latin typeface="Roboto" panose="020B0604020202020204" charset="0"/>
                <a:ea typeface="Roboto" panose="020B0604020202020204" charset="0"/>
              </a:rPr>
              <a:t> bewegen, mitteilen zu können.</a:t>
            </a:r>
            <a:br>
              <a:rPr lang="de-CH" sz="1200" dirty="0">
                <a:latin typeface="Roboto" panose="020B0604020202020204" charset="0"/>
                <a:ea typeface="Roboto" panose="020B0604020202020204" charset="0"/>
              </a:rPr>
            </a:br>
            <a:endParaRPr lang="de-CH" sz="12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In dieser Ausgabe finden Sie die Höhepunkte unserer Veranstaltungen, wichtige Ankündigungen und nützliche Tools, die Sie bei der Erkundung unserer Plattform unterstützen. Ausserdem finden Sie hier zentrale Informationen über die Aktivitäten unserer Gremien.</a:t>
            </a:r>
            <a:br>
              <a:rPr lang="de-CH" sz="1200" dirty="0">
                <a:latin typeface="Roboto" panose="020B0604020202020204" charset="0"/>
                <a:ea typeface="Roboto" panose="020B0604020202020204" charset="0"/>
              </a:rPr>
            </a:br>
            <a:endParaRPr lang="de-CH" sz="12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Gemeinsam bauen wir einen Rahmen für Zusammenarbeit und Austausch auf. Wir freuen uns darauf, an Ihrer Seite weiter voranzuschreiten und diese </a:t>
            </a:r>
            <a:r>
              <a:rPr lang="de-CH" sz="1200" dirty="0" err="1">
                <a:latin typeface="Roboto" panose="020B0604020202020204" charset="0"/>
                <a:ea typeface="Roboto" panose="020B0604020202020204" charset="0"/>
              </a:rPr>
              <a:t>commUNITY</a:t>
            </a:r>
            <a:r>
              <a:rPr lang="de-CH" sz="1200" dirty="0">
                <a:latin typeface="Roboto" panose="020B0604020202020204" charset="0"/>
                <a:ea typeface="Roboto" panose="020B0604020202020204" charset="0"/>
              </a:rPr>
              <a:t> zu entwickeln.</a:t>
            </a:r>
            <a:br>
              <a:rPr lang="de-CH" sz="1200" dirty="0">
                <a:latin typeface="Roboto" panose="020B0604020202020204" charset="0"/>
                <a:ea typeface="Roboto" panose="020B0604020202020204" charset="0"/>
              </a:rPr>
            </a:br>
            <a:endParaRPr lang="de-CH" sz="1200" dirty="0">
              <a:latin typeface="Roboto" panose="020B0604020202020204" charset="0"/>
              <a:ea typeface="Roboto" panose="020B0604020202020204" charset="0"/>
            </a:endParaRPr>
          </a:p>
          <a:p>
            <a:r>
              <a:rPr lang="de-CH" sz="1200" i="1" dirty="0">
                <a:latin typeface="Roboto" panose="020B0604020202020204" charset="0"/>
                <a:ea typeface="Roboto" panose="020B0604020202020204" charset="0"/>
              </a:rPr>
              <a:t>Community Management Team</a:t>
            </a:r>
            <a:endParaRPr lang="de-CH" sz="1200" dirty="0">
              <a:latin typeface="Roboto" panose="020B0604020202020204" charset="0"/>
              <a:ea typeface="Roboto" panose="020B0604020202020204" charset="0"/>
            </a:endParaRPr>
          </a:p>
        </p:txBody>
      </p:sp>
      <p:sp>
        <p:nvSpPr>
          <p:cNvPr id="17" name="TextBox 17"/>
          <p:cNvSpPr txBox="1"/>
          <p:nvPr/>
        </p:nvSpPr>
        <p:spPr>
          <a:xfrm>
            <a:off x="5233458" y="10333070"/>
            <a:ext cx="2083396" cy="129748"/>
          </a:xfrm>
          <a:prstGeom prst="rect">
            <a:avLst/>
          </a:prstGeom>
        </p:spPr>
        <p:txBody>
          <a:bodyPr lIns="0" tIns="0" rIns="0" bIns="0" rtlCol="0" anchor="t">
            <a:spAutoFit/>
          </a:bodyPr>
          <a:lstStyle/>
          <a:p>
            <a:pPr marL="0" lvl="0" indent="0" algn="just">
              <a:lnSpc>
                <a:spcPts val="983"/>
              </a:lnSpc>
              <a:spcBef>
                <a:spcPct val="0"/>
              </a:spcBef>
            </a:pPr>
            <a:r>
              <a:rPr lang="en-US" sz="983" u="sng" dirty="0">
                <a:solidFill>
                  <a:schemeClr val="bg1"/>
                </a:solidFill>
                <a:latin typeface="Roboto" panose="020B0604020202020204" charset="0"/>
                <a:ea typeface="Roboto" panose="020B0604020202020204" charset="0"/>
                <a:cs typeface="Roboto Mono"/>
                <a:sym typeface="Roboto Mono"/>
                <a:hlinkClick r:id="rId2" tooltip="https://swissdatacommunity.ch">
                  <a:extLst>
                    <a:ext uri="{A12FA001-AC4F-418D-AE19-62706E023703}">
                      <ahyp:hlinkClr xmlns:ahyp="http://schemas.microsoft.com/office/drawing/2018/hyperlinkcolor" val="tx"/>
                    </a:ext>
                  </a:extLst>
                </a:hlinkClick>
              </a:rPr>
              <a:t>SWISSDATACOMMUNITY.CH</a:t>
            </a:r>
          </a:p>
        </p:txBody>
      </p:sp>
      <p:sp>
        <p:nvSpPr>
          <p:cNvPr id="18" name="TextBox 18"/>
          <p:cNvSpPr txBox="1"/>
          <p:nvPr/>
        </p:nvSpPr>
        <p:spPr>
          <a:xfrm>
            <a:off x="776474" y="5987949"/>
            <a:ext cx="4270538" cy="436017"/>
          </a:xfrm>
          <a:prstGeom prst="rect">
            <a:avLst/>
          </a:prstGeom>
        </p:spPr>
        <p:txBody>
          <a:bodyPr lIns="0" tIns="0" rIns="0" bIns="0" rtlCol="0" anchor="t">
            <a:spAutoFit/>
          </a:bodyPr>
          <a:lstStyle/>
          <a:p>
            <a:pPr marL="0" lvl="0" indent="0" algn="l">
              <a:lnSpc>
                <a:spcPts val="1700"/>
              </a:lnSpc>
              <a:spcBef>
                <a:spcPct val="0"/>
              </a:spcBef>
            </a:pPr>
            <a:r>
              <a:rPr lang="de-CH" sz="1700" b="1" dirty="0">
                <a:solidFill>
                  <a:srgbClr val="DC0A19">
                    <a:alpha val="72941"/>
                  </a:srgbClr>
                </a:solidFill>
                <a:latin typeface="Roboto Bold"/>
                <a:ea typeface="Roboto Bold"/>
                <a:cs typeface="Roboto Bold"/>
                <a:sym typeface="Roboto Bold"/>
              </a:rPr>
              <a:t>BLEIBEN SIE MIT DER COMMUNITY VERBUNDEN</a:t>
            </a:r>
            <a:endParaRPr lang="en-US" sz="1700" b="1" dirty="0">
              <a:solidFill>
                <a:srgbClr val="DC0A19">
                  <a:alpha val="72941"/>
                </a:srgbClr>
              </a:solidFill>
              <a:latin typeface="Roboto Bold"/>
              <a:ea typeface="Roboto Bold"/>
              <a:cs typeface="Roboto Bold"/>
              <a:sym typeface="Roboto Bold"/>
            </a:endParaRPr>
          </a:p>
        </p:txBody>
      </p:sp>
      <p:sp>
        <p:nvSpPr>
          <p:cNvPr id="19" name="TextBox 19"/>
          <p:cNvSpPr txBox="1"/>
          <p:nvPr/>
        </p:nvSpPr>
        <p:spPr>
          <a:xfrm>
            <a:off x="4928961" y="749484"/>
            <a:ext cx="1770256" cy="166712"/>
          </a:xfrm>
          <a:prstGeom prst="rect">
            <a:avLst/>
          </a:prstGeom>
        </p:spPr>
        <p:txBody>
          <a:bodyPr lIns="0" tIns="0" rIns="0" bIns="0" rtlCol="0" anchor="t">
            <a:spAutoFit/>
          </a:bodyPr>
          <a:lstStyle/>
          <a:p>
            <a:pPr marL="0" lvl="0" indent="0" algn="r">
              <a:lnSpc>
                <a:spcPts val="1300"/>
              </a:lnSpc>
              <a:spcBef>
                <a:spcPct val="0"/>
              </a:spcBef>
            </a:pPr>
            <a:r>
              <a:rPr lang="en-US" sz="1300" b="1" dirty="0" err="1">
                <a:solidFill>
                  <a:srgbClr val="FFFFFF"/>
                </a:solidFill>
                <a:latin typeface="Roboto Bold"/>
                <a:ea typeface="Roboto Bold"/>
                <a:cs typeface="Roboto Bold"/>
                <a:sym typeface="Roboto Bold"/>
              </a:rPr>
              <a:t>Dezember</a:t>
            </a:r>
            <a:r>
              <a:rPr lang="en-US" sz="1300" b="1" dirty="0">
                <a:solidFill>
                  <a:srgbClr val="FFFFFF"/>
                </a:solidFill>
                <a:latin typeface="Roboto Bold"/>
                <a:ea typeface="Roboto Bold"/>
                <a:cs typeface="Roboto Bold"/>
                <a:sym typeface="Roboto Bold"/>
              </a:rPr>
              <a:t> 2024</a:t>
            </a:r>
          </a:p>
        </p:txBody>
      </p:sp>
      <p:sp>
        <p:nvSpPr>
          <p:cNvPr id="20" name="TextBox 20"/>
          <p:cNvSpPr txBox="1"/>
          <p:nvPr/>
        </p:nvSpPr>
        <p:spPr>
          <a:xfrm>
            <a:off x="4915999" y="963480"/>
            <a:ext cx="1770256" cy="175895"/>
          </a:xfrm>
          <a:prstGeom prst="rect">
            <a:avLst/>
          </a:prstGeom>
        </p:spPr>
        <p:txBody>
          <a:bodyPr lIns="0" tIns="0" rIns="0" bIns="0" rtlCol="0" anchor="t">
            <a:spAutoFit/>
          </a:bodyPr>
          <a:lstStyle/>
          <a:p>
            <a:pPr marL="0" lvl="0" indent="0" algn="r">
              <a:lnSpc>
                <a:spcPts val="1300"/>
              </a:lnSpc>
              <a:spcBef>
                <a:spcPct val="0"/>
              </a:spcBef>
            </a:pPr>
            <a:r>
              <a:rPr lang="en-US" sz="1300">
                <a:solidFill>
                  <a:srgbClr val="FFFFFF"/>
                </a:solidFill>
                <a:latin typeface="Roboto"/>
                <a:ea typeface="Roboto"/>
                <a:cs typeface="Roboto"/>
                <a:sym typeface="Roboto"/>
              </a:rPr>
              <a:t>#1</a:t>
            </a:r>
          </a:p>
        </p:txBody>
      </p:sp>
      <p:sp>
        <p:nvSpPr>
          <p:cNvPr id="21" name="TextBox 21"/>
          <p:cNvSpPr txBox="1"/>
          <p:nvPr/>
        </p:nvSpPr>
        <p:spPr>
          <a:xfrm>
            <a:off x="5284821" y="9093618"/>
            <a:ext cx="1933341" cy="705321"/>
          </a:xfrm>
          <a:prstGeom prst="rect">
            <a:avLst/>
          </a:prstGeom>
        </p:spPr>
        <p:txBody>
          <a:bodyPr lIns="0" tIns="0" rIns="0" bIns="0" rtlCol="0" anchor="t">
            <a:spAutoFit/>
          </a:bodyPr>
          <a:lstStyle/>
          <a:p>
            <a:pPr algn="l">
              <a:lnSpc>
                <a:spcPts val="1096"/>
              </a:lnSpc>
            </a:pPr>
            <a:endParaRPr dirty="0"/>
          </a:p>
          <a:p>
            <a:pPr algn="just">
              <a:lnSpc>
                <a:spcPts val="1096"/>
              </a:lnSpc>
            </a:pPr>
            <a:r>
              <a:rPr lang="en-US" sz="1096" b="1" dirty="0">
                <a:latin typeface="Roboto Bold"/>
                <a:ea typeface="Roboto Bold"/>
                <a:cs typeface="Roboto Bold"/>
                <a:sym typeface="Roboto Bold"/>
              </a:rPr>
              <a:t>04.12.2025 FREIBURG</a:t>
            </a:r>
          </a:p>
          <a:p>
            <a:pPr algn="just">
              <a:lnSpc>
                <a:spcPts val="1096"/>
              </a:lnSpc>
            </a:pPr>
            <a:endParaRPr lang="en-US" sz="1096" b="1" dirty="0">
              <a:latin typeface="Roboto Bold"/>
              <a:ea typeface="Roboto Bold"/>
              <a:cs typeface="Roboto Bold"/>
              <a:sym typeface="Roboto Bold"/>
            </a:endParaRPr>
          </a:p>
          <a:p>
            <a:pPr marL="0" lvl="0" indent="0" algn="l">
              <a:lnSpc>
                <a:spcPts val="1096"/>
              </a:lnSpc>
              <a:spcBef>
                <a:spcPct val="0"/>
              </a:spcBef>
            </a:pPr>
            <a:r>
              <a:rPr lang="en-US" sz="1096" b="1" dirty="0">
                <a:latin typeface="Roboto Bold"/>
                <a:ea typeface="Roboto Bold"/>
                <a:cs typeface="Roboto Bold"/>
                <a:sym typeface="Roboto Bold"/>
              </a:rPr>
              <a:t>Swiss </a:t>
            </a:r>
            <a:r>
              <a:rPr lang="en-US" sz="1096" b="1" dirty="0" err="1">
                <a:latin typeface="Roboto Bold"/>
                <a:ea typeface="Roboto Bold"/>
                <a:cs typeface="Roboto Bold"/>
                <a:sym typeface="Roboto Bold"/>
              </a:rPr>
              <a:t>CommUNITY</a:t>
            </a:r>
            <a:r>
              <a:rPr lang="en-US" sz="1096" b="1" dirty="0">
                <a:latin typeface="Roboto Bold"/>
                <a:ea typeface="Roboto Bold"/>
                <a:cs typeface="Roboto Bold"/>
                <a:sym typeface="Roboto Bold"/>
              </a:rPr>
              <a:t> Day on Data</a:t>
            </a:r>
          </a:p>
        </p:txBody>
      </p:sp>
      <p:sp>
        <p:nvSpPr>
          <p:cNvPr id="22" name="TextBox 22"/>
          <p:cNvSpPr txBox="1"/>
          <p:nvPr/>
        </p:nvSpPr>
        <p:spPr>
          <a:xfrm>
            <a:off x="5233458" y="6047606"/>
            <a:ext cx="2035024" cy="447675"/>
          </a:xfrm>
          <a:prstGeom prst="rect">
            <a:avLst/>
          </a:prstGeom>
        </p:spPr>
        <p:txBody>
          <a:bodyPr lIns="0" tIns="0" rIns="0" bIns="0" rtlCol="0" anchor="t">
            <a:spAutoFit/>
          </a:bodyPr>
          <a:lstStyle/>
          <a:p>
            <a:pPr marL="0" lvl="0" indent="0" algn="l">
              <a:lnSpc>
                <a:spcPts val="1745"/>
              </a:lnSpc>
            </a:pPr>
            <a:r>
              <a:rPr lang="en-US" sz="1454" dirty="0">
                <a:solidFill>
                  <a:srgbClr val="FFFFFF"/>
                </a:solidFill>
                <a:latin typeface="Roboto"/>
                <a:ea typeface="Roboto"/>
                <a:cs typeface="Roboto"/>
                <a:sym typeface="Roboto"/>
              </a:rPr>
              <a:t>Das Community Management Team</a:t>
            </a:r>
          </a:p>
        </p:txBody>
      </p:sp>
      <p:sp>
        <p:nvSpPr>
          <p:cNvPr id="23" name="TextBox 23"/>
          <p:cNvSpPr txBox="1"/>
          <p:nvPr/>
        </p:nvSpPr>
        <p:spPr>
          <a:xfrm>
            <a:off x="5233458" y="5733729"/>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01.</a:t>
            </a:r>
          </a:p>
        </p:txBody>
      </p:sp>
      <p:sp>
        <p:nvSpPr>
          <p:cNvPr id="24" name="TextBox 24"/>
          <p:cNvSpPr txBox="1"/>
          <p:nvPr/>
        </p:nvSpPr>
        <p:spPr>
          <a:xfrm>
            <a:off x="5233458" y="6922538"/>
            <a:ext cx="2035024" cy="436017"/>
          </a:xfrm>
          <a:prstGeom prst="rect">
            <a:avLst/>
          </a:prstGeom>
        </p:spPr>
        <p:txBody>
          <a:bodyPr lIns="0" tIns="0" rIns="0" bIns="0" rtlCol="0" anchor="t">
            <a:spAutoFit/>
          </a:bodyPr>
          <a:lstStyle/>
          <a:p>
            <a:pPr marL="0" lvl="0" indent="0" algn="l">
              <a:lnSpc>
                <a:spcPts val="1745"/>
              </a:lnSpc>
            </a:pPr>
            <a:r>
              <a:rPr lang="en-US" sz="1454" dirty="0" err="1">
                <a:solidFill>
                  <a:srgbClr val="FFFFFF"/>
                </a:solidFill>
                <a:latin typeface="Roboto"/>
                <a:ea typeface="Roboto"/>
                <a:cs typeface="Roboto"/>
                <a:sym typeface="Roboto"/>
              </a:rPr>
              <a:t>Informationsplattform</a:t>
            </a:r>
            <a:r>
              <a:rPr lang="en-US" sz="1454" dirty="0">
                <a:solidFill>
                  <a:srgbClr val="FFFFFF"/>
                </a:solidFill>
                <a:latin typeface="Roboto"/>
                <a:ea typeface="Roboto"/>
                <a:cs typeface="Roboto"/>
                <a:sym typeface="Roboto"/>
              </a:rPr>
              <a:t>: </a:t>
            </a:r>
            <a:r>
              <a:rPr lang="en-US" sz="1454" dirty="0" err="1">
                <a:solidFill>
                  <a:srgbClr val="FFFFFF"/>
                </a:solidFill>
                <a:latin typeface="Roboto"/>
                <a:ea typeface="Roboto"/>
                <a:cs typeface="Roboto"/>
                <a:sym typeface="Roboto"/>
              </a:rPr>
              <a:t>Erste</a:t>
            </a:r>
            <a:r>
              <a:rPr lang="en-US" sz="1454" dirty="0">
                <a:solidFill>
                  <a:srgbClr val="FFFFFF"/>
                </a:solidFill>
                <a:latin typeface="Roboto"/>
                <a:ea typeface="Roboto"/>
                <a:cs typeface="Roboto"/>
                <a:sym typeface="Roboto"/>
              </a:rPr>
              <a:t> </a:t>
            </a:r>
            <a:r>
              <a:rPr lang="en-US" sz="1454" dirty="0" err="1">
                <a:solidFill>
                  <a:srgbClr val="FFFFFF"/>
                </a:solidFill>
                <a:latin typeface="Roboto"/>
                <a:ea typeface="Roboto"/>
                <a:cs typeface="Roboto"/>
                <a:sym typeface="Roboto"/>
              </a:rPr>
              <a:t>Schritte</a:t>
            </a:r>
            <a:endParaRPr lang="en-US" sz="1454" dirty="0">
              <a:solidFill>
                <a:srgbClr val="FFFFFF"/>
              </a:solidFill>
              <a:latin typeface="Roboto"/>
              <a:ea typeface="Roboto"/>
              <a:cs typeface="Roboto"/>
              <a:sym typeface="Roboto"/>
            </a:endParaRPr>
          </a:p>
        </p:txBody>
      </p:sp>
      <p:sp>
        <p:nvSpPr>
          <p:cNvPr id="25" name="TextBox 25"/>
          <p:cNvSpPr txBox="1"/>
          <p:nvPr/>
        </p:nvSpPr>
        <p:spPr>
          <a:xfrm>
            <a:off x="5233458" y="6608662"/>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02.</a:t>
            </a:r>
          </a:p>
        </p:txBody>
      </p:sp>
      <p:sp>
        <p:nvSpPr>
          <p:cNvPr id="26" name="TextBox 26"/>
          <p:cNvSpPr txBox="1"/>
          <p:nvPr/>
        </p:nvSpPr>
        <p:spPr>
          <a:xfrm>
            <a:off x="5233458" y="7996637"/>
            <a:ext cx="2035024" cy="447675"/>
          </a:xfrm>
          <a:prstGeom prst="rect">
            <a:avLst/>
          </a:prstGeom>
        </p:spPr>
        <p:txBody>
          <a:bodyPr lIns="0" tIns="0" rIns="0" bIns="0" rtlCol="0" anchor="t">
            <a:spAutoFit/>
          </a:bodyPr>
          <a:lstStyle/>
          <a:p>
            <a:pPr marL="0" lvl="0" indent="0" algn="l">
              <a:lnSpc>
                <a:spcPts val="1745"/>
              </a:lnSpc>
            </a:pPr>
            <a:r>
              <a:rPr lang="en-US" sz="1454" dirty="0">
                <a:solidFill>
                  <a:srgbClr val="FFFFFF"/>
                </a:solidFill>
                <a:latin typeface="Roboto"/>
                <a:ea typeface="Roboto"/>
                <a:cs typeface="Roboto"/>
                <a:sym typeface="Roboto"/>
              </a:rPr>
              <a:t>Swiss Community Day on Data</a:t>
            </a:r>
          </a:p>
        </p:txBody>
      </p:sp>
      <p:sp>
        <p:nvSpPr>
          <p:cNvPr id="27" name="TextBox 27"/>
          <p:cNvSpPr txBox="1"/>
          <p:nvPr/>
        </p:nvSpPr>
        <p:spPr>
          <a:xfrm>
            <a:off x="5233458" y="7703588"/>
            <a:ext cx="543471" cy="304352"/>
          </a:xfrm>
          <a:prstGeom prst="rect">
            <a:avLst/>
          </a:prstGeom>
        </p:spPr>
        <p:txBody>
          <a:bodyPr lIns="0" tIns="0" rIns="0" bIns="0" rtlCol="0" anchor="t">
            <a:spAutoFit/>
          </a:bodyPr>
          <a:lstStyle/>
          <a:p>
            <a:pPr marL="0" lvl="0" indent="0" algn="l">
              <a:lnSpc>
                <a:spcPts val="2232"/>
              </a:lnSpc>
              <a:spcBef>
                <a:spcPct val="0"/>
              </a:spcBef>
            </a:pPr>
            <a:r>
              <a:rPr lang="en-US" sz="2232" b="1">
                <a:solidFill>
                  <a:srgbClr val="FFFFFF"/>
                </a:solidFill>
                <a:latin typeface="Roboto Bold"/>
                <a:ea typeface="Roboto Bold"/>
                <a:cs typeface="Roboto Bold"/>
                <a:sym typeface="Roboto Bold"/>
              </a:rPr>
              <a:t>03.</a:t>
            </a:r>
          </a:p>
        </p:txBody>
      </p:sp>
      <p:sp>
        <p:nvSpPr>
          <p:cNvPr id="28" name="TextBox 28"/>
          <p:cNvSpPr txBox="1"/>
          <p:nvPr/>
        </p:nvSpPr>
        <p:spPr>
          <a:xfrm>
            <a:off x="5284821" y="8843428"/>
            <a:ext cx="1933341" cy="205184"/>
          </a:xfrm>
          <a:prstGeom prst="rect">
            <a:avLst/>
          </a:prstGeom>
        </p:spPr>
        <p:txBody>
          <a:bodyPr lIns="0" tIns="0" rIns="0" bIns="0" rtlCol="0" anchor="t">
            <a:spAutoFit/>
          </a:bodyPr>
          <a:lstStyle/>
          <a:p>
            <a:pPr marL="0" lvl="0" indent="0" algn="l">
              <a:lnSpc>
                <a:spcPts val="1600"/>
              </a:lnSpc>
              <a:spcBef>
                <a:spcPct val="0"/>
              </a:spcBef>
            </a:pPr>
            <a:r>
              <a:rPr lang="en-US" sz="1600" b="1" dirty="0">
                <a:latin typeface="Roboto Bold"/>
                <a:ea typeface="Roboto Bold"/>
                <a:cs typeface="Roboto Bold"/>
                <a:sym typeface="Roboto Bold"/>
              </a:rPr>
              <a:t>AGENDA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21251" y="1"/>
            <a:ext cx="2635250" cy="106934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alpha val="19608"/>
              </a:srgbClr>
            </a:solidFill>
          </p:spPr>
          <p:txBody>
            <a:bodyPr/>
            <a:lstStyle/>
            <a:p>
              <a:endParaRPr lang="fr-CH" dirty="0"/>
            </a:p>
          </p:txBody>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sp>
        <p:nvSpPr>
          <p:cNvPr id="5" name="Freeform 5">
            <a:hlinkClick r:id="rId2" tooltip="https://confluence.swissdatacommunity.ch"/>
          </p:cNvPr>
          <p:cNvSpPr/>
          <p:nvPr/>
        </p:nvSpPr>
        <p:spPr>
          <a:xfrm>
            <a:off x="767758" y="7630697"/>
            <a:ext cx="2717249" cy="2288003"/>
          </a:xfrm>
          <a:custGeom>
            <a:avLst/>
            <a:gdLst/>
            <a:ahLst/>
            <a:cxnLst/>
            <a:rect l="l" t="t" r="r" b="b"/>
            <a:pathLst>
              <a:path w="2717249" h="2288003">
                <a:moveTo>
                  <a:pt x="0" y="0"/>
                </a:moveTo>
                <a:lnTo>
                  <a:pt x="2717250" y="0"/>
                </a:lnTo>
                <a:lnTo>
                  <a:pt x="2717250" y="2288003"/>
                </a:lnTo>
                <a:lnTo>
                  <a:pt x="0" y="2288003"/>
                </a:lnTo>
                <a:lnTo>
                  <a:pt x="0" y="0"/>
                </a:lnTo>
                <a:close/>
              </a:path>
            </a:pathLst>
          </a:custGeom>
          <a:blipFill>
            <a:blip r:embed="rId3"/>
            <a:stretch>
              <a:fillRect/>
            </a:stretch>
          </a:blipFill>
        </p:spPr>
      </p:sp>
      <p:sp>
        <p:nvSpPr>
          <p:cNvPr id="16" name="TextBox 16"/>
          <p:cNvSpPr txBox="1"/>
          <p:nvPr/>
        </p:nvSpPr>
        <p:spPr>
          <a:xfrm>
            <a:off x="756000" y="5575300"/>
            <a:ext cx="6292131" cy="265009"/>
          </a:xfrm>
          <a:prstGeom prst="rect">
            <a:avLst/>
          </a:prstGeom>
        </p:spPr>
        <p:txBody>
          <a:bodyPr lIns="0" tIns="0" rIns="0" bIns="0" rtlCol="0" anchor="t">
            <a:spAutoFit/>
          </a:bodyPr>
          <a:lstStyle/>
          <a:p>
            <a:pPr>
              <a:lnSpc>
                <a:spcPts val="2239"/>
              </a:lnSpc>
            </a:pPr>
            <a:r>
              <a:rPr lang="en-US" sz="1599" b="1" dirty="0">
                <a:solidFill>
                  <a:srgbClr val="3A373B"/>
                </a:solidFill>
                <a:latin typeface="Roboto" panose="020B0604020202020204" charset="0"/>
                <a:ea typeface="Roboto" panose="020B0604020202020204" charset="0"/>
                <a:cs typeface="Roboto Bold"/>
                <a:sym typeface="Roboto Bold"/>
              </a:rPr>
              <a:t>02. </a:t>
            </a:r>
            <a:r>
              <a:rPr lang="de-CH" sz="1600" b="1" dirty="0">
                <a:latin typeface="Roboto" panose="020B0604020202020204" charset="0"/>
                <a:ea typeface="Roboto" panose="020B0604020202020204" charset="0"/>
              </a:rPr>
              <a:t>Informationsplattform: Machen Sie</a:t>
            </a:r>
            <a:r>
              <a:rPr lang="de-CH" sz="1600" dirty="0">
                <a:latin typeface="Roboto" panose="020B0604020202020204" charset="0"/>
                <a:ea typeface="Roboto" panose="020B0604020202020204" charset="0"/>
              </a:rPr>
              <a:t> </a:t>
            </a:r>
            <a:r>
              <a:rPr lang="de-CH" sz="1600" b="1" dirty="0">
                <a:latin typeface="Roboto" panose="020B0604020202020204" charset="0"/>
                <a:ea typeface="Roboto" panose="020B0604020202020204" charset="0"/>
              </a:rPr>
              <a:t>Ihre ersten Schritte</a:t>
            </a:r>
            <a:r>
              <a:rPr lang="en-US" sz="1599" b="1" dirty="0">
                <a:solidFill>
                  <a:srgbClr val="3A373B"/>
                </a:solidFill>
                <a:latin typeface="Roboto" panose="020B0604020202020204" charset="0"/>
                <a:ea typeface="Roboto" panose="020B0604020202020204" charset="0"/>
                <a:cs typeface="Roboto Bold"/>
                <a:sym typeface="Roboto Bold"/>
              </a:rPr>
              <a:t>! </a:t>
            </a:r>
          </a:p>
        </p:txBody>
      </p:sp>
      <p:sp>
        <p:nvSpPr>
          <p:cNvPr id="17" name="TextBox 17"/>
          <p:cNvSpPr txBox="1"/>
          <p:nvPr/>
        </p:nvSpPr>
        <p:spPr>
          <a:xfrm>
            <a:off x="756000" y="360112"/>
            <a:ext cx="6327729" cy="262188"/>
          </a:xfrm>
          <a:prstGeom prst="rect">
            <a:avLst/>
          </a:prstGeom>
        </p:spPr>
        <p:txBody>
          <a:bodyPr lIns="0" tIns="0" rIns="0" bIns="0" rtlCol="0" anchor="t">
            <a:spAutoFit/>
          </a:bodyPr>
          <a:lstStyle/>
          <a:p>
            <a:pPr algn="l">
              <a:lnSpc>
                <a:spcPts val="2239"/>
              </a:lnSpc>
            </a:pPr>
            <a:r>
              <a:rPr lang="en-US" sz="1599" b="1" dirty="0">
                <a:solidFill>
                  <a:srgbClr val="3A373B"/>
                </a:solidFill>
                <a:latin typeface="Roboto Bold"/>
                <a:ea typeface="Roboto Bold"/>
                <a:cs typeface="Roboto Bold"/>
                <a:sym typeface="Roboto Bold"/>
              </a:rPr>
              <a:t>01. Das Community Management Team</a:t>
            </a:r>
          </a:p>
        </p:txBody>
      </p:sp>
      <p:sp>
        <p:nvSpPr>
          <p:cNvPr id="18" name="TextBox 18"/>
          <p:cNvSpPr txBox="1"/>
          <p:nvPr/>
        </p:nvSpPr>
        <p:spPr>
          <a:xfrm>
            <a:off x="766897" y="715645"/>
            <a:ext cx="6316832" cy="2831544"/>
          </a:xfrm>
          <a:prstGeom prst="rect">
            <a:avLst/>
          </a:prstGeom>
        </p:spPr>
        <p:txBody>
          <a:bodyPr wrap="square" lIns="0" tIns="0" rIns="0" bIns="0" rtlCol="0" anchor="t">
            <a:spAutoFit/>
          </a:bodyPr>
          <a:lstStyle/>
          <a:p>
            <a:r>
              <a:rPr lang="de-CH" sz="1200" dirty="0">
                <a:latin typeface="Roboto" panose="020B0604020202020204" charset="0"/>
                <a:ea typeface="Roboto" panose="020B0604020202020204" charset="0"/>
              </a:rPr>
              <a:t>Wir freuen uns, Ihnen unser Community Management Team vorzustellen: ein dynamisches Team, das sich im Rahmen des NaDB-Projekts REKO (Nationale Daten Bewirtschaftung und Rechtliche Koordination) Gremien zusammengefunden hat, um die </a:t>
            </a:r>
            <a:r>
              <a:rPr lang="de-CH" sz="1200" dirty="0" err="1">
                <a:latin typeface="Roboto" panose="020B0604020202020204" charset="0"/>
                <a:ea typeface="Roboto" panose="020B0604020202020204" charset="0"/>
              </a:rPr>
              <a:t>swissdatacommUNITY</a:t>
            </a:r>
            <a:r>
              <a:rPr lang="de-CH" sz="1200" dirty="0">
                <a:latin typeface="Roboto" panose="020B0604020202020204" charset="0"/>
                <a:ea typeface="Roboto" panose="020B0604020202020204" charset="0"/>
              </a:rPr>
              <a:t> zu neuen Erfolgen zu führen. </a:t>
            </a:r>
          </a:p>
          <a:p>
            <a:endParaRPr lang="de-CH" sz="8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Dieses seit 2022 bestehende Team mit seinen vielfältigen Kompetenzen setzt sich für die Umsetzung dieser Vision ein. Es unterstützt die Gremien bei ihren täglichen Aktivitäten, wie der Verwaltung von Sitzungen.</a:t>
            </a:r>
          </a:p>
          <a:p>
            <a:r>
              <a:rPr lang="de-CH" sz="800" dirty="0">
                <a:latin typeface="Roboto" panose="020B0604020202020204" charset="0"/>
                <a:ea typeface="Roboto" panose="020B0604020202020204" charset="0"/>
              </a:rPr>
              <a:t>                       </a:t>
            </a:r>
          </a:p>
          <a:p>
            <a:r>
              <a:rPr lang="de-CH" sz="1200" dirty="0">
                <a:latin typeface="Roboto" panose="020B0604020202020204" charset="0"/>
                <a:ea typeface="Roboto" panose="020B0604020202020204" charset="0"/>
              </a:rPr>
              <a:t>Anfang 2024 stellte das Team die Informationsplattform (</a:t>
            </a:r>
            <a:r>
              <a:rPr lang="de-CH" sz="1200" dirty="0">
                <a:latin typeface="Roboto" panose="020B0604020202020204" charset="0"/>
                <a:ea typeface="Roboto" panose="020B0604020202020204" charset="0"/>
                <a:hlinkClick r:id="rId4" action="ppaction://hlinkfile"/>
              </a:rPr>
              <a:t>confluence.swissdatacommunity.ch</a:t>
            </a:r>
            <a:r>
              <a:rPr lang="de-CH" sz="1200" dirty="0">
                <a:latin typeface="Roboto" panose="020B0604020202020204" charset="0"/>
                <a:ea typeface="Roboto" panose="020B0604020202020204" charset="0"/>
              </a:rPr>
              <a:t>) zur Verfügung, um alle Mitglieder bei ihren täglichen Aktivitäten zu unterstützen. </a:t>
            </a:r>
          </a:p>
          <a:p>
            <a:endParaRPr lang="de-CH" sz="12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Das Team richtete ein jährliches Forum (Swiss </a:t>
            </a:r>
            <a:r>
              <a:rPr lang="de-CH" sz="1200" dirty="0" err="1">
                <a:latin typeface="Roboto" panose="020B0604020202020204" charset="0"/>
                <a:ea typeface="Roboto" panose="020B0604020202020204" charset="0"/>
              </a:rPr>
              <a:t>CommUNITY</a:t>
            </a:r>
            <a:r>
              <a:rPr lang="de-CH" sz="1200" dirty="0">
                <a:latin typeface="Roboto" panose="020B0604020202020204" charset="0"/>
                <a:ea typeface="Roboto" panose="020B0604020202020204" charset="0"/>
              </a:rPr>
              <a:t> Day on Data) ein, das inspirieren, zusammenbringen und Silos in den Bereichen Statistik, Datenmanagement, OGD und Datenwissenschaft abbauen soll.</a:t>
            </a:r>
          </a:p>
        </p:txBody>
      </p:sp>
      <p:sp>
        <p:nvSpPr>
          <p:cNvPr id="19" name="TextBox 19"/>
          <p:cNvSpPr txBox="1"/>
          <p:nvPr/>
        </p:nvSpPr>
        <p:spPr>
          <a:xfrm>
            <a:off x="5218791" y="10398633"/>
            <a:ext cx="2083396" cy="129667"/>
          </a:xfrm>
          <a:prstGeom prst="rect">
            <a:avLst/>
          </a:prstGeom>
        </p:spPr>
        <p:txBody>
          <a:bodyPr lIns="0" tIns="0" rIns="0" bIns="0" rtlCol="0" anchor="t">
            <a:spAutoFit/>
          </a:bodyPr>
          <a:lstStyle/>
          <a:p>
            <a:pPr marL="0" lvl="0" indent="0" algn="just">
              <a:lnSpc>
                <a:spcPts val="980"/>
              </a:lnSpc>
              <a:spcBef>
                <a:spcPct val="0"/>
              </a:spcBef>
            </a:pPr>
            <a:r>
              <a:rPr lang="en-US" sz="980" u="sng" dirty="0">
                <a:latin typeface="Roboto" panose="020B0604020202020204" charset="0"/>
                <a:ea typeface="Roboto" panose="020B0604020202020204" charset="0"/>
                <a:cs typeface="Roboto Mono"/>
                <a:sym typeface="Roboto Mono"/>
                <a:hlinkClick r:id="rId5" tooltip="https://swissdatacommunity.ch">
                  <a:extLst>
                    <a:ext uri="{A12FA001-AC4F-418D-AE19-62706E023703}">
                      <ahyp:hlinkClr xmlns:ahyp="http://schemas.microsoft.com/office/drawing/2018/hyperlinkcolor" val="tx"/>
                    </a:ext>
                  </a:extLst>
                </a:hlinkClick>
              </a:rPr>
              <a:t>SWISSDATACOMMUNITY.CH</a:t>
            </a:r>
          </a:p>
        </p:txBody>
      </p:sp>
      <p:sp>
        <p:nvSpPr>
          <p:cNvPr id="20" name="TextBox 20"/>
          <p:cNvSpPr txBox="1"/>
          <p:nvPr/>
        </p:nvSpPr>
        <p:spPr>
          <a:xfrm>
            <a:off x="767758" y="5880100"/>
            <a:ext cx="6315971" cy="1509452"/>
          </a:xfrm>
          <a:prstGeom prst="rect">
            <a:avLst/>
          </a:prstGeom>
        </p:spPr>
        <p:txBody>
          <a:bodyPr lIns="0" tIns="0" rIns="0" bIns="0" rtlCol="0" anchor="t">
            <a:spAutoFit/>
          </a:bodyPr>
          <a:lstStyle/>
          <a:p>
            <a:pPr>
              <a:lnSpc>
                <a:spcPts val="1690"/>
              </a:lnSpc>
            </a:pPr>
            <a:r>
              <a:rPr lang="de-CH" sz="1200" dirty="0">
                <a:latin typeface="Roboto" panose="020B0604020202020204" charset="0"/>
                <a:ea typeface="Roboto" panose="020B0604020202020204" charset="0"/>
              </a:rPr>
              <a:t>Im April 2024 wurde die Plattform </a:t>
            </a:r>
            <a:r>
              <a:rPr lang="de-CH" sz="1200" u="sng" dirty="0">
                <a:latin typeface="Roboto" panose="020B0604020202020204" charset="0"/>
                <a:ea typeface="Roboto" panose="020B0604020202020204" charset="0"/>
                <a:hlinkClick r:id="rId6"/>
              </a:rPr>
              <a:t>confluence.swissdatacommunity.ch</a:t>
            </a:r>
            <a:r>
              <a:rPr lang="de-CH" sz="1200" dirty="0">
                <a:latin typeface="Roboto" panose="020B0604020202020204" charset="0"/>
                <a:ea typeface="Roboto" panose="020B0604020202020204" charset="0"/>
              </a:rPr>
              <a:t> eingeführt. Das Ziel dieser web-basierten Lösung ist es, den Mitgliedern der Community, die in den Kantonen, Gemeinden und Bundesämtern angesiedelt ist, zu helfen, ihre Dokumente auf sichere und reibungslosere Weise auszutauschen. Die Bereitstellung von internen und externen Bereichen ermöglicht es den Organen, ihre Kommunikation selbstständig zu verwalten. Es liegt in der Verantwortung von allen, dieses Tool am Leben zu erhalten, damit die Gemeinschaft davon profitieren kann.</a:t>
            </a:r>
          </a:p>
        </p:txBody>
      </p:sp>
      <p:grpSp>
        <p:nvGrpSpPr>
          <p:cNvPr id="27" name="Groupe 26">
            <a:extLst>
              <a:ext uri="{FF2B5EF4-FFF2-40B4-BE49-F238E27FC236}">
                <a16:creationId xmlns:a16="http://schemas.microsoft.com/office/drawing/2014/main" id="{F7AC55F1-8F1C-436F-8026-6E1DB81A706C}"/>
              </a:ext>
            </a:extLst>
          </p:cNvPr>
          <p:cNvGrpSpPr/>
          <p:nvPr/>
        </p:nvGrpSpPr>
        <p:grpSpPr>
          <a:xfrm>
            <a:off x="767758" y="3746500"/>
            <a:ext cx="6315970" cy="1751386"/>
            <a:chOff x="767758" y="3806769"/>
            <a:chExt cx="6315970" cy="1751386"/>
          </a:xfrm>
        </p:grpSpPr>
        <p:grpSp>
          <p:nvGrpSpPr>
            <p:cNvPr id="6" name="Group 6"/>
            <p:cNvGrpSpPr/>
            <p:nvPr/>
          </p:nvGrpSpPr>
          <p:grpSpPr>
            <a:xfrm>
              <a:off x="808893" y="3824685"/>
              <a:ext cx="1128756" cy="1128756"/>
              <a:chOff x="0" y="0"/>
              <a:chExt cx="6350000" cy="6350000"/>
            </a:xfrm>
          </p:grpSpPr>
          <p:sp>
            <p:nvSpPr>
              <p:cNvPr id="7" name="Freeform 7"/>
              <p:cNvSpPr/>
              <p:nvPr/>
            </p:nvSpPr>
            <p:spPr>
              <a:xfrm>
                <a:off x="0" y="0"/>
                <a:ext cx="6351270" cy="6350000"/>
              </a:xfrm>
              <a:custGeom>
                <a:avLst/>
                <a:gdLst/>
                <a:ahLst/>
                <a:cxnLst/>
                <a:rect l="l" t="t" r="r" b="b"/>
                <a:pathLst>
                  <a:path w="6351270" h="6350000">
                    <a:moveTo>
                      <a:pt x="5985510" y="0"/>
                    </a:moveTo>
                    <a:lnTo>
                      <a:pt x="364490" y="0"/>
                    </a:lnTo>
                    <a:cubicBezTo>
                      <a:pt x="162560" y="0"/>
                      <a:pt x="0" y="162560"/>
                      <a:pt x="0" y="364490"/>
                    </a:cubicBezTo>
                    <a:lnTo>
                      <a:pt x="0" y="5986780"/>
                    </a:lnTo>
                    <a:cubicBezTo>
                      <a:pt x="0" y="6187440"/>
                      <a:pt x="162560" y="6350000"/>
                      <a:pt x="364490" y="6350000"/>
                    </a:cubicBezTo>
                    <a:lnTo>
                      <a:pt x="5986780" y="6350000"/>
                    </a:lnTo>
                    <a:cubicBezTo>
                      <a:pt x="6187440" y="6350000"/>
                      <a:pt x="6351270" y="6187440"/>
                      <a:pt x="6351270" y="5985510"/>
                    </a:cubicBezTo>
                    <a:lnTo>
                      <a:pt x="6351270" y="364490"/>
                    </a:lnTo>
                    <a:cubicBezTo>
                      <a:pt x="6350000" y="162560"/>
                      <a:pt x="6187440" y="0"/>
                      <a:pt x="5985510" y="0"/>
                    </a:cubicBezTo>
                    <a:close/>
                  </a:path>
                </a:pathLst>
              </a:custGeom>
              <a:blipFill>
                <a:blip r:embed="rId7"/>
                <a:stretch>
                  <a:fillRect t="-9" b="-9"/>
                </a:stretch>
              </a:blipFill>
            </p:spPr>
          </p:sp>
        </p:grpSp>
        <p:grpSp>
          <p:nvGrpSpPr>
            <p:cNvPr id="8" name="Group 8"/>
            <p:cNvGrpSpPr/>
            <p:nvPr/>
          </p:nvGrpSpPr>
          <p:grpSpPr>
            <a:xfrm>
              <a:off x="2018049" y="3824685"/>
              <a:ext cx="1128756" cy="112875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8"/>
                <a:stretch>
                  <a:fillRect/>
                </a:stretch>
              </a:blipFill>
            </p:spPr>
          </p:sp>
        </p:grpSp>
        <p:grpSp>
          <p:nvGrpSpPr>
            <p:cNvPr id="10" name="Group 10"/>
            <p:cNvGrpSpPr/>
            <p:nvPr/>
          </p:nvGrpSpPr>
          <p:grpSpPr>
            <a:xfrm>
              <a:off x="3232530" y="3812225"/>
              <a:ext cx="1141215" cy="1141215"/>
              <a:chOff x="0" y="0"/>
              <a:chExt cx="812800" cy="812800"/>
            </a:xfrm>
          </p:grpSpPr>
          <p:sp>
            <p:nvSpPr>
              <p:cNvPr id="11" name="Freeform 1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9"/>
                <a:stretch>
                  <a:fillRect/>
                </a:stretch>
              </a:blipFill>
            </p:spPr>
          </p:sp>
        </p:grpSp>
        <p:grpSp>
          <p:nvGrpSpPr>
            <p:cNvPr id="12" name="Group 12"/>
            <p:cNvGrpSpPr/>
            <p:nvPr/>
          </p:nvGrpSpPr>
          <p:grpSpPr>
            <a:xfrm>
              <a:off x="4459842" y="3806769"/>
              <a:ext cx="1141215" cy="1141215"/>
              <a:chOff x="0" y="0"/>
              <a:chExt cx="812800" cy="812800"/>
            </a:xfrm>
          </p:grpSpPr>
          <p:sp>
            <p:nvSpPr>
              <p:cNvPr id="13" name="Freeform 1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10"/>
                <a:stretch>
                  <a:fillRect/>
                </a:stretch>
              </a:blipFill>
            </p:spPr>
          </p:sp>
        </p:grpSp>
        <p:grpSp>
          <p:nvGrpSpPr>
            <p:cNvPr id="14" name="Group 14"/>
            <p:cNvGrpSpPr/>
            <p:nvPr/>
          </p:nvGrpSpPr>
          <p:grpSpPr>
            <a:xfrm>
              <a:off x="5687154" y="3806769"/>
              <a:ext cx="1146671" cy="1146671"/>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11"/>
                <a:stretch>
                  <a:fillRect/>
                </a:stretch>
              </a:blipFill>
            </p:spPr>
          </p:sp>
        </p:grpSp>
        <p:sp>
          <p:nvSpPr>
            <p:cNvPr id="21" name="TextBox 21"/>
            <p:cNvSpPr txBox="1"/>
            <p:nvPr/>
          </p:nvSpPr>
          <p:spPr>
            <a:xfrm>
              <a:off x="4614774" y="5014405"/>
              <a:ext cx="1192304" cy="363855"/>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Lisa Segesta</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Platform Manager</a:t>
              </a:r>
            </a:p>
          </p:txBody>
        </p:sp>
        <p:sp>
          <p:nvSpPr>
            <p:cNvPr id="22" name="TextBox 22"/>
            <p:cNvSpPr txBox="1"/>
            <p:nvPr/>
          </p:nvSpPr>
          <p:spPr>
            <a:xfrm>
              <a:off x="5891424" y="5014405"/>
              <a:ext cx="1192304" cy="363855"/>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Anouk Fischer</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Event Manager</a:t>
              </a:r>
            </a:p>
          </p:txBody>
        </p:sp>
        <p:sp>
          <p:nvSpPr>
            <p:cNvPr id="23" name="TextBox 23"/>
            <p:cNvSpPr txBox="1"/>
            <p:nvPr/>
          </p:nvSpPr>
          <p:spPr>
            <a:xfrm>
              <a:off x="3377604" y="5041900"/>
              <a:ext cx="1192304" cy="516255"/>
            </a:xfrm>
            <a:prstGeom prst="rect">
              <a:avLst/>
            </a:prstGeom>
          </p:spPr>
          <p:txBody>
            <a:bodyPr lIns="0" tIns="0" rIns="0" bIns="0" rtlCol="0" anchor="t">
              <a:spAutoFit/>
            </a:bodyPr>
            <a:lstStyle/>
            <a:p>
              <a:pPr algn="l">
                <a:lnSpc>
                  <a:spcPts val="1680"/>
                </a:lnSpc>
              </a:pPr>
              <a:r>
                <a:rPr lang="en-US" sz="1200" b="1" dirty="0">
                  <a:solidFill>
                    <a:srgbClr val="3A373B"/>
                  </a:solidFill>
                  <a:latin typeface="Roboto Condensed Bold"/>
                  <a:ea typeface="Roboto Condensed Bold"/>
                  <a:cs typeface="Roboto Condensed Bold"/>
                  <a:sym typeface="Roboto Condensed Bold"/>
                </a:rPr>
                <a:t>David Biddle</a:t>
              </a:r>
            </a:p>
            <a:p>
              <a:pPr algn="l">
                <a:lnSpc>
                  <a:spcPts val="1260"/>
                </a:lnSpc>
              </a:pPr>
              <a:r>
                <a:rPr lang="en-US" sz="900" b="1" i="1" dirty="0">
                  <a:solidFill>
                    <a:srgbClr val="3A373B"/>
                  </a:solidFill>
                  <a:latin typeface="Roboto Condensed Bold Italics"/>
                  <a:ea typeface="Roboto Condensed Bold Italics"/>
                  <a:cs typeface="Roboto Condensed Bold Italics"/>
                  <a:sym typeface="Roboto Condensed Bold Italics"/>
                </a:rPr>
                <a:t>Community Manager</a:t>
              </a:r>
            </a:p>
            <a:p>
              <a:pPr algn="l">
                <a:lnSpc>
                  <a:spcPts val="1260"/>
                </a:lnSpc>
              </a:pPr>
              <a:endParaRPr lang="en-US" sz="900" b="1" i="1" dirty="0">
                <a:solidFill>
                  <a:srgbClr val="3A373B"/>
                </a:solidFill>
                <a:latin typeface="Roboto Condensed Bold Italics"/>
                <a:ea typeface="Roboto Condensed Bold Italics"/>
                <a:cs typeface="Roboto Condensed Bold Italics"/>
                <a:sym typeface="Roboto Condensed Bold Italics"/>
              </a:endParaRPr>
            </a:p>
          </p:txBody>
        </p:sp>
        <p:sp>
          <p:nvSpPr>
            <p:cNvPr id="24" name="TextBox 24"/>
            <p:cNvSpPr txBox="1"/>
            <p:nvPr/>
          </p:nvSpPr>
          <p:spPr>
            <a:xfrm>
              <a:off x="2061474" y="5041900"/>
              <a:ext cx="1192304" cy="516254"/>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Stéphane Maillard</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Community Manager</a:t>
              </a:r>
            </a:p>
            <a:p>
              <a:pPr algn="l">
                <a:lnSpc>
                  <a:spcPts val="1260"/>
                </a:lnSpc>
              </a:pPr>
              <a:endParaRPr lang="en-US" sz="900" b="1" i="1">
                <a:solidFill>
                  <a:srgbClr val="3A373B"/>
                </a:solidFill>
                <a:latin typeface="Roboto Condensed Bold Italics"/>
                <a:ea typeface="Roboto Condensed Bold Italics"/>
                <a:cs typeface="Roboto Condensed Bold Italics"/>
                <a:sym typeface="Roboto Condensed Bold Italics"/>
              </a:endParaRPr>
            </a:p>
          </p:txBody>
        </p:sp>
        <p:sp>
          <p:nvSpPr>
            <p:cNvPr id="25" name="TextBox 25"/>
            <p:cNvSpPr txBox="1"/>
            <p:nvPr/>
          </p:nvSpPr>
          <p:spPr>
            <a:xfrm>
              <a:off x="767758" y="4994440"/>
              <a:ext cx="1192304" cy="363854"/>
            </a:xfrm>
            <a:prstGeom prst="rect">
              <a:avLst/>
            </a:prstGeom>
          </p:spPr>
          <p:txBody>
            <a:bodyPr lIns="0" tIns="0" rIns="0" bIns="0" rtlCol="0" anchor="t">
              <a:spAutoFit/>
            </a:bodyPr>
            <a:lstStyle/>
            <a:p>
              <a:pPr algn="l">
                <a:lnSpc>
                  <a:spcPts val="1680"/>
                </a:lnSpc>
              </a:pPr>
              <a:r>
                <a:rPr lang="en-US" sz="1200" b="1">
                  <a:solidFill>
                    <a:srgbClr val="3A373B"/>
                  </a:solidFill>
                  <a:latin typeface="Roboto Condensed Bold"/>
                  <a:ea typeface="Roboto Condensed Bold"/>
                  <a:cs typeface="Roboto Condensed Bold"/>
                  <a:sym typeface="Roboto Condensed Bold"/>
                </a:rPr>
                <a:t>Benjamin Rothen</a:t>
              </a:r>
            </a:p>
            <a:p>
              <a:pPr algn="l">
                <a:lnSpc>
                  <a:spcPts val="1260"/>
                </a:lnSpc>
              </a:pPr>
              <a:r>
                <a:rPr lang="en-US" sz="900" b="1" i="1">
                  <a:solidFill>
                    <a:srgbClr val="3A373B"/>
                  </a:solidFill>
                  <a:latin typeface="Roboto Condensed Bold Italics"/>
                  <a:ea typeface="Roboto Condensed Bold Italics"/>
                  <a:cs typeface="Roboto Condensed Bold Italics"/>
                  <a:sym typeface="Roboto Condensed Bold Italics"/>
                </a:rPr>
                <a:t>Team Leader</a:t>
              </a:r>
            </a:p>
          </p:txBody>
        </p:sp>
      </p:grpSp>
      <p:sp>
        <p:nvSpPr>
          <p:cNvPr id="26" name="TextBox 26"/>
          <p:cNvSpPr txBox="1"/>
          <p:nvPr/>
        </p:nvSpPr>
        <p:spPr>
          <a:xfrm>
            <a:off x="3573872" y="7333347"/>
            <a:ext cx="3530494" cy="3035511"/>
          </a:xfrm>
          <a:prstGeom prst="rect">
            <a:avLst/>
          </a:prstGeom>
        </p:spPr>
        <p:txBody>
          <a:bodyPr lIns="0" tIns="0" rIns="0" bIns="0" rtlCol="0" anchor="t">
            <a:spAutoFit/>
          </a:bodyPr>
          <a:lstStyle/>
          <a:p>
            <a:pPr algn="l">
              <a:lnSpc>
                <a:spcPts val="1679"/>
              </a:lnSpc>
            </a:pPr>
            <a:r>
              <a:rPr lang="de-CH" sz="1200" dirty="0">
                <a:solidFill>
                  <a:srgbClr val="000000"/>
                </a:solidFill>
                <a:latin typeface="Roboto"/>
                <a:ea typeface="Roboto"/>
                <a:cs typeface="Roboto"/>
                <a:sym typeface="Roboto"/>
              </a:rPr>
              <a:t>Einfache und effektive Schritte, die Sie unternehmen können :</a:t>
            </a:r>
          </a:p>
          <a:p>
            <a:pPr marL="228600" indent="-228600" algn="l">
              <a:lnSpc>
                <a:spcPts val="1679"/>
              </a:lnSpc>
              <a:buFont typeface="+mj-lt"/>
              <a:buAutoNum type="arabicPeriod"/>
            </a:pPr>
            <a:r>
              <a:rPr lang="de-CH" sz="1200" dirty="0">
                <a:solidFill>
                  <a:srgbClr val="000000"/>
                </a:solidFill>
                <a:latin typeface="Roboto"/>
                <a:ea typeface="Roboto"/>
                <a:cs typeface="Roboto"/>
                <a:sym typeface="Roboto"/>
              </a:rPr>
              <a:t>Dateien hochladen: Legen Sie Ihre gemeinsam genutzten Dateien direkt auf der Plattform ab.</a:t>
            </a:r>
          </a:p>
          <a:p>
            <a:pPr marL="228600" indent="-228600" algn="l">
              <a:lnSpc>
                <a:spcPts val="1679"/>
              </a:lnSpc>
              <a:buFont typeface="+mj-lt"/>
              <a:buAutoNum type="arabicPeriod"/>
            </a:pPr>
            <a:r>
              <a:rPr lang="de-CH" sz="1200" dirty="0">
                <a:solidFill>
                  <a:srgbClr val="000000"/>
                </a:solidFill>
                <a:latin typeface="Roboto"/>
                <a:ea typeface="Roboto"/>
                <a:cs typeface="Roboto"/>
                <a:sym typeface="Roboto"/>
              </a:rPr>
              <a:t>Inhalte teilen: Verbreiten Sie Inhalte von der Plattform aus, sei es als Ergänzung oder als Ersatz für Ihren E-Mail-Austausch.</a:t>
            </a:r>
          </a:p>
          <a:p>
            <a:pPr marL="228600" indent="-228600" algn="l">
              <a:lnSpc>
                <a:spcPts val="1679"/>
              </a:lnSpc>
              <a:buFont typeface="+mj-lt"/>
              <a:buAutoNum type="arabicPeriod"/>
            </a:pPr>
            <a:r>
              <a:rPr lang="de-CH" sz="1200" dirty="0">
                <a:solidFill>
                  <a:srgbClr val="000000"/>
                </a:solidFill>
                <a:latin typeface="Roboto"/>
                <a:ea typeface="Roboto"/>
                <a:cs typeface="Roboto"/>
                <a:sym typeface="Roboto"/>
              </a:rPr>
              <a:t>Integrierte Inhalte erstellen: Nutzen Sie die Räume als kollaborative Werkzeuge, um Inhalte direkt auf der Plattform zu produzieren.</a:t>
            </a:r>
          </a:p>
          <a:p>
            <a:pPr marL="228600" indent="-228600" algn="l">
              <a:lnSpc>
                <a:spcPts val="1679"/>
              </a:lnSpc>
              <a:buFont typeface="+mj-lt"/>
              <a:buAutoNum type="arabicPeriod"/>
            </a:pPr>
            <a:r>
              <a:rPr lang="de-CH" sz="1200" dirty="0">
                <a:solidFill>
                  <a:srgbClr val="000000"/>
                </a:solidFill>
                <a:latin typeface="Roboto"/>
                <a:ea typeface="Roboto"/>
                <a:cs typeface="Roboto"/>
                <a:sym typeface="Roboto"/>
              </a:rPr>
              <a:t>Interagieren und Zusammenarbeiten: Fördern Sie den Austausch, indem Sie kommentieren, Personen taggen und mit den veröffentlichten Inhalten interagieren.</a:t>
            </a:r>
            <a:endParaRPr lang="en-US" sz="1200" dirty="0">
              <a:solidFill>
                <a:srgbClr val="000000"/>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937481" y="1"/>
            <a:ext cx="2619020" cy="10693400"/>
            <a:chOff x="0" y="0"/>
            <a:chExt cx="1086937" cy="4026949"/>
          </a:xfrm>
        </p:grpSpPr>
        <p:sp>
          <p:nvSpPr>
            <p:cNvPr id="3" name="Freeform 3"/>
            <p:cNvSpPr/>
            <p:nvPr/>
          </p:nvSpPr>
          <p:spPr>
            <a:xfrm>
              <a:off x="0" y="0"/>
              <a:ext cx="1086937" cy="4026949"/>
            </a:xfrm>
            <a:custGeom>
              <a:avLst/>
              <a:gdLst/>
              <a:ahLst/>
              <a:cxnLst/>
              <a:rect l="l" t="t" r="r" b="b"/>
              <a:pathLst>
                <a:path w="1086937" h="4026949">
                  <a:moveTo>
                    <a:pt x="0" y="0"/>
                  </a:moveTo>
                  <a:lnTo>
                    <a:pt x="1086937" y="0"/>
                  </a:lnTo>
                  <a:lnTo>
                    <a:pt x="1086937" y="4026949"/>
                  </a:lnTo>
                  <a:lnTo>
                    <a:pt x="0" y="4026949"/>
                  </a:lnTo>
                  <a:close/>
                </a:path>
              </a:pathLst>
            </a:custGeom>
            <a:solidFill>
              <a:srgbClr val="DC0A19">
                <a:alpha val="19608"/>
              </a:srgbClr>
            </a:solidFill>
          </p:spPr>
        </p:sp>
        <p:sp>
          <p:nvSpPr>
            <p:cNvPr id="4" name="TextBox 4"/>
            <p:cNvSpPr txBox="1"/>
            <p:nvPr/>
          </p:nvSpPr>
          <p:spPr>
            <a:xfrm>
              <a:off x="0" y="-38100"/>
              <a:ext cx="1086937" cy="4065049"/>
            </a:xfrm>
            <a:prstGeom prst="rect">
              <a:avLst/>
            </a:prstGeom>
          </p:spPr>
          <p:txBody>
            <a:bodyPr lIns="50800" tIns="50800" rIns="50800" bIns="50800" rtlCol="0" anchor="ctr"/>
            <a:lstStyle/>
            <a:p>
              <a:pPr algn="ctr">
                <a:lnSpc>
                  <a:spcPts val="2058"/>
                </a:lnSpc>
              </a:pPr>
              <a:endParaRPr/>
            </a:p>
          </p:txBody>
        </p:sp>
      </p:grpSp>
      <p:sp>
        <p:nvSpPr>
          <p:cNvPr id="8" name="TextBox 8"/>
          <p:cNvSpPr txBox="1"/>
          <p:nvPr/>
        </p:nvSpPr>
        <p:spPr>
          <a:xfrm>
            <a:off x="756000" y="727585"/>
            <a:ext cx="6361140" cy="672107"/>
          </a:xfrm>
          <a:prstGeom prst="rect">
            <a:avLst/>
          </a:prstGeom>
        </p:spPr>
        <p:txBody>
          <a:bodyPr lIns="0" tIns="0" rIns="0" bIns="0" rtlCol="0" anchor="t">
            <a:spAutoFit/>
          </a:bodyPr>
          <a:lstStyle/>
          <a:p>
            <a:pPr>
              <a:lnSpc>
                <a:spcPts val="1752"/>
              </a:lnSpc>
            </a:pPr>
            <a:r>
              <a:rPr lang="de-CH" sz="1200" dirty="0">
                <a:solidFill>
                  <a:srgbClr val="000000"/>
                </a:solidFill>
                <a:latin typeface="Roboto"/>
                <a:ea typeface="Roboto"/>
                <a:cs typeface="Roboto"/>
                <a:sym typeface="Roboto"/>
              </a:rPr>
              <a:t>Am Dienstag, den 3. Dezember 2024, versammelte sich die Community im Zentrum Paul Klee in Bern zum </a:t>
            </a:r>
            <a:r>
              <a:rPr lang="de-CH" sz="1200" dirty="0">
                <a:solidFill>
                  <a:srgbClr val="000000"/>
                </a:solidFill>
                <a:latin typeface="Roboto"/>
                <a:ea typeface="Roboto"/>
                <a:cs typeface="Roboto"/>
                <a:sym typeface="Roboto"/>
                <a:hlinkClick r:id="rId2"/>
              </a:rPr>
              <a:t>2. Swiss Community Day on Data</a:t>
            </a:r>
            <a:r>
              <a:rPr lang="de-CH" sz="1200" dirty="0">
                <a:solidFill>
                  <a:srgbClr val="000000"/>
                </a:solidFill>
                <a:latin typeface="Roboto"/>
                <a:ea typeface="Roboto"/>
                <a:cs typeface="Roboto"/>
                <a:sym typeface="Roboto"/>
              </a:rPr>
              <a:t>. Dieser Tag fand im Rahmen der Themen Datenwissenschaft und künstliche Intelligenz statt.</a:t>
            </a:r>
            <a:endParaRPr lang="en-US" sz="1200" dirty="0">
              <a:solidFill>
                <a:srgbClr val="000000"/>
              </a:solidFill>
              <a:latin typeface="Roboto"/>
              <a:ea typeface="Roboto"/>
              <a:cs typeface="Roboto"/>
              <a:sym typeface="Roboto"/>
            </a:endParaRPr>
          </a:p>
        </p:txBody>
      </p:sp>
      <p:sp>
        <p:nvSpPr>
          <p:cNvPr id="9" name="TextBox 9"/>
          <p:cNvSpPr txBox="1"/>
          <p:nvPr/>
        </p:nvSpPr>
        <p:spPr>
          <a:xfrm>
            <a:off x="756000" y="465397"/>
            <a:ext cx="4817808" cy="262188"/>
          </a:xfrm>
          <a:prstGeom prst="rect">
            <a:avLst/>
          </a:prstGeom>
        </p:spPr>
        <p:txBody>
          <a:bodyPr lIns="0" tIns="0" rIns="0" bIns="0" rtlCol="0" anchor="t">
            <a:spAutoFit/>
          </a:bodyPr>
          <a:lstStyle/>
          <a:p>
            <a:pPr algn="l">
              <a:lnSpc>
                <a:spcPts val="2239"/>
              </a:lnSpc>
            </a:pPr>
            <a:r>
              <a:rPr lang="en-US" sz="1599" b="1" dirty="0">
                <a:solidFill>
                  <a:srgbClr val="000000"/>
                </a:solidFill>
                <a:latin typeface="Roboto Bold"/>
                <a:ea typeface="Roboto Bold"/>
                <a:cs typeface="Roboto Bold"/>
                <a:sym typeface="Roboto Bold"/>
              </a:rPr>
              <a:t>03. 2. Swiss </a:t>
            </a:r>
            <a:r>
              <a:rPr lang="en-US" sz="1599" b="1" dirty="0" err="1">
                <a:solidFill>
                  <a:srgbClr val="000000"/>
                </a:solidFill>
                <a:latin typeface="Roboto Bold"/>
                <a:ea typeface="Roboto Bold"/>
                <a:cs typeface="Roboto Bold"/>
                <a:sym typeface="Roboto Bold"/>
              </a:rPr>
              <a:t>CommUNITY</a:t>
            </a:r>
            <a:r>
              <a:rPr lang="en-US" sz="1599" b="1" dirty="0">
                <a:solidFill>
                  <a:srgbClr val="000000"/>
                </a:solidFill>
                <a:latin typeface="Roboto Bold"/>
                <a:ea typeface="Roboto Bold"/>
                <a:cs typeface="Roboto Bold"/>
                <a:sym typeface="Roboto Bold"/>
              </a:rPr>
              <a:t> Day on Data</a:t>
            </a:r>
          </a:p>
        </p:txBody>
      </p:sp>
      <p:sp>
        <p:nvSpPr>
          <p:cNvPr id="11" name="TextBox 11"/>
          <p:cNvSpPr txBox="1"/>
          <p:nvPr/>
        </p:nvSpPr>
        <p:spPr>
          <a:xfrm>
            <a:off x="752602" y="1460500"/>
            <a:ext cx="3863847" cy="1292662"/>
          </a:xfrm>
          <a:prstGeom prst="rect">
            <a:avLst/>
          </a:prstGeom>
        </p:spPr>
        <p:txBody>
          <a:bodyPr wrap="square" lIns="0" tIns="0" rIns="0" bIns="0" rtlCol="0" anchor="t">
            <a:spAutoFit/>
          </a:bodyPr>
          <a:lstStyle/>
          <a:p>
            <a:r>
              <a:rPr lang="de-CH" sz="1200" dirty="0">
                <a:latin typeface="Roboto" panose="020B0604020202020204" charset="0"/>
                <a:ea typeface="Roboto" panose="020B0604020202020204" charset="0"/>
              </a:rPr>
              <a:t>Frau Bundesrätin </a:t>
            </a:r>
            <a:r>
              <a:rPr lang="de-CH" sz="1200" u="sng" dirty="0">
                <a:latin typeface="Roboto" panose="020B0604020202020204" charset="0"/>
                <a:ea typeface="Roboto" panose="020B0604020202020204" charset="0"/>
                <a:hlinkClick r:id="rId3"/>
              </a:rPr>
              <a:t>Elisabeth Baume-Schneider</a:t>
            </a:r>
            <a:r>
              <a:rPr lang="de-CH" sz="1200" dirty="0">
                <a:latin typeface="Roboto" panose="020B0604020202020204" charset="0"/>
                <a:ea typeface="Roboto" panose="020B0604020202020204" charset="0"/>
              </a:rPr>
              <a:t>, unterstrich die Bedeutung der Data </a:t>
            </a:r>
            <a:r>
              <a:rPr lang="de-CH" sz="1200" dirty="0" err="1">
                <a:latin typeface="Roboto" panose="020B0604020202020204" charset="0"/>
                <a:ea typeface="Roboto" panose="020B0604020202020204" charset="0"/>
              </a:rPr>
              <a:t>Literacy</a:t>
            </a:r>
            <a:r>
              <a:rPr lang="de-CH" sz="1200" dirty="0">
                <a:latin typeface="Roboto" panose="020B0604020202020204" charset="0"/>
                <a:ea typeface="Roboto" panose="020B0604020202020204" charset="0"/>
              </a:rPr>
              <a:t>, die eine zentrale und kollektive Kompetenz sein muss. Sie verwies darauf, dass die Welt der Daten sich in den letzten Jahren verändert hat, und dass vertrauenswürdige Daten zentral sind, um </a:t>
            </a:r>
            <a:r>
              <a:rPr lang="de-CH" sz="1200" dirty="0" err="1">
                <a:latin typeface="Roboto" panose="020B0604020202020204" charset="0"/>
                <a:ea typeface="Roboto" panose="020B0604020202020204" charset="0"/>
              </a:rPr>
              <a:t>Misinformationen</a:t>
            </a:r>
            <a:r>
              <a:rPr lang="de-CH" sz="1200" dirty="0">
                <a:latin typeface="Roboto" panose="020B0604020202020204" charset="0"/>
                <a:ea typeface="Roboto" panose="020B0604020202020204" charset="0"/>
              </a:rPr>
              <a:t> bekämpfen zu können. </a:t>
            </a:r>
          </a:p>
        </p:txBody>
      </p:sp>
      <p:sp>
        <p:nvSpPr>
          <p:cNvPr id="12" name="TextBox 12"/>
          <p:cNvSpPr txBox="1"/>
          <p:nvPr/>
        </p:nvSpPr>
        <p:spPr>
          <a:xfrm>
            <a:off x="696636" y="6773930"/>
            <a:ext cx="6420504" cy="3689536"/>
          </a:xfrm>
          <a:prstGeom prst="rect">
            <a:avLst/>
          </a:prstGeom>
        </p:spPr>
        <p:txBody>
          <a:bodyPr wrap="square" lIns="0" tIns="0" rIns="0" bIns="0" rtlCol="0" anchor="t">
            <a:spAutoFit/>
          </a:bodyPr>
          <a:lstStyle/>
          <a:p>
            <a:pPr>
              <a:lnSpc>
                <a:spcPts val="1690"/>
              </a:lnSpc>
            </a:pPr>
            <a:r>
              <a:rPr lang="de-CH" sz="1200" dirty="0">
                <a:latin typeface="Roboto" panose="020B0604020202020204" charset="0"/>
                <a:ea typeface="Roboto" panose="020B0604020202020204" charset="0"/>
              </a:rPr>
              <a:t>Der Tag endete mit einer Panelrunde über die Zukunft von Daten und KI im öffentlichen Sektor, gefolgt von einer Keynote von </a:t>
            </a:r>
            <a:r>
              <a:rPr lang="de-CH" sz="1200" u="sng" dirty="0">
                <a:latin typeface="Roboto" panose="020B0604020202020204" charset="0"/>
                <a:ea typeface="Roboto" panose="020B0604020202020204" charset="0"/>
                <a:hlinkClick r:id="rId4"/>
              </a:rPr>
              <a:t>Steve </a:t>
            </a:r>
            <a:r>
              <a:rPr lang="de-CH" sz="1200" u="sng" dirty="0" err="1">
                <a:latin typeface="Roboto" panose="020B0604020202020204" charset="0"/>
                <a:ea typeface="Roboto" panose="020B0604020202020204" charset="0"/>
                <a:hlinkClick r:id="rId4"/>
              </a:rPr>
              <a:t>MacFeely</a:t>
            </a:r>
            <a:r>
              <a:rPr lang="de-CH" sz="1200" dirty="0">
                <a:latin typeface="Roboto" panose="020B0604020202020204" charset="0"/>
                <a:ea typeface="Roboto" panose="020B0604020202020204" charset="0"/>
              </a:rPr>
              <a:t>, Chefstatistiker der </a:t>
            </a:r>
            <a:r>
              <a:rPr lang="de-CH" sz="1200" dirty="0">
                <a:latin typeface="Roboto" panose="020B0604020202020204" charset="0"/>
                <a:ea typeface="Roboto" panose="020B0604020202020204" charset="0"/>
                <a:hlinkClick r:id="rId5"/>
              </a:rPr>
              <a:t>OECD</a:t>
            </a:r>
            <a:r>
              <a:rPr lang="de-CH" sz="1200" dirty="0">
                <a:latin typeface="Roboto" panose="020B0604020202020204" charset="0"/>
                <a:ea typeface="Roboto" panose="020B0604020202020204" charset="0"/>
              </a:rPr>
              <a:t>, über die Auswirkungen der Entwicklung der Statistik zur Datenwissenschaft auf die Demokratie. </a:t>
            </a:r>
          </a:p>
          <a:p>
            <a:pPr>
              <a:lnSpc>
                <a:spcPts val="1690"/>
              </a:lnSpc>
            </a:pPr>
            <a:r>
              <a:rPr lang="de-CH" sz="1200" dirty="0">
                <a:latin typeface="Roboto" panose="020B0604020202020204" charset="0"/>
                <a:ea typeface="Roboto" panose="020B0604020202020204" charset="0"/>
              </a:rPr>
              <a:t>Aus diesem Vortrag gingen mehrere wichtige Botschaften hervor:</a:t>
            </a:r>
          </a:p>
          <a:p>
            <a:pPr marL="171450" indent="-171450">
              <a:lnSpc>
                <a:spcPts val="1690"/>
              </a:lnSpc>
              <a:buFont typeface="Arial" panose="020B0604020202020204" pitchFamily="34" charset="0"/>
              <a:buChar char="•"/>
            </a:pPr>
            <a:r>
              <a:rPr lang="de-CH" sz="1200" dirty="0">
                <a:latin typeface="Roboto" panose="020B0604020202020204" charset="0"/>
                <a:ea typeface="Roboto" panose="020B0604020202020204" charset="0"/>
              </a:rPr>
              <a:t>Im digitalen Zeitalter bilden Daten die tragende Säule der Infrastruktur und unterstützen Schlüsselbereiche, die vom Bankwesen über die Forschung bis hin zur KI reichen. Ihre Verwaltung erfordert eine sorgfältig konzipierte Architektur, da ihre Bedeutung nicht dem Zufall überlassen werden kann.</a:t>
            </a:r>
          </a:p>
          <a:p>
            <a:pPr marL="171450" indent="-171450">
              <a:lnSpc>
                <a:spcPts val="1690"/>
              </a:lnSpc>
              <a:buFont typeface="Arial" panose="020B0604020202020204" pitchFamily="34" charset="0"/>
              <a:buChar char="•"/>
            </a:pPr>
            <a:r>
              <a:rPr lang="de-CH" sz="1200" dirty="0">
                <a:latin typeface="Roboto" panose="020B0604020202020204" charset="0"/>
                <a:ea typeface="Roboto" panose="020B0604020202020204" charset="0"/>
              </a:rPr>
              <a:t>Nicht alle Daten sind gleich. Qualitätsstandards, Nachvollziehbarkeit und Reproduzierbarkeit sind entscheidend, um Statistiken zu einem öffentlichen Gut zu machen und die Demokratie aufzuklären.</a:t>
            </a:r>
          </a:p>
          <a:p>
            <a:pPr marL="171450" indent="-171450">
              <a:lnSpc>
                <a:spcPts val="1690"/>
              </a:lnSpc>
              <a:buFont typeface="Arial" panose="020B0604020202020204" pitchFamily="34" charset="0"/>
              <a:buChar char="•"/>
            </a:pPr>
            <a:r>
              <a:rPr lang="de-CH" sz="1200" dirty="0">
                <a:latin typeface="Roboto" panose="020B0604020202020204" charset="0"/>
                <a:ea typeface="Roboto" panose="020B0604020202020204" charset="0"/>
              </a:rPr>
              <a:t>Statistiken erhellen Entscheidungen, diktieren sie aber nicht. Sie erfordern Unterscheidungsvermögen und Urteilsvermögen, ohne die Rolle der gewählten Volksvertreter zu ersetzen.</a:t>
            </a:r>
          </a:p>
          <a:p>
            <a:pPr marL="171450" indent="-171450">
              <a:lnSpc>
                <a:spcPts val="1690"/>
              </a:lnSpc>
              <a:buFont typeface="Arial" panose="020B0604020202020204" pitchFamily="34" charset="0"/>
              <a:buChar char="•"/>
            </a:pPr>
            <a:r>
              <a:rPr lang="de-CH" sz="1200" dirty="0">
                <a:latin typeface="Roboto" panose="020B0604020202020204" charset="0"/>
                <a:ea typeface="Roboto" panose="020B0604020202020204" charset="0"/>
              </a:rPr>
              <a:t>Die Entwicklung der Daten wird jeden von uns betreffen. Es ist an der Zeit, die Welt zu gestalten, die wir wollen, ohne dass eine Elite unser Verhalten diktiert. Der Schutz unserer Demokratien erfordert eine internationale Daten-</a:t>
            </a:r>
            <a:r>
              <a:rPr lang="de-CH" sz="1200" dirty="0" err="1">
                <a:latin typeface="Roboto" panose="020B0604020202020204" charset="0"/>
                <a:ea typeface="Roboto" panose="020B0604020202020204" charset="0"/>
              </a:rPr>
              <a:t>Governance</a:t>
            </a:r>
            <a:r>
              <a:rPr lang="de-CH" sz="1200" dirty="0">
                <a:latin typeface="Roboto" panose="020B0604020202020204" charset="0"/>
                <a:ea typeface="Roboto" panose="020B0604020202020204" charset="0"/>
              </a:rPr>
              <a:t>.</a:t>
            </a:r>
          </a:p>
        </p:txBody>
      </p:sp>
      <p:sp>
        <p:nvSpPr>
          <p:cNvPr id="13" name="ZoneTexte 12">
            <a:extLst>
              <a:ext uri="{FF2B5EF4-FFF2-40B4-BE49-F238E27FC236}">
                <a16:creationId xmlns:a16="http://schemas.microsoft.com/office/drawing/2014/main" id="{8A992067-4B2E-4800-9C81-F56E8D47C65F}"/>
              </a:ext>
            </a:extLst>
          </p:cNvPr>
          <p:cNvSpPr txBox="1"/>
          <p:nvPr/>
        </p:nvSpPr>
        <p:spPr>
          <a:xfrm>
            <a:off x="3549650" y="2941237"/>
            <a:ext cx="3567490" cy="3785652"/>
          </a:xfrm>
          <a:prstGeom prst="rect">
            <a:avLst/>
          </a:prstGeom>
          <a:noFill/>
        </p:spPr>
        <p:txBody>
          <a:bodyPr wrap="square" rtlCol="0">
            <a:spAutoFit/>
          </a:bodyPr>
          <a:lstStyle/>
          <a:p>
            <a:r>
              <a:rPr lang="de-CH" sz="1200" dirty="0">
                <a:latin typeface="Roboto" panose="020B0604020202020204" charset="0"/>
                <a:ea typeface="Roboto" panose="020B0604020202020204" charset="0"/>
              </a:rPr>
              <a:t>Alec von Graffenried, Bürgermeister der Stadt Bern, betonte die Bedeutung der Risikoregulierung im Bereich der künstlichen</a:t>
            </a:r>
          </a:p>
          <a:p>
            <a:r>
              <a:rPr lang="de-CH" sz="1200" dirty="0">
                <a:latin typeface="Roboto" panose="020B0604020202020204" charset="0"/>
                <a:ea typeface="Roboto" panose="020B0604020202020204" charset="0"/>
              </a:rPr>
              <a:t>Intelligenz.  Simone Comte untersuchte den Einsatz von KI für die Gesichts- und Spracherkennung in den Archiven des Schweizer Fernsehens (RTS). Dabei beleuchtete sie die Errungenschaften dank KI im Bereich der Fernseharchivierung.</a:t>
            </a:r>
          </a:p>
          <a:p>
            <a:endParaRPr lang="de-CH" sz="1200" dirty="0">
              <a:latin typeface="Roboto" panose="020B0604020202020204" charset="0"/>
              <a:ea typeface="Roboto" panose="020B0604020202020204" charset="0"/>
            </a:endParaRPr>
          </a:p>
          <a:p>
            <a:r>
              <a:rPr lang="de-CH" sz="1200" dirty="0">
                <a:latin typeface="Roboto" panose="020B0604020202020204" charset="0"/>
                <a:ea typeface="Roboto" panose="020B0604020202020204" charset="0"/>
              </a:rPr>
              <a:t>Am Nachmittag hatten die Teilnehmer in den Workshops die Möglichkeit, sich mit verschiedenen Themen auseinanderzusetzen.</a:t>
            </a:r>
          </a:p>
          <a:p>
            <a:r>
              <a:rPr lang="de-CH" sz="1200" dirty="0">
                <a:latin typeface="Roboto" panose="020B0604020202020204" charset="0"/>
                <a:ea typeface="Roboto" panose="020B0604020202020204" charset="0"/>
              </a:rPr>
              <a:t>Diese Diskussionen behandelten Themen wie Datenschutz, Zuverlässigkeit von Algorithmen und </a:t>
            </a:r>
            <a:r>
              <a:rPr lang="de-CH" sz="1200" u="sng" dirty="0">
                <a:latin typeface="Roboto" panose="020B0604020202020204" charset="0"/>
                <a:ea typeface="Roboto" panose="020B0604020202020204" charset="0"/>
                <a:hlinkClick r:id="rId6"/>
              </a:rPr>
              <a:t>Data </a:t>
            </a:r>
            <a:r>
              <a:rPr lang="de-CH" sz="1200" u="sng" dirty="0" err="1">
                <a:latin typeface="Roboto" panose="020B0604020202020204" charset="0"/>
                <a:ea typeface="Roboto" panose="020B0604020202020204" charset="0"/>
                <a:hlinkClick r:id="rId6"/>
              </a:rPr>
              <a:t>Literacy</a:t>
            </a:r>
            <a:r>
              <a:rPr lang="de-CH" sz="1200" dirty="0">
                <a:latin typeface="Roboto" panose="020B0604020202020204" charset="0"/>
                <a:ea typeface="Roboto" panose="020B0604020202020204" charset="0"/>
              </a:rPr>
              <a:t>.  Andere Seminare konzentrierten sich auf spezifische Anwendungen für den öffentlichen Sektor und beleuchteten die KI im Dienste der Gesundheit, der Demokratie und der öffentlichen Verwaltung.</a:t>
            </a:r>
          </a:p>
        </p:txBody>
      </p:sp>
      <p:sp>
        <p:nvSpPr>
          <p:cNvPr id="14" name="Freeform 5">
            <a:extLst>
              <a:ext uri="{FF2B5EF4-FFF2-40B4-BE49-F238E27FC236}">
                <a16:creationId xmlns:a16="http://schemas.microsoft.com/office/drawing/2014/main" id="{635FAD6F-32F3-4E3B-9B80-43B61E43CEE1}"/>
              </a:ext>
            </a:extLst>
          </p:cNvPr>
          <p:cNvSpPr/>
          <p:nvPr/>
        </p:nvSpPr>
        <p:spPr>
          <a:xfrm>
            <a:off x="4730347" y="1256280"/>
            <a:ext cx="2386793" cy="1507795"/>
          </a:xfrm>
          <a:custGeom>
            <a:avLst/>
            <a:gdLst/>
            <a:ahLst/>
            <a:cxnLst/>
            <a:rect l="l" t="t" r="r" b="b"/>
            <a:pathLst>
              <a:path w="2768530" h="1730331">
                <a:moveTo>
                  <a:pt x="0" y="0"/>
                </a:moveTo>
                <a:lnTo>
                  <a:pt x="2768530" y="0"/>
                </a:lnTo>
                <a:lnTo>
                  <a:pt x="2768530" y="1730331"/>
                </a:lnTo>
                <a:lnTo>
                  <a:pt x="0" y="1730331"/>
                </a:lnTo>
                <a:lnTo>
                  <a:pt x="0" y="0"/>
                </a:lnTo>
                <a:close/>
              </a:path>
            </a:pathLst>
          </a:custGeom>
          <a:blipFill>
            <a:blip r:embed="rId7"/>
            <a:stretch>
              <a:fillRect/>
            </a:stretch>
          </a:blipFill>
        </p:spPr>
      </p:sp>
      <p:pic>
        <p:nvPicPr>
          <p:cNvPr id="15" name="Image 14">
            <a:extLst>
              <a:ext uri="{FF2B5EF4-FFF2-40B4-BE49-F238E27FC236}">
                <a16:creationId xmlns:a16="http://schemas.microsoft.com/office/drawing/2014/main" id="{51AB4220-A200-45E0-ADF1-5D34BE4BC6D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7011" y="2908300"/>
            <a:ext cx="2756806" cy="1836722"/>
          </a:xfrm>
          <a:prstGeom prst="rect">
            <a:avLst/>
          </a:prstGeom>
        </p:spPr>
      </p:pic>
      <p:pic>
        <p:nvPicPr>
          <p:cNvPr id="16" name="Image 15">
            <a:extLst>
              <a:ext uri="{FF2B5EF4-FFF2-40B4-BE49-F238E27FC236}">
                <a16:creationId xmlns:a16="http://schemas.microsoft.com/office/drawing/2014/main" id="{9ACE890F-DA2D-40C2-A182-394721D92A66}"/>
              </a:ext>
            </a:extLst>
          </p:cNvPr>
          <p:cNvPicPr>
            <a:picLocks noChangeAspect="1"/>
          </p:cNvPicPr>
          <p:nvPr/>
        </p:nvPicPr>
        <p:blipFill>
          <a:blip r:embed="rId9"/>
          <a:stretch>
            <a:fillRect/>
          </a:stretch>
        </p:blipFill>
        <p:spPr>
          <a:xfrm>
            <a:off x="693304" y="4965700"/>
            <a:ext cx="2770513" cy="1673138"/>
          </a:xfrm>
          <a:prstGeom prst="rect">
            <a:avLst/>
          </a:prstGeom>
        </p:spPr>
      </p:pic>
      <p:sp>
        <p:nvSpPr>
          <p:cNvPr id="19" name="TextBox 19">
            <a:extLst>
              <a:ext uri="{FF2B5EF4-FFF2-40B4-BE49-F238E27FC236}">
                <a16:creationId xmlns:a16="http://schemas.microsoft.com/office/drawing/2014/main" id="{F88CC7D9-98D1-4B11-98C8-1232A186A595}"/>
              </a:ext>
            </a:extLst>
          </p:cNvPr>
          <p:cNvSpPr txBox="1"/>
          <p:nvPr/>
        </p:nvSpPr>
        <p:spPr>
          <a:xfrm>
            <a:off x="5218791" y="10398633"/>
            <a:ext cx="2083396" cy="129667"/>
          </a:xfrm>
          <a:prstGeom prst="rect">
            <a:avLst/>
          </a:prstGeom>
        </p:spPr>
        <p:txBody>
          <a:bodyPr lIns="0" tIns="0" rIns="0" bIns="0" rtlCol="0" anchor="t">
            <a:spAutoFit/>
          </a:bodyPr>
          <a:lstStyle/>
          <a:p>
            <a:pPr marL="0" lvl="0" indent="0" algn="just">
              <a:lnSpc>
                <a:spcPts val="980"/>
              </a:lnSpc>
              <a:spcBef>
                <a:spcPct val="0"/>
              </a:spcBef>
            </a:pPr>
            <a:r>
              <a:rPr lang="en-US" sz="980" u="sng" dirty="0">
                <a:latin typeface="Roboto" panose="020B0604020202020204" charset="0"/>
                <a:ea typeface="Roboto" panose="020B0604020202020204" charset="0"/>
                <a:cs typeface="Roboto Mono"/>
                <a:sym typeface="Roboto Mono"/>
                <a:hlinkClick r:id="rId10" tooltip="https://swissdatacommunity.ch">
                  <a:extLst>
                    <a:ext uri="{A12FA001-AC4F-418D-AE19-62706E023703}">
                      <ahyp:hlinkClr xmlns:ahyp="http://schemas.microsoft.com/office/drawing/2018/hyperlinkcolor" val="tx"/>
                    </a:ext>
                  </a:extLst>
                </a:hlinkClick>
              </a:rPr>
              <a:t>SWISSDATACOMMUNITY.CH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900</Words>
  <Application>Microsoft Office PowerPoint</Application>
  <PresentationFormat>Personnalisé</PresentationFormat>
  <Paragraphs>62</Paragraphs>
  <Slides>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vt:i4>
      </vt:variant>
    </vt:vector>
  </HeadingPairs>
  <TitlesOfParts>
    <vt:vector size="10" baseType="lpstr">
      <vt:lpstr>Roboto Condensed Bold Italics</vt:lpstr>
      <vt:lpstr>Arial</vt:lpstr>
      <vt:lpstr>Calibri</vt:lpstr>
      <vt:lpstr>Roboto</vt:lpstr>
      <vt:lpstr>Roboto Bold</vt:lpstr>
      <vt:lpstr>Roboto Condensed Bold</vt:lpstr>
      <vt:lpstr>Office Theme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swissdata commUNITY Newsletter #1</dc:title>
  <dc:creator>Segesta Lisa BFS</dc:creator>
  <cp:lastModifiedBy>Segesta Lisa BFS</cp:lastModifiedBy>
  <cp:revision>30</cp:revision>
  <dcterms:created xsi:type="dcterms:W3CDTF">2006-08-16T00:00:00Z</dcterms:created>
  <dcterms:modified xsi:type="dcterms:W3CDTF">2024-12-11T09:11:16Z</dcterms:modified>
  <dc:identifier>DAGYZ2hKj2k</dc:identifier>
</cp:coreProperties>
</file>