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sldIdLst>
    <p:sldId id="256" r:id="rId2"/>
    <p:sldId id="257" r:id="rId3"/>
    <p:sldId id="258" r:id="rId4"/>
  </p:sldIdLst>
  <p:sldSz cx="7556500" cy="10693400"/>
  <p:notesSz cx="6858000" cy="9144000"/>
  <p:embeddedFontLst>
    <p:embeddedFont>
      <p:font typeface="Calibri" panose="020F0502020204030204" pitchFamily="34" charset="0"/>
      <p:regular r:id="rId5"/>
      <p:bold r:id="rId6"/>
      <p:italic r:id="rId7"/>
      <p:boldItalic r:id="rId8"/>
    </p:embeddedFont>
    <p:embeddedFont>
      <p:font typeface="Roboto" panose="020B0604020202020204" charset="0"/>
      <p:regular r:id="rId9"/>
      <p:bold r:id="rId10"/>
      <p:italic r:id="rId11"/>
      <p:boldItalic r:id="rId12"/>
    </p:embeddedFont>
    <p:embeddedFont>
      <p:font typeface="Roboto Bold" panose="020B0604020202020204" charset="0"/>
      <p:regular r:id="rId13"/>
      <p:bold r:id="rId14"/>
    </p:embeddedFont>
    <p:embeddedFont>
      <p:font typeface="Roboto Condensed Bold" panose="020B0604020202020204" charset="0"/>
      <p:regular r:id="rId15"/>
      <p:bold r:id="rId16"/>
    </p:embeddedFont>
    <p:embeddedFont>
      <p:font typeface="Roboto Condensed Bold Italics" panose="020B0604020202020204" charset="0"/>
      <p:regular r:id="rId17"/>
    </p:embeddedFont>
    <p:embeddedFont>
      <p:font typeface="Roboto Italics" panose="020B0604020202020204" charset="0"/>
      <p:regular r:id="rId18"/>
    </p:embeddedFont>
    <p:embeddedFont>
      <p:font typeface="Roboto Mono" panose="020B0604020202020204" charset="0"/>
      <p:regular r:id="rId19"/>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Rothen Benjamin BFS" initials="RBB" lastIdx="4" clrIdx="0">
    <p:extLst>
      <p:ext uri="{19B8F6BF-5375-455C-9EA6-DF929625EA0E}">
        <p15:presenceInfo xmlns:p15="http://schemas.microsoft.com/office/powerpoint/2012/main" userId="S-1-5-21-3993060671-4215906946-993041443-121572" providerId="AD"/>
      </p:ext>
    </p:extLst>
  </p:cmAuthor>
  <p:cmAuthor id="2" name="Segesta Lisa BFS" initials="SLB" lastIdx="3" clrIdx="1">
    <p:extLst>
      <p:ext uri="{19B8F6BF-5375-455C-9EA6-DF929625EA0E}">
        <p15:presenceInfo xmlns:p15="http://schemas.microsoft.com/office/powerpoint/2012/main" userId="S-1-5-21-3993060671-4215906946-993041443-642286" providerId="AD"/>
      </p:ext>
    </p:extLst>
  </p:cmAuthor>
  <p:cmAuthor id="3" name="Meister-Gampert Muriel BFS" initials="MGMB" lastIdx="8" clrIdx="2">
    <p:extLst>
      <p:ext uri="{19B8F6BF-5375-455C-9EA6-DF929625EA0E}">
        <p15:presenceInfo xmlns:p15="http://schemas.microsoft.com/office/powerpoint/2012/main" userId="S-1-5-21-3993060671-4215906946-993041443-583053"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4622" autoAdjust="0"/>
  </p:normalViewPr>
  <p:slideViewPr>
    <p:cSldViewPr>
      <p:cViewPr varScale="1">
        <p:scale>
          <a:sx n="67" d="100"/>
          <a:sy n="67" d="100"/>
        </p:scale>
        <p:origin x="3126" y="8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font" Target="fonts/font4.fntdata"/><Relationship Id="rId13" Type="http://schemas.openxmlformats.org/officeDocument/2006/relationships/font" Target="fonts/font9.fntdata"/><Relationship Id="rId18" Type="http://schemas.openxmlformats.org/officeDocument/2006/relationships/font" Target="fonts/font14.fntdata"/><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font" Target="fonts/font3.fntdata"/><Relationship Id="rId12" Type="http://schemas.openxmlformats.org/officeDocument/2006/relationships/font" Target="fonts/font8.fntdata"/><Relationship Id="rId17" Type="http://schemas.openxmlformats.org/officeDocument/2006/relationships/font" Target="fonts/font13.fntdata"/><Relationship Id="rId2" Type="http://schemas.openxmlformats.org/officeDocument/2006/relationships/slide" Target="slides/slide1.xml"/><Relationship Id="rId16" Type="http://schemas.openxmlformats.org/officeDocument/2006/relationships/font" Target="fonts/font12.fntdata"/><Relationship Id="rId20"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font" Target="fonts/font2.fntdata"/><Relationship Id="rId11" Type="http://schemas.openxmlformats.org/officeDocument/2006/relationships/font" Target="fonts/font7.fntdata"/><Relationship Id="rId24" Type="http://schemas.openxmlformats.org/officeDocument/2006/relationships/tableStyles" Target="tableStyles.xml"/><Relationship Id="rId5" Type="http://schemas.openxmlformats.org/officeDocument/2006/relationships/font" Target="fonts/font1.fntdata"/><Relationship Id="rId15" Type="http://schemas.openxmlformats.org/officeDocument/2006/relationships/font" Target="fonts/font11.fntdata"/><Relationship Id="rId23" Type="http://schemas.openxmlformats.org/officeDocument/2006/relationships/theme" Target="theme/theme1.xml"/><Relationship Id="rId10" Type="http://schemas.openxmlformats.org/officeDocument/2006/relationships/font" Target="fonts/font6.fntdata"/><Relationship Id="rId19" Type="http://schemas.openxmlformats.org/officeDocument/2006/relationships/font" Target="fonts/font15.fntdata"/><Relationship Id="rId4" Type="http://schemas.openxmlformats.org/officeDocument/2006/relationships/slide" Target="slides/slide3.xml"/><Relationship Id="rId9" Type="http://schemas.openxmlformats.org/officeDocument/2006/relationships/font" Target="fonts/font5.fntdata"/><Relationship Id="rId14" Type="http://schemas.openxmlformats.org/officeDocument/2006/relationships/font" Target="fonts/font10.fntdata"/><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12/11/2024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12/11/2024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12/11/2024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12/11/2024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12/11/2024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12/11/2024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12/11/2024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12/11/2024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12/11/2024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12/11/2024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12/11/2024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12/11/2024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‹N°›</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s://swissdatacommunity.ch" TargetMode="External"/><Relationship Id="rId1" Type="http://schemas.openxmlformats.org/officeDocument/2006/relationships/slideLayout" Target="../slideLayouts/slideLayout7.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8" Type="http://schemas.openxmlformats.org/officeDocument/2006/relationships/image" Target="../media/image9.jpeg"/><Relationship Id="rId3" Type="http://schemas.openxmlformats.org/officeDocument/2006/relationships/image" Target="../media/image5.png"/><Relationship Id="rId7" Type="http://schemas.openxmlformats.org/officeDocument/2006/relationships/image" Target="../media/image8.jpeg"/><Relationship Id="rId2" Type="http://schemas.openxmlformats.org/officeDocument/2006/relationships/hyperlink" Target="https://confluence.swissdatacommunity.ch" TargetMode="External"/><Relationship Id="rId1" Type="http://schemas.openxmlformats.org/officeDocument/2006/relationships/slideLayout" Target="../slideLayouts/slideLayout7.xml"/><Relationship Id="rId6" Type="http://schemas.openxmlformats.org/officeDocument/2006/relationships/image" Target="../media/image7.jpeg"/><Relationship Id="rId5" Type="http://schemas.openxmlformats.org/officeDocument/2006/relationships/image" Target="../media/image6.png"/><Relationship Id="rId4" Type="http://schemas.openxmlformats.org/officeDocument/2006/relationships/hyperlink" Target="https://swissdatacommunity.ch" TargetMode="External"/><Relationship Id="rId9" Type="http://schemas.openxmlformats.org/officeDocument/2006/relationships/image" Target="../media/image10.jpeg"/></Relationships>
</file>

<file path=ppt/slides/_rels/slide3.xml.rels><?xml version="1.0" encoding="UTF-8" standalone="yes"?>
<Relationships xmlns="http://schemas.openxmlformats.org/package/2006/relationships"><Relationship Id="rId8" Type="http://schemas.openxmlformats.org/officeDocument/2006/relationships/hyperlink" Target="https://swissdatacommunity.ch" TargetMode="External"/><Relationship Id="rId3" Type="http://schemas.openxmlformats.org/officeDocument/2006/relationships/hyperlink" Target="https://swissdatacommunity.ch/fr/le-2e-swiss-community-day-on-data-a-eu-lieu-805/" TargetMode="External"/><Relationship Id="rId7" Type="http://schemas.openxmlformats.org/officeDocument/2006/relationships/hyperlink" Target="https://akademien-schweiz.ch/fr/themen/culture-scientifique/data-literacy-charta/" TargetMode="External"/><Relationship Id="rId2" Type="http://schemas.openxmlformats.org/officeDocument/2006/relationships/image" Target="../media/image11.png"/><Relationship Id="rId1" Type="http://schemas.openxmlformats.org/officeDocument/2006/relationships/slideLayout" Target="../slideLayouts/slideLayout7.xml"/><Relationship Id="rId6" Type="http://schemas.openxmlformats.org/officeDocument/2006/relationships/image" Target="../media/image13.png"/><Relationship Id="rId5" Type="http://schemas.openxmlformats.org/officeDocument/2006/relationships/image" Target="../media/image12.jpeg"/><Relationship Id="rId4" Type="http://schemas.openxmlformats.org/officeDocument/2006/relationships/hyperlink" Target="https://www.linkedin.com/posts/digitale-schweiz_dataliteracy-activity-7270101207191330819-khtR?utm_source=share&amp;utm_medium=member_desktop" TargetMode="External"/><Relationship Id="rId9" Type="http://schemas.openxmlformats.org/officeDocument/2006/relationships/hyperlink" Target="https://www.linkedin.com/in/steve-macfeely-a1a710112/"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4928961" y="0"/>
            <a:ext cx="2627539" cy="10692000"/>
            <a:chOff x="0" y="0"/>
            <a:chExt cx="1086937" cy="4026949"/>
          </a:xfrm>
        </p:grpSpPr>
        <p:sp>
          <p:nvSpPr>
            <p:cNvPr id="3" name="Freeform 3"/>
            <p:cNvSpPr/>
            <p:nvPr/>
          </p:nvSpPr>
          <p:spPr>
            <a:xfrm>
              <a:off x="0" y="0"/>
              <a:ext cx="1086937" cy="4026949"/>
            </a:xfrm>
            <a:custGeom>
              <a:avLst/>
              <a:gdLst/>
              <a:ahLst/>
              <a:cxnLst/>
              <a:rect l="l" t="t" r="r" b="b"/>
              <a:pathLst>
                <a:path w="1086937" h="4026949">
                  <a:moveTo>
                    <a:pt x="0" y="0"/>
                  </a:moveTo>
                  <a:lnTo>
                    <a:pt x="1086937" y="0"/>
                  </a:lnTo>
                  <a:lnTo>
                    <a:pt x="1086937" y="4026949"/>
                  </a:lnTo>
                  <a:lnTo>
                    <a:pt x="0" y="4026949"/>
                  </a:lnTo>
                  <a:close/>
                </a:path>
              </a:pathLst>
            </a:custGeom>
            <a:solidFill>
              <a:srgbClr val="DC0A19"/>
            </a:solidFill>
          </p:spPr>
        </p:sp>
        <p:sp>
          <p:nvSpPr>
            <p:cNvPr id="4" name="TextBox 4"/>
            <p:cNvSpPr txBox="1"/>
            <p:nvPr/>
          </p:nvSpPr>
          <p:spPr>
            <a:xfrm>
              <a:off x="0" y="-38100"/>
              <a:ext cx="1086937" cy="4065049"/>
            </a:xfrm>
            <a:prstGeom prst="rect">
              <a:avLst/>
            </a:prstGeom>
          </p:spPr>
          <p:txBody>
            <a:bodyPr lIns="50800" tIns="50800" rIns="50800" bIns="50800" rtlCol="0" anchor="ctr"/>
            <a:lstStyle/>
            <a:p>
              <a:pPr algn="ctr">
                <a:lnSpc>
                  <a:spcPts val="2058"/>
                </a:lnSpc>
              </a:pPr>
              <a:endParaRPr/>
            </a:p>
          </p:txBody>
        </p:sp>
      </p:grpSp>
      <p:grpSp>
        <p:nvGrpSpPr>
          <p:cNvPr id="5" name="Group 5"/>
          <p:cNvGrpSpPr/>
          <p:nvPr/>
        </p:nvGrpSpPr>
        <p:grpSpPr>
          <a:xfrm>
            <a:off x="750243" y="1182254"/>
            <a:ext cx="2083396" cy="1681645"/>
            <a:chOff x="0" y="0"/>
            <a:chExt cx="746642" cy="602663"/>
          </a:xfrm>
        </p:grpSpPr>
        <p:sp>
          <p:nvSpPr>
            <p:cNvPr id="6" name="Freeform 6"/>
            <p:cNvSpPr/>
            <p:nvPr/>
          </p:nvSpPr>
          <p:spPr>
            <a:xfrm>
              <a:off x="0" y="0"/>
              <a:ext cx="746642" cy="602664"/>
            </a:xfrm>
            <a:custGeom>
              <a:avLst/>
              <a:gdLst/>
              <a:ahLst/>
              <a:cxnLst/>
              <a:rect l="l" t="t" r="r" b="b"/>
              <a:pathLst>
                <a:path w="746642" h="602664">
                  <a:moveTo>
                    <a:pt x="0" y="0"/>
                  </a:moveTo>
                  <a:lnTo>
                    <a:pt x="746642" y="0"/>
                  </a:lnTo>
                  <a:lnTo>
                    <a:pt x="746642" y="602664"/>
                  </a:lnTo>
                  <a:lnTo>
                    <a:pt x="0" y="602664"/>
                  </a:lnTo>
                  <a:close/>
                </a:path>
              </a:pathLst>
            </a:custGeom>
            <a:solidFill>
              <a:srgbClr val="DC0A19"/>
            </a:solidFill>
          </p:spPr>
        </p:sp>
        <p:sp>
          <p:nvSpPr>
            <p:cNvPr id="7" name="TextBox 7"/>
            <p:cNvSpPr txBox="1"/>
            <p:nvPr/>
          </p:nvSpPr>
          <p:spPr>
            <a:xfrm>
              <a:off x="0" y="-38100"/>
              <a:ext cx="746642" cy="640763"/>
            </a:xfrm>
            <a:prstGeom prst="rect">
              <a:avLst/>
            </a:prstGeom>
          </p:spPr>
          <p:txBody>
            <a:bodyPr lIns="50800" tIns="50800" rIns="50800" bIns="50800" rtlCol="0" anchor="ctr"/>
            <a:lstStyle/>
            <a:p>
              <a:pPr algn="ctr">
                <a:lnSpc>
                  <a:spcPts val="2058"/>
                </a:lnSpc>
              </a:pPr>
              <a:endParaRPr/>
            </a:p>
          </p:txBody>
        </p:sp>
      </p:grpSp>
      <p:grpSp>
        <p:nvGrpSpPr>
          <p:cNvPr id="8" name="Group 8"/>
          <p:cNvGrpSpPr/>
          <p:nvPr/>
        </p:nvGrpSpPr>
        <p:grpSpPr>
          <a:xfrm>
            <a:off x="5161417" y="8729128"/>
            <a:ext cx="2155437" cy="1206872"/>
            <a:chOff x="0" y="0"/>
            <a:chExt cx="810491" cy="453810"/>
          </a:xfrm>
          <a:solidFill>
            <a:schemeClr val="bg1">
              <a:lumMod val="75000"/>
            </a:schemeClr>
          </a:solidFill>
        </p:grpSpPr>
        <p:sp>
          <p:nvSpPr>
            <p:cNvPr id="9" name="Freeform 9"/>
            <p:cNvSpPr/>
            <p:nvPr/>
          </p:nvSpPr>
          <p:spPr>
            <a:xfrm>
              <a:off x="0" y="0"/>
              <a:ext cx="810490" cy="453810"/>
            </a:xfrm>
            <a:custGeom>
              <a:avLst/>
              <a:gdLst/>
              <a:ahLst/>
              <a:cxnLst/>
              <a:rect l="l" t="t" r="r" b="b"/>
              <a:pathLst>
                <a:path w="810490" h="453810">
                  <a:moveTo>
                    <a:pt x="0" y="0"/>
                  </a:moveTo>
                  <a:lnTo>
                    <a:pt x="810490" y="0"/>
                  </a:lnTo>
                  <a:lnTo>
                    <a:pt x="810490" y="453810"/>
                  </a:lnTo>
                  <a:lnTo>
                    <a:pt x="0" y="453810"/>
                  </a:lnTo>
                  <a:close/>
                </a:path>
              </a:pathLst>
            </a:custGeom>
            <a:grpFill/>
          </p:spPr>
        </p:sp>
        <p:sp>
          <p:nvSpPr>
            <p:cNvPr id="10" name="TextBox 10"/>
            <p:cNvSpPr txBox="1"/>
            <p:nvPr/>
          </p:nvSpPr>
          <p:spPr>
            <a:xfrm>
              <a:off x="0" y="-38100"/>
              <a:ext cx="810491" cy="491910"/>
            </a:xfrm>
            <a:prstGeom prst="rect">
              <a:avLst/>
            </a:prstGeom>
            <a:grpFill/>
          </p:spPr>
          <p:txBody>
            <a:bodyPr lIns="50800" tIns="50800" rIns="50800" bIns="50800" rtlCol="0" anchor="ctr"/>
            <a:lstStyle/>
            <a:p>
              <a:pPr algn="ctr">
                <a:lnSpc>
                  <a:spcPts val="2058"/>
                </a:lnSpc>
              </a:pPr>
              <a:endParaRPr/>
            </a:p>
          </p:txBody>
        </p:sp>
      </p:grpSp>
      <p:sp>
        <p:nvSpPr>
          <p:cNvPr id="11" name="Freeform 11">
            <a:hlinkClick r:id="rId2" tooltip="https://swissdatacommunity.ch"/>
          </p:cNvPr>
          <p:cNvSpPr/>
          <p:nvPr/>
        </p:nvSpPr>
        <p:spPr>
          <a:xfrm>
            <a:off x="797061" y="-29870"/>
            <a:ext cx="2091882" cy="1169244"/>
          </a:xfrm>
          <a:custGeom>
            <a:avLst/>
            <a:gdLst/>
            <a:ahLst/>
            <a:cxnLst/>
            <a:rect l="l" t="t" r="r" b="b"/>
            <a:pathLst>
              <a:path w="2091882" h="1169244">
                <a:moveTo>
                  <a:pt x="0" y="0"/>
                </a:moveTo>
                <a:lnTo>
                  <a:pt x="2091883" y="0"/>
                </a:lnTo>
                <a:lnTo>
                  <a:pt x="2091883" y="1169245"/>
                </a:lnTo>
                <a:lnTo>
                  <a:pt x="0" y="1169245"/>
                </a:lnTo>
                <a:lnTo>
                  <a:pt x="0" y="0"/>
                </a:lnTo>
                <a:close/>
              </a:path>
            </a:pathLst>
          </a:custGeom>
          <a:blipFill>
            <a:blip r:embed="rId3"/>
            <a:stretch>
              <a:fillRect t="-13214" b="-13214"/>
            </a:stretch>
          </a:blipFill>
        </p:spPr>
      </p:sp>
      <p:sp>
        <p:nvSpPr>
          <p:cNvPr id="12" name="Freeform 12"/>
          <p:cNvSpPr/>
          <p:nvPr/>
        </p:nvSpPr>
        <p:spPr>
          <a:xfrm>
            <a:off x="2657957" y="9936000"/>
            <a:ext cx="1832224" cy="526818"/>
          </a:xfrm>
          <a:custGeom>
            <a:avLst/>
            <a:gdLst/>
            <a:ahLst/>
            <a:cxnLst/>
            <a:rect l="l" t="t" r="r" b="b"/>
            <a:pathLst>
              <a:path w="1832224" h="526818">
                <a:moveTo>
                  <a:pt x="0" y="0"/>
                </a:moveTo>
                <a:lnTo>
                  <a:pt x="1832224" y="0"/>
                </a:lnTo>
                <a:lnTo>
                  <a:pt x="1832224" y="526818"/>
                </a:lnTo>
                <a:lnTo>
                  <a:pt x="0" y="526818"/>
                </a:lnTo>
                <a:lnTo>
                  <a:pt x="0" y="0"/>
                </a:lnTo>
                <a:close/>
              </a:path>
            </a:pathLst>
          </a:custGeom>
          <a:blipFill>
            <a:blip r:embed="rId4"/>
            <a:stretch>
              <a:fillRect l="-5740" r="-5740"/>
            </a:stretch>
          </a:blipFill>
        </p:spPr>
      </p:sp>
      <p:sp>
        <p:nvSpPr>
          <p:cNvPr id="13" name="Freeform 13"/>
          <p:cNvSpPr/>
          <p:nvPr/>
        </p:nvSpPr>
        <p:spPr>
          <a:xfrm>
            <a:off x="776168" y="10032953"/>
            <a:ext cx="1338227" cy="522439"/>
          </a:xfrm>
          <a:custGeom>
            <a:avLst/>
            <a:gdLst/>
            <a:ahLst/>
            <a:cxnLst/>
            <a:rect l="l" t="t" r="r" b="b"/>
            <a:pathLst>
              <a:path w="1338227" h="522439">
                <a:moveTo>
                  <a:pt x="0" y="0"/>
                </a:moveTo>
                <a:lnTo>
                  <a:pt x="1338227" y="0"/>
                </a:lnTo>
                <a:lnTo>
                  <a:pt x="1338227" y="522439"/>
                </a:lnTo>
                <a:lnTo>
                  <a:pt x="0" y="522439"/>
                </a:lnTo>
                <a:lnTo>
                  <a:pt x="0" y="0"/>
                </a:lnTo>
                <a:close/>
              </a:path>
            </a:pathLst>
          </a:custGeom>
          <a:blipFill>
            <a:blip r:embed="rId5"/>
            <a:stretch>
              <a:fillRect/>
            </a:stretch>
          </a:blipFill>
        </p:spPr>
      </p:sp>
      <p:sp>
        <p:nvSpPr>
          <p:cNvPr id="14" name="Freeform 14"/>
          <p:cNvSpPr/>
          <p:nvPr/>
        </p:nvSpPr>
        <p:spPr>
          <a:xfrm>
            <a:off x="819554" y="1263668"/>
            <a:ext cx="5920892" cy="3947262"/>
          </a:xfrm>
          <a:custGeom>
            <a:avLst/>
            <a:gdLst/>
            <a:ahLst/>
            <a:cxnLst/>
            <a:rect l="l" t="t" r="r" b="b"/>
            <a:pathLst>
              <a:path w="5920892" h="3947262">
                <a:moveTo>
                  <a:pt x="0" y="0"/>
                </a:moveTo>
                <a:lnTo>
                  <a:pt x="5920892" y="0"/>
                </a:lnTo>
                <a:lnTo>
                  <a:pt x="5920892" y="3947262"/>
                </a:lnTo>
                <a:lnTo>
                  <a:pt x="0" y="3947262"/>
                </a:lnTo>
                <a:lnTo>
                  <a:pt x="0" y="0"/>
                </a:lnTo>
                <a:close/>
              </a:path>
            </a:pathLst>
          </a:custGeom>
          <a:blipFill>
            <a:blip r:embed="rId6"/>
            <a:stretch>
              <a:fillRect l="-31" r="-31"/>
            </a:stretch>
          </a:blipFill>
        </p:spPr>
      </p:sp>
      <p:sp>
        <p:nvSpPr>
          <p:cNvPr id="15" name="TextBox 15"/>
          <p:cNvSpPr txBox="1"/>
          <p:nvPr/>
        </p:nvSpPr>
        <p:spPr>
          <a:xfrm>
            <a:off x="776168" y="5568846"/>
            <a:ext cx="4073155" cy="419103"/>
          </a:xfrm>
          <a:prstGeom prst="rect">
            <a:avLst/>
          </a:prstGeom>
        </p:spPr>
        <p:txBody>
          <a:bodyPr lIns="0" tIns="0" rIns="0" bIns="0" rtlCol="0" anchor="t">
            <a:spAutoFit/>
          </a:bodyPr>
          <a:lstStyle/>
          <a:p>
            <a:pPr marL="0" lvl="0" indent="0" algn="l">
              <a:lnSpc>
                <a:spcPts val="3000"/>
              </a:lnSpc>
              <a:spcBef>
                <a:spcPct val="0"/>
              </a:spcBef>
            </a:pPr>
            <a:r>
              <a:rPr lang="en-US" sz="3000" b="1" dirty="0">
                <a:solidFill>
                  <a:srgbClr val="000000"/>
                </a:solidFill>
                <a:latin typeface="Roboto Bold"/>
                <a:ea typeface="Roboto Bold"/>
                <a:cs typeface="Roboto Bold"/>
                <a:sym typeface="Roboto Bold"/>
              </a:rPr>
              <a:t>NEWSPAGES</a:t>
            </a:r>
          </a:p>
        </p:txBody>
      </p:sp>
      <p:sp>
        <p:nvSpPr>
          <p:cNvPr id="16" name="TextBox 16"/>
          <p:cNvSpPr txBox="1"/>
          <p:nvPr/>
        </p:nvSpPr>
        <p:spPr>
          <a:xfrm>
            <a:off x="774887" y="6495281"/>
            <a:ext cx="4074437" cy="3231654"/>
          </a:xfrm>
          <a:prstGeom prst="rect">
            <a:avLst/>
          </a:prstGeom>
        </p:spPr>
        <p:txBody>
          <a:bodyPr lIns="0" tIns="0" rIns="0" bIns="0" rtlCol="0" anchor="t">
            <a:spAutoFit/>
          </a:bodyPr>
          <a:lstStyle/>
          <a:p>
            <a:pPr>
              <a:lnSpc>
                <a:spcPts val="1392"/>
              </a:lnSpc>
            </a:pPr>
            <a:r>
              <a:rPr lang="fr-CH" sz="1200" dirty="0">
                <a:solidFill>
                  <a:srgbClr val="000000"/>
                </a:solidFill>
                <a:latin typeface="Roboto"/>
                <a:ea typeface="Roboto"/>
                <a:cs typeface="Roboto"/>
                <a:sym typeface="Roboto"/>
              </a:rPr>
              <a:t>Chère lectrice, cher lecteur,</a:t>
            </a:r>
          </a:p>
          <a:p>
            <a:pPr>
              <a:lnSpc>
                <a:spcPts val="1392"/>
              </a:lnSpc>
            </a:pPr>
            <a:endParaRPr lang="fr-CH" sz="1200" dirty="0">
              <a:solidFill>
                <a:srgbClr val="000000"/>
              </a:solidFill>
              <a:latin typeface="Roboto"/>
              <a:ea typeface="Roboto"/>
              <a:cs typeface="Roboto"/>
              <a:sym typeface="Roboto"/>
            </a:endParaRPr>
          </a:p>
          <a:p>
            <a:pPr>
              <a:lnSpc>
                <a:spcPts val="1392"/>
              </a:lnSpc>
            </a:pPr>
            <a:r>
              <a:rPr lang="fr-CH" sz="1200" dirty="0">
                <a:solidFill>
                  <a:srgbClr val="000000"/>
                </a:solidFill>
                <a:latin typeface="Roboto"/>
                <a:ea typeface="Roboto"/>
                <a:cs typeface="Roboto"/>
                <a:sym typeface="Roboto"/>
              </a:rPr>
              <a:t>Nous sommes enchantés de partager avec vous les dernières actualités, qui animent notre </a:t>
            </a:r>
            <a:r>
              <a:rPr lang="fr-CH" sz="1200" dirty="0" err="1">
                <a:solidFill>
                  <a:srgbClr val="000000"/>
                </a:solidFill>
                <a:latin typeface="Roboto"/>
                <a:ea typeface="Roboto"/>
                <a:cs typeface="Roboto"/>
                <a:sym typeface="Roboto"/>
              </a:rPr>
              <a:t>commUNITY</a:t>
            </a:r>
            <a:r>
              <a:rPr lang="fr-CH" sz="1200" dirty="0">
                <a:solidFill>
                  <a:srgbClr val="000000"/>
                </a:solidFill>
                <a:latin typeface="Roboto"/>
                <a:ea typeface="Roboto"/>
                <a:cs typeface="Roboto"/>
                <a:sym typeface="Roboto"/>
              </a:rPr>
              <a:t> au travers de cette première newsletter. </a:t>
            </a:r>
          </a:p>
          <a:p>
            <a:pPr>
              <a:lnSpc>
                <a:spcPts val="1392"/>
              </a:lnSpc>
            </a:pPr>
            <a:endParaRPr lang="fr-CH" sz="1200" dirty="0">
              <a:solidFill>
                <a:srgbClr val="000000"/>
              </a:solidFill>
              <a:latin typeface="Roboto"/>
              <a:ea typeface="Roboto"/>
              <a:cs typeface="Roboto"/>
              <a:sym typeface="Roboto"/>
            </a:endParaRPr>
          </a:p>
          <a:p>
            <a:pPr>
              <a:lnSpc>
                <a:spcPts val="1392"/>
              </a:lnSpc>
            </a:pPr>
            <a:r>
              <a:rPr lang="fr-CH" sz="1200" dirty="0">
                <a:solidFill>
                  <a:srgbClr val="000000"/>
                </a:solidFill>
                <a:latin typeface="Roboto"/>
                <a:ea typeface="Roboto"/>
                <a:cs typeface="Roboto"/>
                <a:sym typeface="Roboto"/>
              </a:rPr>
              <a:t>Dans cette édition, découvrez les moments forts de nos événements, des annonces importantes ainsi que des ressources utiles pour vous accompagner dans l’exploration de notre plate-forme. Vous y trouverez également des informations clés sur les activités de nos comités.</a:t>
            </a:r>
          </a:p>
          <a:p>
            <a:pPr>
              <a:lnSpc>
                <a:spcPts val="1392"/>
              </a:lnSpc>
            </a:pPr>
            <a:endParaRPr lang="fr-CH" sz="1200" dirty="0">
              <a:solidFill>
                <a:srgbClr val="000000"/>
              </a:solidFill>
              <a:latin typeface="Roboto"/>
              <a:ea typeface="Roboto"/>
              <a:cs typeface="Roboto"/>
              <a:sym typeface="Roboto"/>
            </a:endParaRPr>
          </a:p>
          <a:p>
            <a:pPr>
              <a:lnSpc>
                <a:spcPts val="1392"/>
              </a:lnSpc>
            </a:pPr>
            <a:r>
              <a:rPr lang="fr-CH" sz="1200" dirty="0">
                <a:solidFill>
                  <a:srgbClr val="000000"/>
                </a:solidFill>
                <a:latin typeface="Roboto"/>
                <a:ea typeface="Roboto"/>
                <a:cs typeface="Roboto"/>
                <a:sym typeface="Roboto"/>
              </a:rPr>
              <a:t>Ensemble, nous construisons un espace de collaboration et d’échange. Nous avons hâte de continuer à avancer à vos côtés pour développer cette </a:t>
            </a:r>
            <a:r>
              <a:rPr lang="fr-CH" sz="1200" dirty="0" err="1">
                <a:solidFill>
                  <a:srgbClr val="000000"/>
                </a:solidFill>
                <a:latin typeface="Roboto"/>
                <a:ea typeface="Roboto"/>
                <a:cs typeface="Roboto"/>
                <a:sym typeface="Roboto"/>
              </a:rPr>
              <a:t>commUNITY</a:t>
            </a:r>
            <a:r>
              <a:rPr lang="fr-CH" sz="1200" dirty="0">
                <a:solidFill>
                  <a:srgbClr val="000000"/>
                </a:solidFill>
                <a:latin typeface="Roboto"/>
                <a:ea typeface="Roboto"/>
                <a:cs typeface="Roboto"/>
                <a:sym typeface="Roboto"/>
              </a:rPr>
              <a:t>.</a:t>
            </a:r>
          </a:p>
          <a:p>
            <a:pPr>
              <a:lnSpc>
                <a:spcPts val="1392"/>
              </a:lnSpc>
            </a:pPr>
            <a:endParaRPr lang="fr-CH" sz="1200" dirty="0">
              <a:solidFill>
                <a:srgbClr val="000000"/>
              </a:solidFill>
              <a:latin typeface="Roboto"/>
              <a:ea typeface="Roboto"/>
              <a:cs typeface="Roboto"/>
              <a:sym typeface="Roboto"/>
            </a:endParaRPr>
          </a:p>
          <a:p>
            <a:pPr marL="0" lvl="0" indent="0">
              <a:lnSpc>
                <a:spcPts val="1392"/>
              </a:lnSpc>
            </a:pPr>
            <a:r>
              <a:rPr lang="fr-CH" sz="1200" i="1" dirty="0">
                <a:solidFill>
                  <a:srgbClr val="000000"/>
                </a:solidFill>
                <a:latin typeface="Roboto Italics"/>
                <a:ea typeface="Roboto Italics"/>
                <a:cs typeface="Roboto Italics"/>
                <a:sym typeface="Roboto Italics"/>
              </a:rPr>
              <a:t>Community Management Team</a:t>
            </a:r>
          </a:p>
        </p:txBody>
      </p:sp>
      <p:sp>
        <p:nvSpPr>
          <p:cNvPr id="17" name="TextBox 17"/>
          <p:cNvSpPr txBox="1"/>
          <p:nvPr/>
        </p:nvSpPr>
        <p:spPr>
          <a:xfrm>
            <a:off x="5233458" y="10333070"/>
            <a:ext cx="2083396" cy="129748"/>
          </a:xfrm>
          <a:prstGeom prst="rect">
            <a:avLst/>
          </a:prstGeom>
        </p:spPr>
        <p:txBody>
          <a:bodyPr lIns="0" tIns="0" rIns="0" bIns="0" rtlCol="0" anchor="t">
            <a:spAutoFit/>
          </a:bodyPr>
          <a:lstStyle/>
          <a:p>
            <a:pPr marL="0" lvl="0" indent="0" algn="just">
              <a:lnSpc>
                <a:spcPts val="983"/>
              </a:lnSpc>
              <a:spcBef>
                <a:spcPct val="0"/>
              </a:spcBef>
            </a:pPr>
            <a:r>
              <a:rPr lang="en-US" sz="983" u="sng" dirty="0">
                <a:solidFill>
                  <a:schemeClr val="bg1"/>
                </a:solidFill>
                <a:latin typeface="Roboto" panose="020B0604020202020204" charset="0"/>
                <a:ea typeface="Roboto" panose="020B0604020202020204" charset="0"/>
                <a:cs typeface="Roboto Mono"/>
                <a:sym typeface="Roboto Mono"/>
                <a:hlinkClick r:id="rId2" tooltip="https://swissdatacommunity.ch">
                  <a:extLst>
                    <a:ext uri="{A12FA001-AC4F-418D-AE19-62706E023703}">
                      <ahyp:hlinkClr xmlns:ahyp="http://schemas.microsoft.com/office/drawing/2018/hyperlinkcolor" val="tx"/>
                    </a:ext>
                  </a:extLst>
                </a:hlinkClick>
              </a:rPr>
              <a:t>SWISSDATACOMMUNITY.CH</a:t>
            </a:r>
          </a:p>
        </p:txBody>
      </p:sp>
      <p:sp>
        <p:nvSpPr>
          <p:cNvPr id="18" name="TextBox 18"/>
          <p:cNvSpPr txBox="1"/>
          <p:nvPr/>
        </p:nvSpPr>
        <p:spPr>
          <a:xfrm>
            <a:off x="776168" y="6054623"/>
            <a:ext cx="4270538" cy="233680"/>
          </a:xfrm>
          <a:prstGeom prst="rect">
            <a:avLst/>
          </a:prstGeom>
        </p:spPr>
        <p:txBody>
          <a:bodyPr lIns="0" tIns="0" rIns="0" bIns="0" rtlCol="0" anchor="t">
            <a:spAutoFit/>
          </a:bodyPr>
          <a:lstStyle/>
          <a:p>
            <a:pPr marL="0" lvl="0" indent="0" algn="l">
              <a:lnSpc>
                <a:spcPts val="1700"/>
              </a:lnSpc>
              <a:spcBef>
                <a:spcPct val="0"/>
              </a:spcBef>
            </a:pPr>
            <a:r>
              <a:rPr lang="en-US" sz="1700" b="1">
                <a:solidFill>
                  <a:srgbClr val="DC0A19">
                    <a:alpha val="72941"/>
                  </a:srgbClr>
                </a:solidFill>
                <a:latin typeface="Roboto Bold"/>
                <a:ea typeface="Roboto Bold"/>
                <a:cs typeface="Roboto Bold"/>
                <a:sym typeface="Roboto Bold"/>
              </a:rPr>
              <a:t>RESTEZ PROCHE DE LA COMMUNAUTÉ</a:t>
            </a:r>
          </a:p>
        </p:txBody>
      </p:sp>
      <p:sp>
        <p:nvSpPr>
          <p:cNvPr id="19" name="TextBox 19"/>
          <p:cNvSpPr txBox="1"/>
          <p:nvPr/>
        </p:nvSpPr>
        <p:spPr>
          <a:xfrm>
            <a:off x="4928961" y="749484"/>
            <a:ext cx="1770256" cy="175895"/>
          </a:xfrm>
          <a:prstGeom prst="rect">
            <a:avLst/>
          </a:prstGeom>
        </p:spPr>
        <p:txBody>
          <a:bodyPr lIns="0" tIns="0" rIns="0" bIns="0" rtlCol="0" anchor="t">
            <a:spAutoFit/>
          </a:bodyPr>
          <a:lstStyle/>
          <a:p>
            <a:pPr marL="0" lvl="0" indent="0" algn="r">
              <a:lnSpc>
                <a:spcPts val="1300"/>
              </a:lnSpc>
              <a:spcBef>
                <a:spcPct val="0"/>
              </a:spcBef>
            </a:pPr>
            <a:r>
              <a:rPr lang="en-US" sz="1300" b="1">
                <a:solidFill>
                  <a:srgbClr val="FFFFFF"/>
                </a:solidFill>
                <a:latin typeface="Roboto Bold"/>
                <a:ea typeface="Roboto Bold"/>
                <a:cs typeface="Roboto Bold"/>
                <a:sym typeface="Roboto Bold"/>
              </a:rPr>
              <a:t>Décembre 2024</a:t>
            </a:r>
          </a:p>
        </p:txBody>
      </p:sp>
      <p:sp>
        <p:nvSpPr>
          <p:cNvPr id="20" name="TextBox 20"/>
          <p:cNvSpPr txBox="1"/>
          <p:nvPr/>
        </p:nvSpPr>
        <p:spPr>
          <a:xfrm>
            <a:off x="4915999" y="963480"/>
            <a:ext cx="1770256" cy="175895"/>
          </a:xfrm>
          <a:prstGeom prst="rect">
            <a:avLst/>
          </a:prstGeom>
        </p:spPr>
        <p:txBody>
          <a:bodyPr lIns="0" tIns="0" rIns="0" bIns="0" rtlCol="0" anchor="t">
            <a:spAutoFit/>
          </a:bodyPr>
          <a:lstStyle/>
          <a:p>
            <a:pPr marL="0" lvl="0" indent="0" algn="r">
              <a:lnSpc>
                <a:spcPts val="1300"/>
              </a:lnSpc>
              <a:spcBef>
                <a:spcPct val="0"/>
              </a:spcBef>
            </a:pPr>
            <a:r>
              <a:rPr lang="en-US" sz="1300">
                <a:solidFill>
                  <a:srgbClr val="FFFFFF"/>
                </a:solidFill>
                <a:latin typeface="Roboto"/>
                <a:ea typeface="Roboto"/>
                <a:cs typeface="Roboto"/>
                <a:sym typeface="Roboto"/>
              </a:rPr>
              <a:t>#1</a:t>
            </a:r>
          </a:p>
        </p:txBody>
      </p:sp>
      <p:sp>
        <p:nvSpPr>
          <p:cNvPr id="21" name="TextBox 21"/>
          <p:cNvSpPr txBox="1"/>
          <p:nvPr/>
        </p:nvSpPr>
        <p:spPr>
          <a:xfrm>
            <a:off x="5284821" y="9093618"/>
            <a:ext cx="1933341" cy="705321"/>
          </a:xfrm>
          <a:prstGeom prst="rect">
            <a:avLst/>
          </a:prstGeom>
        </p:spPr>
        <p:txBody>
          <a:bodyPr lIns="0" tIns="0" rIns="0" bIns="0" rtlCol="0" anchor="t">
            <a:spAutoFit/>
          </a:bodyPr>
          <a:lstStyle/>
          <a:p>
            <a:pPr algn="l">
              <a:lnSpc>
                <a:spcPts val="1096"/>
              </a:lnSpc>
            </a:pPr>
            <a:endParaRPr dirty="0"/>
          </a:p>
          <a:p>
            <a:pPr algn="just">
              <a:lnSpc>
                <a:spcPts val="1096"/>
              </a:lnSpc>
            </a:pPr>
            <a:r>
              <a:rPr lang="en-US" sz="1096" b="1" dirty="0">
                <a:latin typeface="Roboto Bold"/>
                <a:ea typeface="Roboto Bold"/>
                <a:cs typeface="Roboto Bold"/>
                <a:sym typeface="Roboto Bold"/>
              </a:rPr>
              <a:t>04.12.2025 FRIBOURG</a:t>
            </a:r>
          </a:p>
          <a:p>
            <a:pPr algn="just">
              <a:lnSpc>
                <a:spcPts val="1096"/>
              </a:lnSpc>
            </a:pPr>
            <a:endParaRPr lang="en-US" sz="1096" b="1" dirty="0">
              <a:latin typeface="Roboto Bold"/>
              <a:ea typeface="Roboto Bold"/>
              <a:cs typeface="Roboto Bold"/>
              <a:sym typeface="Roboto Bold"/>
            </a:endParaRPr>
          </a:p>
          <a:p>
            <a:pPr marL="0" lvl="0" indent="0" algn="l">
              <a:lnSpc>
                <a:spcPts val="1096"/>
              </a:lnSpc>
              <a:spcBef>
                <a:spcPct val="0"/>
              </a:spcBef>
            </a:pPr>
            <a:r>
              <a:rPr lang="en-US" sz="1096" b="1" dirty="0">
                <a:latin typeface="Roboto Bold"/>
                <a:ea typeface="Roboto Bold"/>
                <a:cs typeface="Roboto Bold"/>
                <a:sym typeface="Roboto Bold"/>
              </a:rPr>
              <a:t>Swiss </a:t>
            </a:r>
            <a:r>
              <a:rPr lang="en-US" sz="1096" b="1" dirty="0" err="1">
                <a:latin typeface="Roboto Bold"/>
                <a:ea typeface="Roboto Bold"/>
                <a:cs typeface="Roboto Bold"/>
                <a:sym typeface="Roboto Bold"/>
              </a:rPr>
              <a:t>CommUNITY</a:t>
            </a:r>
            <a:r>
              <a:rPr lang="en-US" sz="1096" b="1" dirty="0">
                <a:latin typeface="Roboto Bold"/>
                <a:ea typeface="Roboto Bold"/>
                <a:cs typeface="Roboto Bold"/>
                <a:sym typeface="Roboto Bold"/>
              </a:rPr>
              <a:t> Day on Data</a:t>
            </a:r>
          </a:p>
        </p:txBody>
      </p:sp>
      <p:sp>
        <p:nvSpPr>
          <p:cNvPr id="22" name="TextBox 22"/>
          <p:cNvSpPr txBox="1"/>
          <p:nvPr/>
        </p:nvSpPr>
        <p:spPr>
          <a:xfrm>
            <a:off x="5233458" y="6047606"/>
            <a:ext cx="2035024" cy="447675"/>
          </a:xfrm>
          <a:prstGeom prst="rect">
            <a:avLst/>
          </a:prstGeom>
        </p:spPr>
        <p:txBody>
          <a:bodyPr lIns="0" tIns="0" rIns="0" bIns="0" rtlCol="0" anchor="t">
            <a:spAutoFit/>
          </a:bodyPr>
          <a:lstStyle/>
          <a:p>
            <a:pPr marL="0" lvl="0" indent="0" algn="l">
              <a:lnSpc>
                <a:spcPts val="1745"/>
              </a:lnSpc>
            </a:pPr>
            <a:r>
              <a:rPr lang="en-US" sz="1454">
                <a:solidFill>
                  <a:srgbClr val="FFFFFF"/>
                </a:solidFill>
                <a:latin typeface="Roboto"/>
                <a:ea typeface="Roboto"/>
                <a:cs typeface="Roboto"/>
                <a:sym typeface="Roboto"/>
              </a:rPr>
              <a:t>L’équipe Community Management </a:t>
            </a:r>
          </a:p>
        </p:txBody>
      </p:sp>
      <p:sp>
        <p:nvSpPr>
          <p:cNvPr id="23" name="TextBox 23"/>
          <p:cNvSpPr txBox="1"/>
          <p:nvPr/>
        </p:nvSpPr>
        <p:spPr>
          <a:xfrm>
            <a:off x="5233458" y="5733729"/>
            <a:ext cx="543471" cy="304352"/>
          </a:xfrm>
          <a:prstGeom prst="rect">
            <a:avLst/>
          </a:prstGeom>
        </p:spPr>
        <p:txBody>
          <a:bodyPr lIns="0" tIns="0" rIns="0" bIns="0" rtlCol="0" anchor="t">
            <a:spAutoFit/>
          </a:bodyPr>
          <a:lstStyle/>
          <a:p>
            <a:pPr marL="0" lvl="0" indent="0" algn="l">
              <a:lnSpc>
                <a:spcPts val="2232"/>
              </a:lnSpc>
              <a:spcBef>
                <a:spcPct val="0"/>
              </a:spcBef>
            </a:pPr>
            <a:r>
              <a:rPr lang="en-US" sz="2232" b="1">
                <a:solidFill>
                  <a:srgbClr val="FFFFFF"/>
                </a:solidFill>
                <a:latin typeface="Roboto Bold"/>
                <a:ea typeface="Roboto Bold"/>
                <a:cs typeface="Roboto Bold"/>
                <a:sym typeface="Roboto Bold"/>
              </a:rPr>
              <a:t>01.</a:t>
            </a:r>
          </a:p>
        </p:txBody>
      </p:sp>
      <p:sp>
        <p:nvSpPr>
          <p:cNvPr id="24" name="TextBox 24"/>
          <p:cNvSpPr txBox="1"/>
          <p:nvPr/>
        </p:nvSpPr>
        <p:spPr>
          <a:xfrm>
            <a:off x="5233458" y="6922538"/>
            <a:ext cx="2035024" cy="666750"/>
          </a:xfrm>
          <a:prstGeom prst="rect">
            <a:avLst/>
          </a:prstGeom>
        </p:spPr>
        <p:txBody>
          <a:bodyPr lIns="0" tIns="0" rIns="0" bIns="0" rtlCol="0" anchor="t">
            <a:spAutoFit/>
          </a:bodyPr>
          <a:lstStyle/>
          <a:p>
            <a:pPr marL="0" lvl="0" indent="0" algn="l">
              <a:lnSpc>
                <a:spcPts val="1745"/>
              </a:lnSpc>
            </a:pPr>
            <a:r>
              <a:rPr lang="en-US" sz="1454" dirty="0">
                <a:solidFill>
                  <a:srgbClr val="FFFFFF"/>
                </a:solidFill>
                <a:latin typeface="Roboto"/>
                <a:ea typeface="Roboto"/>
                <a:cs typeface="Roboto"/>
                <a:sym typeface="Roboto"/>
              </a:rPr>
              <a:t>Plate-</a:t>
            </a:r>
            <a:r>
              <a:rPr lang="en-US" sz="1454" dirty="0" err="1">
                <a:solidFill>
                  <a:srgbClr val="FFFFFF"/>
                </a:solidFill>
                <a:latin typeface="Roboto"/>
                <a:ea typeface="Roboto"/>
                <a:cs typeface="Roboto"/>
                <a:sym typeface="Roboto"/>
              </a:rPr>
              <a:t>forme</a:t>
            </a:r>
            <a:r>
              <a:rPr lang="en-US" sz="1454" dirty="0">
                <a:solidFill>
                  <a:srgbClr val="FFFFFF"/>
                </a:solidFill>
                <a:latin typeface="Roboto"/>
                <a:ea typeface="Roboto"/>
                <a:cs typeface="Roboto"/>
                <a:sym typeface="Roboto"/>
              </a:rPr>
              <a:t> </a:t>
            </a:r>
            <a:r>
              <a:rPr lang="en-US" sz="1454" dirty="0" err="1">
                <a:solidFill>
                  <a:srgbClr val="FFFFFF"/>
                </a:solidFill>
                <a:latin typeface="Roboto"/>
                <a:ea typeface="Roboto"/>
                <a:cs typeface="Roboto"/>
                <a:sym typeface="Roboto"/>
              </a:rPr>
              <a:t>d’information</a:t>
            </a:r>
            <a:r>
              <a:rPr lang="en-US" sz="1454" dirty="0">
                <a:solidFill>
                  <a:srgbClr val="FFFFFF"/>
                </a:solidFill>
                <a:latin typeface="Roboto"/>
                <a:ea typeface="Roboto"/>
                <a:cs typeface="Roboto"/>
                <a:sym typeface="Roboto"/>
              </a:rPr>
              <a:t>: premiers pas</a:t>
            </a:r>
          </a:p>
        </p:txBody>
      </p:sp>
      <p:sp>
        <p:nvSpPr>
          <p:cNvPr id="25" name="TextBox 25"/>
          <p:cNvSpPr txBox="1"/>
          <p:nvPr/>
        </p:nvSpPr>
        <p:spPr>
          <a:xfrm>
            <a:off x="5233458" y="6608662"/>
            <a:ext cx="543471" cy="304352"/>
          </a:xfrm>
          <a:prstGeom prst="rect">
            <a:avLst/>
          </a:prstGeom>
        </p:spPr>
        <p:txBody>
          <a:bodyPr lIns="0" tIns="0" rIns="0" bIns="0" rtlCol="0" anchor="t">
            <a:spAutoFit/>
          </a:bodyPr>
          <a:lstStyle/>
          <a:p>
            <a:pPr marL="0" lvl="0" indent="0" algn="l">
              <a:lnSpc>
                <a:spcPts val="2232"/>
              </a:lnSpc>
              <a:spcBef>
                <a:spcPct val="0"/>
              </a:spcBef>
            </a:pPr>
            <a:r>
              <a:rPr lang="en-US" sz="2232" b="1">
                <a:solidFill>
                  <a:srgbClr val="FFFFFF"/>
                </a:solidFill>
                <a:latin typeface="Roboto Bold"/>
                <a:ea typeface="Roboto Bold"/>
                <a:cs typeface="Roboto Bold"/>
                <a:sym typeface="Roboto Bold"/>
              </a:rPr>
              <a:t>02.</a:t>
            </a:r>
          </a:p>
        </p:txBody>
      </p:sp>
      <p:sp>
        <p:nvSpPr>
          <p:cNvPr id="26" name="TextBox 26"/>
          <p:cNvSpPr txBox="1"/>
          <p:nvPr/>
        </p:nvSpPr>
        <p:spPr>
          <a:xfrm>
            <a:off x="5233458" y="7996637"/>
            <a:ext cx="2035024" cy="447675"/>
          </a:xfrm>
          <a:prstGeom prst="rect">
            <a:avLst/>
          </a:prstGeom>
        </p:spPr>
        <p:txBody>
          <a:bodyPr lIns="0" tIns="0" rIns="0" bIns="0" rtlCol="0" anchor="t">
            <a:spAutoFit/>
          </a:bodyPr>
          <a:lstStyle/>
          <a:p>
            <a:pPr marL="0" lvl="0" indent="0" algn="l">
              <a:lnSpc>
                <a:spcPts val="1745"/>
              </a:lnSpc>
            </a:pPr>
            <a:r>
              <a:rPr lang="en-US" sz="1454">
                <a:solidFill>
                  <a:srgbClr val="FFFFFF"/>
                </a:solidFill>
                <a:latin typeface="Roboto"/>
                <a:ea typeface="Roboto"/>
                <a:cs typeface="Roboto"/>
                <a:sym typeface="Roboto"/>
              </a:rPr>
              <a:t>Swiss Community Day on Data</a:t>
            </a:r>
          </a:p>
        </p:txBody>
      </p:sp>
      <p:sp>
        <p:nvSpPr>
          <p:cNvPr id="27" name="TextBox 27"/>
          <p:cNvSpPr txBox="1"/>
          <p:nvPr/>
        </p:nvSpPr>
        <p:spPr>
          <a:xfrm>
            <a:off x="5233458" y="7703588"/>
            <a:ext cx="543471" cy="304352"/>
          </a:xfrm>
          <a:prstGeom prst="rect">
            <a:avLst/>
          </a:prstGeom>
        </p:spPr>
        <p:txBody>
          <a:bodyPr lIns="0" tIns="0" rIns="0" bIns="0" rtlCol="0" anchor="t">
            <a:spAutoFit/>
          </a:bodyPr>
          <a:lstStyle/>
          <a:p>
            <a:pPr marL="0" lvl="0" indent="0" algn="l">
              <a:lnSpc>
                <a:spcPts val="2232"/>
              </a:lnSpc>
              <a:spcBef>
                <a:spcPct val="0"/>
              </a:spcBef>
            </a:pPr>
            <a:r>
              <a:rPr lang="en-US" sz="2232" b="1">
                <a:solidFill>
                  <a:srgbClr val="FFFFFF"/>
                </a:solidFill>
                <a:latin typeface="Roboto Bold"/>
                <a:ea typeface="Roboto Bold"/>
                <a:cs typeface="Roboto Bold"/>
                <a:sym typeface="Roboto Bold"/>
              </a:rPr>
              <a:t>03.</a:t>
            </a:r>
          </a:p>
        </p:txBody>
      </p:sp>
      <p:sp>
        <p:nvSpPr>
          <p:cNvPr id="28" name="TextBox 28"/>
          <p:cNvSpPr txBox="1"/>
          <p:nvPr/>
        </p:nvSpPr>
        <p:spPr>
          <a:xfrm>
            <a:off x="5284821" y="8843428"/>
            <a:ext cx="1933341" cy="205184"/>
          </a:xfrm>
          <a:prstGeom prst="rect">
            <a:avLst/>
          </a:prstGeom>
        </p:spPr>
        <p:txBody>
          <a:bodyPr lIns="0" tIns="0" rIns="0" bIns="0" rtlCol="0" anchor="t">
            <a:spAutoFit/>
          </a:bodyPr>
          <a:lstStyle/>
          <a:p>
            <a:pPr marL="0" lvl="0" indent="0" algn="l">
              <a:lnSpc>
                <a:spcPts val="1600"/>
              </a:lnSpc>
              <a:spcBef>
                <a:spcPct val="0"/>
              </a:spcBef>
            </a:pPr>
            <a:r>
              <a:rPr lang="en-US" sz="1600" b="1" dirty="0">
                <a:latin typeface="Roboto Bold"/>
                <a:ea typeface="Roboto Bold"/>
                <a:cs typeface="Roboto Bold"/>
                <a:sym typeface="Roboto Bold"/>
              </a:rPr>
              <a:t>AGENDA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4921251" y="1"/>
            <a:ext cx="2635250" cy="10693400"/>
            <a:chOff x="0" y="0"/>
            <a:chExt cx="1086937" cy="4026949"/>
          </a:xfrm>
        </p:grpSpPr>
        <p:sp>
          <p:nvSpPr>
            <p:cNvPr id="3" name="Freeform 3"/>
            <p:cNvSpPr/>
            <p:nvPr/>
          </p:nvSpPr>
          <p:spPr>
            <a:xfrm>
              <a:off x="0" y="0"/>
              <a:ext cx="1086937" cy="4026949"/>
            </a:xfrm>
            <a:custGeom>
              <a:avLst/>
              <a:gdLst/>
              <a:ahLst/>
              <a:cxnLst/>
              <a:rect l="l" t="t" r="r" b="b"/>
              <a:pathLst>
                <a:path w="1086937" h="4026949">
                  <a:moveTo>
                    <a:pt x="0" y="0"/>
                  </a:moveTo>
                  <a:lnTo>
                    <a:pt x="1086937" y="0"/>
                  </a:lnTo>
                  <a:lnTo>
                    <a:pt x="1086937" y="4026949"/>
                  </a:lnTo>
                  <a:lnTo>
                    <a:pt x="0" y="4026949"/>
                  </a:lnTo>
                  <a:close/>
                </a:path>
              </a:pathLst>
            </a:custGeom>
            <a:solidFill>
              <a:srgbClr val="DC0A19">
                <a:alpha val="19608"/>
              </a:srgbClr>
            </a:solidFill>
          </p:spPr>
          <p:txBody>
            <a:bodyPr/>
            <a:lstStyle/>
            <a:p>
              <a:endParaRPr lang="fr-CH" dirty="0"/>
            </a:p>
          </p:txBody>
        </p:sp>
        <p:sp>
          <p:nvSpPr>
            <p:cNvPr id="4" name="TextBox 4"/>
            <p:cNvSpPr txBox="1"/>
            <p:nvPr/>
          </p:nvSpPr>
          <p:spPr>
            <a:xfrm>
              <a:off x="0" y="-38100"/>
              <a:ext cx="1086937" cy="4065049"/>
            </a:xfrm>
            <a:prstGeom prst="rect">
              <a:avLst/>
            </a:prstGeom>
          </p:spPr>
          <p:txBody>
            <a:bodyPr lIns="50800" tIns="50800" rIns="50800" bIns="50800" rtlCol="0" anchor="ctr"/>
            <a:lstStyle/>
            <a:p>
              <a:pPr algn="ctr">
                <a:lnSpc>
                  <a:spcPts val="2058"/>
                </a:lnSpc>
              </a:pPr>
              <a:endParaRPr/>
            </a:p>
          </p:txBody>
        </p:sp>
      </p:grpSp>
      <p:sp>
        <p:nvSpPr>
          <p:cNvPr id="5" name="Freeform 5">
            <a:hlinkClick r:id="rId2" tooltip="https://confluence.swissdatacommunity.ch"/>
          </p:cNvPr>
          <p:cNvSpPr/>
          <p:nvPr/>
        </p:nvSpPr>
        <p:spPr>
          <a:xfrm>
            <a:off x="767758" y="7652287"/>
            <a:ext cx="2717249" cy="2288003"/>
          </a:xfrm>
          <a:custGeom>
            <a:avLst/>
            <a:gdLst/>
            <a:ahLst/>
            <a:cxnLst/>
            <a:rect l="l" t="t" r="r" b="b"/>
            <a:pathLst>
              <a:path w="2717249" h="2288003">
                <a:moveTo>
                  <a:pt x="0" y="0"/>
                </a:moveTo>
                <a:lnTo>
                  <a:pt x="2717250" y="0"/>
                </a:lnTo>
                <a:lnTo>
                  <a:pt x="2717250" y="2288003"/>
                </a:lnTo>
                <a:lnTo>
                  <a:pt x="0" y="2288003"/>
                </a:lnTo>
                <a:lnTo>
                  <a:pt x="0" y="0"/>
                </a:lnTo>
                <a:close/>
              </a:path>
            </a:pathLst>
          </a:custGeom>
          <a:blipFill>
            <a:blip r:embed="rId3"/>
            <a:stretch>
              <a:fillRect/>
            </a:stretch>
          </a:blipFill>
        </p:spPr>
      </p:sp>
      <p:sp>
        <p:nvSpPr>
          <p:cNvPr id="16" name="TextBox 16"/>
          <p:cNvSpPr txBox="1"/>
          <p:nvPr/>
        </p:nvSpPr>
        <p:spPr>
          <a:xfrm>
            <a:off x="756000" y="5727700"/>
            <a:ext cx="6292131" cy="283210"/>
          </a:xfrm>
          <a:prstGeom prst="rect">
            <a:avLst/>
          </a:prstGeom>
        </p:spPr>
        <p:txBody>
          <a:bodyPr lIns="0" tIns="0" rIns="0" bIns="0" rtlCol="0" anchor="t">
            <a:spAutoFit/>
          </a:bodyPr>
          <a:lstStyle/>
          <a:p>
            <a:pPr algn="l">
              <a:lnSpc>
                <a:spcPts val="2239"/>
              </a:lnSpc>
            </a:pPr>
            <a:r>
              <a:rPr lang="en-US" sz="1599" b="1" dirty="0">
                <a:solidFill>
                  <a:srgbClr val="3A373B"/>
                </a:solidFill>
                <a:latin typeface="Roboto Bold"/>
                <a:ea typeface="Roboto Bold"/>
                <a:cs typeface="Roboto Bold"/>
                <a:sym typeface="Roboto Bold"/>
              </a:rPr>
              <a:t>02. Plate-</a:t>
            </a:r>
            <a:r>
              <a:rPr lang="en-US" sz="1599" b="1" dirty="0" err="1">
                <a:solidFill>
                  <a:srgbClr val="3A373B"/>
                </a:solidFill>
                <a:latin typeface="Roboto Bold"/>
                <a:ea typeface="Roboto Bold"/>
                <a:cs typeface="Roboto Bold"/>
                <a:sym typeface="Roboto Bold"/>
              </a:rPr>
              <a:t>forme</a:t>
            </a:r>
            <a:r>
              <a:rPr lang="en-US" sz="1599" b="1" dirty="0">
                <a:solidFill>
                  <a:srgbClr val="3A373B"/>
                </a:solidFill>
                <a:latin typeface="Roboto Bold"/>
                <a:ea typeface="Roboto Bold"/>
                <a:cs typeface="Roboto Bold"/>
                <a:sym typeface="Roboto Bold"/>
              </a:rPr>
              <a:t> </a:t>
            </a:r>
            <a:r>
              <a:rPr lang="en-US" sz="1599" b="1" dirty="0" err="1">
                <a:solidFill>
                  <a:srgbClr val="3A373B"/>
                </a:solidFill>
                <a:latin typeface="Roboto Bold"/>
                <a:ea typeface="Roboto Bold"/>
                <a:cs typeface="Roboto Bold"/>
                <a:sym typeface="Roboto Bold"/>
              </a:rPr>
              <a:t>d’information</a:t>
            </a:r>
            <a:r>
              <a:rPr lang="en-US" sz="1599" b="1" dirty="0">
                <a:solidFill>
                  <a:srgbClr val="3A373B"/>
                </a:solidFill>
                <a:latin typeface="Roboto Bold"/>
                <a:ea typeface="Roboto Bold"/>
                <a:cs typeface="Roboto Bold"/>
                <a:sym typeface="Roboto Bold"/>
              </a:rPr>
              <a:t>: </a:t>
            </a:r>
            <a:r>
              <a:rPr lang="en-US" sz="1599" b="1" dirty="0" err="1">
                <a:solidFill>
                  <a:srgbClr val="3A373B"/>
                </a:solidFill>
                <a:latin typeface="Roboto Bold"/>
                <a:ea typeface="Roboto Bold"/>
                <a:cs typeface="Roboto Bold"/>
                <a:sym typeface="Roboto Bold"/>
              </a:rPr>
              <a:t>Faites</a:t>
            </a:r>
            <a:r>
              <a:rPr lang="en-US" sz="1599" b="1" dirty="0">
                <a:solidFill>
                  <a:srgbClr val="3A373B"/>
                </a:solidFill>
                <a:latin typeface="Roboto Bold"/>
                <a:ea typeface="Roboto Bold"/>
                <a:cs typeface="Roboto Bold"/>
                <a:sym typeface="Roboto Bold"/>
              </a:rPr>
              <a:t> </a:t>
            </a:r>
            <a:r>
              <a:rPr lang="en-US" sz="1599" b="1" dirty="0" err="1">
                <a:solidFill>
                  <a:srgbClr val="3A373B"/>
                </a:solidFill>
                <a:latin typeface="Roboto Bold"/>
                <a:ea typeface="Roboto Bold"/>
                <a:cs typeface="Roboto Bold"/>
                <a:sym typeface="Roboto Bold"/>
              </a:rPr>
              <a:t>vos</a:t>
            </a:r>
            <a:r>
              <a:rPr lang="en-US" sz="1599" b="1" dirty="0">
                <a:solidFill>
                  <a:srgbClr val="3A373B"/>
                </a:solidFill>
                <a:latin typeface="Roboto Bold"/>
                <a:ea typeface="Roboto Bold"/>
                <a:cs typeface="Roboto Bold"/>
                <a:sym typeface="Roboto Bold"/>
              </a:rPr>
              <a:t> premiers pas! </a:t>
            </a:r>
          </a:p>
        </p:txBody>
      </p:sp>
      <p:sp>
        <p:nvSpPr>
          <p:cNvPr id="17" name="TextBox 17"/>
          <p:cNvSpPr txBox="1"/>
          <p:nvPr/>
        </p:nvSpPr>
        <p:spPr>
          <a:xfrm>
            <a:off x="756000" y="393700"/>
            <a:ext cx="6327729" cy="262188"/>
          </a:xfrm>
          <a:prstGeom prst="rect">
            <a:avLst/>
          </a:prstGeom>
        </p:spPr>
        <p:txBody>
          <a:bodyPr lIns="0" tIns="0" rIns="0" bIns="0" rtlCol="0" anchor="t">
            <a:spAutoFit/>
          </a:bodyPr>
          <a:lstStyle/>
          <a:p>
            <a:pPr algn="l">
              <a:lnSpc>
                <a:spcPts val="2239"/>
              </a:lnSpc>
            </a:pPr>
            <a:r>
              <a:rPr lang="en-US" sz="1599" b="1" dirty="0">
                <a:solidFill>
                  <a:srgbClr val="3A373B"/>
                </a:solidFill>
                <a:latin typeface="Roboto Bold"/>
                <a:ea typeface="Roboto Bold"/>
                <a:cs typeface="Roboto Bold"/>
                <a:sym typeface="Roboto Bold"/>
              </a:rPr>
              <a:t>01. </a:t>
            </a:r>
            <a:r>
              <a:rPr lang="en-US" sz="1599" b="1" dirty="0" err="1">
                <a:solidFill>
                  <a:srgbClr val="3A373B"/>
                </a:solidFill>
                <a:latin typeface="Roboto Bold"/>
                <a:ea typeface="Roboto Bold"/>
                <a:cs typeface="Roboto Bold"/>
                <a:sym typeface="Roboto Bold"/>
              </a:rPr>
              <a:t>L’équipe</a:t>
            </a:r>
            <a:r>
              <a:rPr lang="en-US" sz="1599" b="1" dirty="0">
                <a:solidFill>
                  <a:srgbClr val="3A373B"/>
                </a:solidFill>
                <a:latin typeface="Roboto Bold"/>
                <a:ea typeface="Roboto Bold"/>
                <a:cs typeface="Roboto Bold"/>
                <a:sym typeface="Roboto Bold"/>
              </a:rPr>
              <a:t> community management</a:t>
            </a:r>
          </a:p>
        </p:txBody>
      </p:sp>
      <p:sp>
        <p:nvSpPr>
          <p:cNvPr id="18" name="TextBox 18"/>
          <p:cNvSpPr txBox="1"/>
          <p:nvPr/>
        </p:nvSpPr>
        <p:spPr>
          <a:xfrm>
            <a:off x="766897" y="761026"/>
            <a:ext cx="6316832" cy="3211841"/>
          </a:xfrm>
          <a:prstGeom prst="rect">
            <a:avLst/>
          </a:prstGeom>
        </p:spPr>
        <p:txBody>
          <a:bodyPr lIns="0" tIns="0" rIns="0" bIns="0" rtlCol="0" anchor="t">
            <a:spAutoFit/>
          </a:bodyPr>
          <a:lstStyle/>
          <a:p>
            <a:pPr>
              <a:lnSpc>
                <a:spcPts val="1752"/>
              </a:lnSpc>
            </a:pPr>
            <a:r>
              <a:rPr lang="fr-CH" sz="1200" dirty="0">
                <a:solidFill>
                  <a:srgbClr val="3A373B"/>
                </a:solidFill>
                <a:latin typeface="Roboto"/>
                <a:ea typeface="Roboto"/>
                <a:cs typeface="Roboto"/>
                <a:sym typeface="Roboto"/>
              </a:rPr>
              <a:t>Nous sommes heureux de vous présenter notre équipe de gestion de la communauté (Community Management) : un groupe dynamique réuni dans le cadre du projet NaDB REKO </a:t>
            </a:r>
            <a:r>
              <a:rPr lang="fr-CH" sz="1200" dirty="0" err="1">
                <a:solidFill>
                  <a:srgbClr val="3A373B"/>
                </a:solidFill>
                <a:latin typeface="Roboto"/>
                <a:ea typeface="Roboto"/>
                <a:cs typeface="Roboto"/>
                <a:sym typeface="Roboto"/>
              </a:rPr>
              <a:t>Gremien</a:t>
            </a:r>
            <a:r>
              <a:rPr lang="fr-CH" sz="1200" dirty="0">
                <a:solidFill>
                  <a:srgbClr val="3A373B"/>
                </a:solidFill>
                <a:latin typeface="Roboto"/>
                <a:ea typeface="Roboto"/>
                <a:cs typeface="Roboto"/>
                <a:sym typeface="Roboto"/>
              </a:rPr>
              <a:t> (Nationale </a:t>
            </a:r>
            <a:r>
              <a:rPr lang="fr-CH" sz="1200" dirty="0" err="1">
                <a:solidFill>
                  <a:srgbClr val="3A373B"/>
                </a:solidFill>
                <a:latin typeface="Roboto"/>
                <a:ea typeface="Roboto"/>
                <a:cs typeface="Roboto"/>
                <a:sym typeface="Roboto"/>
              </a:rPr>
              <a:t>Daten</a:t>
            </a:r>
            <a:r>
              <a:rPr lang="fr-CH" sz="1200" dirty="0">
                <a:solidFill>
                  <a:srgbClr val="3A373B"/>
                </a:solidFill>
                <a:latin typeface="Roboto"/>
                <a:ea typeface="Roboto"/>
                <a:cs typeface="Roboto"/>
                <a:sym typeface="Roboto"/>
              </a:rPr>
              <a:t> </a:t>
            </a:r>
            <a:r>
              <a:rPr lang="fr-CH" sz="1200" dirty="0" err="1">
                <a:solidFill>
                  <a:srgbClr val="3A373B"/>
                </a:solidFill>
                <a:latin typeface="Roboto"/>
                <a:ea typeface="Roboto"/>
                <a:cs typeface="Roboto"/>
                <a:sym typeface="Roboto"/>
              </a:rPr>
              <a:t>Bewirtschaftung</a:t>
            </a:r>
            <a:r>
              <a:rPr lang="fr-CH" sz="1200" dirty="0">
                <a:solidFill>
                  <a:srgbClr val="3A373B"/>
                </a:solidFill>
                <a:latin typeface="Roboto"/>
                <a:ea typeface="Roboto"/>
                <a:cs typeface="Roboto"/>
                <a:sym typeface="Roboto"/>
              </a:rPr>
              <a:t> </a:t>
            </a:r>
            <a:r>
              <a:rPr lang="fr-CH" sz="1200" dirty="0" err="1">
                <a:solidFill>
                  <a:srgbClr val="3A373B"/>
                </a:solidFill>
                <a:latin typeface="Roboto"/>
                <a:ea typeface="Roboto"/>
                <a:cs typeface="Roboto"/>
                <a:sym typeface="Roboto"/>
              </a:rPr>
              <a:t>und</a:t>
            </a:r>
            <a:r>
              <a:rPr lang="fr-CH" sz="1200" dirty="0">
                <a:solidFill>
                  <a:srgbClr val="3A373B"/>
                </a:solidFill>
                <a:latin typeface="Roboto"/>
                <a:ea typeface="Roboto"/>
                <a:cs typeface="Roboto"/>
                <a:sym typeface="Roboto"/>
              </a:rPr>
              <a:t> </a:t>
            </a:r>
            <a:r>
              <a:rPr lang="fr-CH" sz="1200" dirty="0" err="1">
                <a:solidFill>
                  <a:srgbClr val="3A373B"/>
                </a:solidFill>
                <a:latin typeface="Roboto"/>
                <a:ea typeface="Roboto"/>
                <a:cs typeface="Roboto"/>
                <a:sym typeface="Roboto"/>
              </a:rPr>
              <a:t>Rechtliche</a:t>
            </a:r>
            <a:r>
              <a:rPr lang="fr-CH" sz="1200" dirty="0">
                <a:solidFill>
                  <a:srgbClr val="3A373B"/>
                </a:solidFill>
                <a:latin typeface="Roboto"/>
                <a:ea typeface="Roboto"/>
                <a:cs typeface="Roboto"/>
                <a:sym typeface="Roboto"/>
              </a:rPr>
              <a:t> </a:t>
            </a:r>
            <a:r>
              <a:rPr lang="fr-CH" sz="1200" dirty="0" err="1">
                <a:solidFill>
                  <a:srgbClr val="3A373B"/>
                </a:solidFill>
                <a:latin typeface="Roboto"/>
                <a:ea typeface="Roboto"/>
                <a:cs typeface="Roboto"/>
                <a:sym typeface="Roboto"/>
              </a:rPr>
              <a:t>Koordination</a:t>
            </a:r>
            <a:r>
              <a:rPr lang="fr-CH" sz="1200" dirty="0">
                <a:solidFill>
                  <a:srgbClr val="3A373B"/>
                </a:solidFill>
                <a:latin typeface="Roboto"/>
                <a:ea typeface="Roboto"/>
                <a:cs typeface="Roboto"/>
                <a:sym typeface="Roboto"/>
              </a:rPr>
              <a:t>) pour propulser la </a:t>
            </a:r>
            <a:r>
              <a:rPr lang="fr-CH" sz="1200" dirty="0" err="1">
                <a:solidFill>
                  <a:srgbClr val="3A373B"/>
                </a:solidFill>
                <a:latin typeface="Roboto"/>
                <a:ea typeface="Roboto"/>
                <a:cs typeface="Roboto"/>
                <a:sym typeface="Roboto"/>
              </a:rPr>
              <a:t>swissdatacommUNITY</a:t>
            </a:r>
            <a:r>
              <a:rPr lang="fr-CH" sz="1200" dirty="0">
                <a:solidFill>
                  <a:srgbClr val="3A373B"/>
                </a:solidFill>
                <a:latin typeface="Roboto"/>
                <a:ea typeface="Roboto"/>
                <a:cs typeface="Roboto"/>
                <a:sym typeface="Roboto"/>
              </a:rPr>
              <a:t> vers de nouveaux succès. Mise en place depuis 2022, cette équipe aux compétences variées s'engage à concrétiser sa vision qui est d’apporter de l’harmonisation, de la coordination et du soutien aux organes de l’OFS. Elle accompagne les comités dans leurs activités quotidiennes, comme la gestion des réunions entre autres.</a:t>
            </a:r>
          </a:p>
          <a:p>
            <a:pPr>
              <a:lnSpc>
                <a:spcPts val="1752"/>
              </a:lnSpc>
            </a:pPr>
            <a:endParaRPr lang="fr-CH" sz="1000" dirty="0">
              <a:solidFill>
                <a:srgbClr val="3A373B"/>
              </a:solidFill>
              <a:latin typeface="Roboto"/>
              <a:ea typeface="Roboto"/>
              <a:cs typeface="Roboto"/>
              <a:sym typeface="Roboto"/>
            </a:endParaRPr>
          </a:p>
          <a:p>
            <a:pPr>
              <a:lnSpc>
                <a:spcPts val="1752"/>
              </a:lnSpc>
            </a:pPr>
            <a:r>
              <a:rPr lang="fr-CH" sz="1200" dirty="0">
                <a:solidFill>
                  <a:srgbClr val="3A373B"/>
                </a:solidFill>
                <a:latin typeface="Roboto"/>
                <a:ea typeface="Roboto"/>
                <a:cs typeface="Roboto"/>
                <a:sym typeface="Roboto"/>
              </a:rPr>
              <a:t>Au début de l'année 2024, l'équipe a fourni un outil de travail, appelé plateforme d'information (</a:t>
            </a:r>
            <a:r>
              <a:rPr lang="fr-CH" sz="1200" u="sng" dirty="0">
                <a:solidFill>
                  <a:srgbClr val="3A373B"/>
                </a:solidFill>
                <a:latin typeface="Roboto"/>
                <a:ea typeface="Roboto"/>
                <a:cs typeface="Roboto"/>
                <a:sym typeface="Roboto"/>
                <a:hlinkClick r:id="rId2" tooltip="https://confluence.swissdatacommunity.ch"/>
              </a:rPr>
              <a:t>confluence.swissdatacommunity.ch</a:t>
            </a:r>
            <a:r>
              <a:rPr lang="fr-CH" sz="1200" dirty="0">
                <a:solidFill>
                  <a:srgbClr val="3A373B"/>
                </a:solidFill>
                <a:latin typeface="Roboto"/>
                <a:ea typeface="Roboto"/>
                <a:cs typeface="Roboto"/>
                <a:sym typeface="Roboto"/>
              </a:rPr>
              <a:t>), pour aider tous les membres dans leurs activités quotidiennes. L'équipe a également mis en place un forum annuel (</a:t>
            </a:r>
            <a:r>
              <a:rPr lang="fr-CH" sz="1200" dirty="0" err="1">
                <a:solidFill>
                  <a:srgbClr val="3A373B"/>
                </a:solidFill>
                <a:latin typeface="Roboto"/>
                <a:ea typeface="Roboto"/>
                <a:cs typeface="Roboto"/>
                <a:sym typeface="Roboto"/>
              </a:rPr>
              <a:t>Swiss</a:t>
            </a:r>
            <a:r>
              <a:rPr lang="fr-CH" sz="1200" dirty="0">
                <a:solidFill>
                  <a:srgbClr val="3A373B"/>
                </a:solidFill>
                <a:latin typeface="Roboto"/>
                <a:ea typeface="Roboto"/>
                <a:cs typeface="Roboto"/>
                <a:sym typeface="Roboto"/>
              </a:rPr>
              <a:t> </a:t>
            </a:r>
            <a:r>
              <a:rPr lang="fr-CH" sz="1200" dirty="0" err="1">
                <a:solidFill>
                  <a:srgbClr val="3A373B"/>
                </a:solidFill>
                <a:latin typeface="Roboto"/>
                <a:ea typeface="Roboto"/>
                <a:cs typeface="Roboto"/>
                <a:sym typeface="Roboto"/>
              </a:rPr>
              <a:t>CommUNITY</a:t>
            </a:r>
            <a:r>
              <a:rPr lang="fr-CH" sz="1200" dirty="0">
                <a:solidFill>
                  <a:srgbClr val="3A373B"/>
                </a:solidFill>
                <a:latin typeface="Roboto"/>
                <a:ea typeface="Roboto"/>
                <a:cs typeface="Roboto"/>
                <a:sym typeface="Roboto"/>
              </a:rPr>
              <a:t> Day on Data) qui vise à inspirer, à rassembler et à réduire les silos dans les domaines des statistiques, de la gestion des données, de l'OGD et de la science des données.</a:t>
            </a:r>
          </a:p>
        </p:txBody>
      </p:sp>
      <p:sp>
        <p:nvSpPr>
          <p:cNvPr id="19" name="TextBox 19"/>
          <p:cNvSpPr txBox="1"/>
          <p:nvPr/>
        </p:nvSpPr>
        <p:spPr>
          <a:xfrm>
            <a:off x="5218791" y="10398633"/>
            <a:ext cx="2083396" cy="129667"/>
          </a:xfrm>
          <a:prstGeom prst="rect">
            <a:avLst/>
          </a:prstGeom>
        </p:spPr>
        <p:txBody>
          <a:bodyPr lIns="0" tIns="0" rIns="0" bIns="0" rtlCol="0" anchor="t">
            <a:spAutoFit/>
          </a:bodyPr>
          <a:lstStyle/>
          <a:p>
            <a:pPr marL="0" lvl="0" indent="0" algn="just">
              <a:lnSpc>
                <a:spcPts val="980"/>
              </a:lnSpc>
              <a:spcBef>
                <a:spcPct val="0"/>
              </a:spcBef>
            </a:pPr>
            <a:r>
              <a:rPr lang="en-US" sz="980" u="sng" dirty="0">
                <a:latin typeface="Roboto" panose="020B0604020202020204" charset="0"/>
                <a:ea typeface="Roboto" panose="020B0604020202020204" charset="0"/>
                <a:cs typeface="Roboto Mono"/>
                <a:sym typeface="Roboto Mono"/>
                <a:hlinkClick r:id="rId4" tooltip="https://swissdatacommunity.ch">
                  <a:extLst>
                    <a:ext uri="{A12FA001-AC4F-418D-AE19-62706E023703}">
                      <ahyp:hlinkClr xmlns:ahyp="http://schemas.microsoft.com/office/drawing/2018/hyperlinkcolor" val="tx"/>
                    </a:ext>
                  </a:extLst>
                </a:hlinkClick>
              </a:rPr>
              <a:t>SWISSDATACOMMUNITY</a:t>
            </a:r>
            <a:r>
              <a:rPr lang="en-US" sz="980" u="sng" dirty="0">
                <a:latin typeface="Roboto Mono"/>
                <a:ea typeface="Roboto Mono"/>
                <a:cs typeface="Roboto Mono"/>
                <a:sym typeface="Roboto Mono"/>
                <a:hlinkClick r:id="rId4" tooltip="https://swissdatacommunity.ch">
                  <a:extLst>
                    <a:ext uri="{A12FA001-AC4F-418D-AE19-62706E023703}">
                      <ahyp:hlinkClr xmlns:ahyp="http://schemas.microsoft.com/office/drawing/2018/hyperlinkcolor" val="tx"/>
                    </a:ext>
                  </a:extLst>
                </a:hlinkClick>
              </a:rPr>
              <a:t>.CH</a:t>
            </a:r>
          </a:p>
        </p:txBody>
      </p:sp>
      <p:sp>
        <p:nvSpPr>
          <p:cNvPr id="20" name="TextBox 20"/>
          <p:cNvSpPr txBox="1"/>
          <p:nvPr/>
        </p:nvSpPr>
        <p:spPr>
          <a:xfrm>
            <a:off x="767758" y="6115118"/>
            <a:ext cx="6315971" cy="1365182"/>
          </a:xfrm>
          <a:prstGeom prst="rect">
            <a:avLst/>
          </a:prstGeom>
        </p:spPr>
        <p:txBody>
          <a:bodyPr lIns="0" tIns="0" rIns="0" bIns="0" rtlCol="0" anchor="t">
            <a:spAutoFit/>
          </a:bodyPr>
          <a:lstStyle/>
          <a:p>
            <a:pPr>
              <a:lnSpc>
                <a:spcPts val="1752"/>
              </a:lnSpc>
            </a:pPr>
            <a:r>
              <a:rPr lang="fr-CH" sz="1200" dirty="0">
                <a:solidFill>
                  <a:srgbClr val="3A373B"/>
                </a:solidFill>
                <a:latin typeface="Roboto"/>
                <a:ea typeface="Roboto"/>
                <a:cs typeface="Roboto"/>
                <a:sym typeface="Roboto"/>
              </a:rPr>
              <a:t>En avril 2024, l'outil de travail </a:t>
            </a:r>
            <a:r>
              <a:rPr lang="fr-CH" sz="1200" u="sng" dirty="0">
                <a:solidFill>
                  <a:srgbClr val="3A373B"/>
                </a:solidFill>
                <a:latin typeface="Roboto"/>
                <a:ea typeface="Roboto"/>
                <a:cs typeface="Roboto"/>
                <a:sym typeface="Roboto"/>
                <a:hlinkClick r:id="rId2" tooltip="https://confluence.swissdatacommunity.ch"/>
              </a:rPr>
              <a:t>confluence.swissdatacommunity.ch</a:t>
            </a:r>
            <a:r>
              <a:rPr lang="fr-CH" sz="1200" dirty="0">
                <a:solidFill>
                  <a:srgbClr val="3A373B"/>
                </a:solidFill>
                <a:latin typeface="Roboto"/>
                <a:ea typeface="Roboto"/>
                <a:cs typeface="Roboto"/>
                <a:sym typeface="Roboto"/>
              </a:rPr>
              <a:t> a été lancé. L'objectif de cette solution basée sur le web est d'aider les membres de la communauté dans les cantons, les communes et les offices fédéraux à partager leurs documents de manière sécurisée et de façon plus harmonieuse. La mise à disposition d’espaces internes et externes permet aux organes de gérer leurs communications de façons autonomes.  Il est de la responsabilité de chacun de faire vivre cet outil afin d’en faire profiter la communauté. </a:t>
            </a:r>
          </a:p>
        </p:txBody>
      </p:sp>
      <p:grpSp>
        <p:nvGrpSpPr>
          <p:cNvPr id="27" name="Groupe 26">
            <a:extLst>
              <a:ext uri="{FF2B5EF4-FFF2-40B4-BE49-F238E27FC236}">
                <a16:creationId xmlns:a16="http://schemas.microsoft.com/office/drawing/2014/main" id="{27CF8187-EAC0-433D-8D3A-D7C1AF834A7C}"/>
              </a:ext>
            </a:extLst>
          </p:cNvPr>
          <p:cNvGrpSpPr/>
          <p:nvPr/>
        </p:nvGrpSpPr>
        <p:grpSpPr>
          <a:xfrm>
            <a:off x="767759" y="4052514"/>
            <a:ext cx="6315970" cy="1751386"/>
            <a:chOff x="767758" y="4051300"/>
            <a:chExt cx="6315970" cy="1751386"/>
          </a:xfrm>
        </p:grpSpPr>
        <p:grpSp>
          <p:nvGrpSpPr>
            <p:cNvPr id="6" name="Group 6"/>
            <p:cNvGrpSpPr/>
            <p:nvPr/>
          </p:nvGrpSpPr>
          <p:grpSpPr>
            <a:xfrm>
              <a:off x="808893" y="4069216"/>
              <a:ext cx="1128756" cy="1128756"/>
              <a:chOff x="0" y="0"/>
              <a:chExt cx="6350000" cy="6350000"/>
            </a:xfrm>
          </p:grpSpPr>
          <p:sp>
            <p:nvSpPr>
              <p:cNvPr id="7" name="Freeform 7"/>
              <p:cNvSpPr/>
              <p:nvPr/>
            </p:nvSpPr>
            <p:spPr>
              <a:xfrm>
                <a:off x="0" y="0"/>
                <a:ext cx="6351270" cy="6350000"/>
              </a:xfrm>
              <a:custGeom>
                <a:avLst/>
                <a:gdLst/>
                <a:ahLst/>
                <a:cxnLst/>
                <a:rect l="l" t="t" r="r" b="b"/>
                <a:pathLst>
                  <a:path w="6351270" h="6350000">
                    <a:moveTo>
                      <a:pt x="5985510" y="0"/>
                    </a:moveTo>
                    <a:lnTo>
                      <a:pt x="364490" y="0"/>
                    </a:lnTo>
                    <a:cubicBezTo>
                      <a:pt x="162560" y="0"/>
                      <a:pt x="0" y="162560"/>
                      <a:pt x="0" y="364490"/>
                    </a:cubicBezTo>
                    <a:lnTo>
                      <a:pt x="0" y="5986780"/>
                    </a:lnTo>
                    <a:cubicBezTo>
                      <a:pt x="0" y="6187440"/>
                      <a:pt x="162560" y="6350000"/>
                      <a:pt x="364490" y="6350000"/>
                    </a:cubicBezTo>
                    <a:lnTo>
                      <a:pt x="5986780" y="6350000"/>
                    </a:lnTo>
                    <a:cubicBezTo>
                      <a:pt x="6187440" y="6350000"/>
                      <a:pt x="6351270" y="6187440"/>
                      <a:pt x="6351270" y="5985510"/>
                    </a:cubicBezTo>
                    <a:lnTo>
                      <a:pt x="6351270" y="364490"/>
                    </a:lnTo>
                    <a:cubicBezTo>
                      <a:pt x="6350000" y="162560"/>
                      <a:pt x="6187440" y="0"/>
                      <a:pt x="5985510" y="0"/>
                    </a:cubicBezTo>
                    <a:close/>
                  </a:path>
                </a:pathLst>
              </a:custGeom>
              <a:blipFill>
                <a:blip r:embed="rId5"/>
                <a:stretch>
                  <a:fillRect t="-9" b="-9"/>
                </a:stretch>
              </a:blipFill>
            </p:spPr>
          </p:sp>
        </p:grpSp>
        <p:grpSp>
          <p:nvGrpSpPr>
            <p:cNvPr id="8" name="Group 8"/>
            <p:cNvGrpSpPr/>
            <p:nvPr/>
          </p:nvGrpSpPr>
          <p:grpSpPr>
            <a:xfrm>
              <a:off x="2018049" y="4069216"/>
              <a:ext cx="1128756" cy="1128756"/>
              <a:chOff x="0" y="0"/>
              <a:chExt cx="812800" cy="812800"/>
            </a:xfrm>
          </p:grpSpPr>
          <p:sp>
            <p:nvSpPr>
              <p:cNvPr id="9" name="Freeform 9"/>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blipFill>
                <a:blip r:embed="rId6"/>
                <a:stretch>
                  <a:fillRect/>
                </a:stretch>
              </a:blipFill>
            </p:spPr>
          </p:sp>
        </p:grpSp>
        <p:grpSp>
          <p:nvGrpSpPr>
            <p:cNvPr id="10" name="Group 10"/>
            <p:cNvGrpSpPr/>
            <p:nvPr/>
          </p:nvGrpSpPr>
          <p:grpSpPr>
            <a:xfrm>
              <a:off x="3232530" y="4056756"/>
              <a:ext cx="1141215" cy="1141215"/>
              <a:chOff x="0" y="0"/>
              <a:chExt cx="812800" cy="812800"/>
            </a:xfrm>
          </p:grpSpPr>
          <p:sp>
            <p:nvSpPr>
              <p:cNvPr id="11" name="Freeform 11"/>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blipFill>
                <a:blip r:embed="rId7"/>
                <a:stretch>
                  <a:fillRect/>
                </a:stretch>
              </a:blipFill>
            </p:spPr>
          </p:sp>
        </p:grpSp>
        <p:grpSp>
          <p:nvGrpSpPr>
            <p:cNvPr id="12" name="Group 12"/>
            <p:cNvGrpSpPr/>
            <p:nvPr/>
          </p:nvGrpSpPr>
          <p:grpSpPr>
            <a:xfrm>
              <a:off x="4459842" y="4051300"/>
              <a:ext cx="1141215" cy="1141215"/>
              <a:chOff x="0" y="0"/>
              <a:chExt cx="812800" cy="812800"/>
            </a:xfrm>
          </p:grpSpPr>
          <p:sp>
            <p:nvSpPr>
              <p:cNvPr id="13" name="Freeform 13"/>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blipFill>
                <a:blip r:embed="rId8"/>
                <a:stretch>
                  <a:fillRect/>
                </a:stretch>
              </a:blipFill>
            </p:spPr>
          </p:sp>
        </p:grpSp>
        <p:grpSp>
          <p:nvGrpSpPr>
            <p:cNvPr id="14" name="Group 14"/>
            <p:cNvGrpSpPr/>
            <p:nvPr/>
          </p:nvGrpSpPr>
          <p:grpSpPr>
            <a:xfrm>
              <a:off x="5687154" y="4051300"/>
              <a:ext cx="1146671" cy="1146671"/>
              <a:chOff x="0" y="0"/>
              <a:chExt cx="812800" cy="812800"/>
            </a:xfrm>
          </p:grpSpPr>
          <p:sp>
            <p:nvSpPr>
              <p:cNvPr id="15" name="Freeform 15"/>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blipFill>
                <a:blip r:embed="rId9"/>
                <a:stretch>
                  <a:fillRect/>
                </a:stretch>
              </a:blipFill>
            </p:spPr>
          </p:sp>
        </p:grpSp>
        <p:sp>
          <p:nvSpPr>
            <p:cNvPr id="21" name="TextBox 21"/>
            <p:cNvSpPr txBox="1"/>
            <p:nvPr/>
          </p:nvSpPr>
          <p:spPr>
            <a:xfrm>
              <a:off x="4614774" y="5258936"/>
              <a:ext cx="1192304" cy="363855"/>
            </a:xfrm>
            <a:prstGeom prst="rect">
              <a:avLst/>
            </a:prstGeom>
          </p:spPr>
          <p:txBody>
            <a:bodyPr lIns="0" tIns="0" rIns="0" bIns="0" rtlCol="0" anchor="t">
              <a:spAutoFit/>
            </a:bodyPr>
            <a:lstStyle/>
            <a:p>
              <a:pPr algn="l">
                <a:lnSpc>
                  <a:spcPts val="1680"/>
                </a:lnSpc>
              </a:pPr>
              <a:r>
                <a:rPr lang="en-US" sz="1200" b="1">
                  <a:solidFill>
                    <a:srgbClr val="3A373B"/>
                  </a:solidFill>
                  <a:latin typeface="Roboto Condensed Bold"/>
                  <a:ea typeface="Roboto Condensed Bold"/>
                  <a:cs typeface="Roboto Condensed Bold"/>
                  <a:sym typeface="Roboto Condensed Bold"/>
                </a:rPr>
                <a:t>Lisa Segesta</a:t>
              </a:r>
            </a:p>
            <a:p>
              <a:pPr algn="l">
                <a:lnSpc>
                  <a:spcPts val="1260"/>
                </a:lnSpc>
              </a:pPr>
              <a:r>
                <a:rPr lang="en-US" sz="900" b="1" i="1">
                  <a:solidFill>
                    <a:srgbClr val="3A373B"/>
                  </a:solidFill>
                  <a:latin typeface="Roboto Condensed Bold Italics"/>
                  <a:ea typeface="Roboto Condensed Bold Italics"/>
                  <a:cs typeface="Roboto Condensed Bold Italics"/>
                  <a:sym typeface="Roboto Condensed Bold Italics"/>
                </a:rPr>
                <a:t>Platform Manager</a:t>
              </a:r>
            </a:p>
          </p:txBody>
        </p:sp>
        <p:sp>
          <p:nvSpPr>
            <p:cNvPr id="22" name="TextBox 22"/>
            <p:cNvSpPr txBox="1"/>
            <p:nvPr/>
          </p:nvSpPr>
          <p:spPr>
            <a:xfrm>
              <a:off x="5891424" y="5258936"/>
              <a:ext cx="1192304" cy="363855"/>
            </a:xfrm>
            <a:prstGeom prst="rect">
              <a:avLst/>
            </a:prstGeom>
          </p:spPr>
          <p:txBody>
            <a:bodyPr lIns="0" tIns="0" rIns="0" bIns="0" rtlCol="0" anchor="t">
              <a:spAutoFit/>
            </a:bodyPr>
            <a:lstStyle/>
            <a:p>
              <a:pPr algn="l">
                <a:lnSpc>
                  <a:spcPts val="1680"/>
                </a:lnSpc>
              </a:pPr>
              <a:r>
                <a:rPr lang="en-US" sz="1200" b="1">
                  <a:solidFill>
                    <a:srgbClr val="3A373B"/>
                  </a:solidFill>
                  <a:latin typeface="Roboto Condensed Bold"/>
                  <a:ea typeface="Roboto Condensed Bold"/>
                  <a:cs typeface="Roboto Condensed Bold"/>
                  <a:sym typeface="Roboto Condensed Bold"/>
                </a:rPr>
                <a:t>Anouk Fischer</a:t>
              </a:r>
            </a:p>
            <a:p>
              <a:pPr algn="l">
                <a:lnSpc>
                  <a:spcPts val="1260"/>
                </a:lnSpc>
              </a:pPr>
              <a:r>
                <a:rPr lang="en-US" sz="900" b="1" i="1">
                  <a:solidFill>
                    <a:srgbClr val="3A373B"/>
                  </a:solidFill>
                  <a:latin typeface="Roboto Condensed Bold Italics"/>
                  <a:ea typeface="Roboto Condensed Bold Italics"/>
                  <a:cs typeface="Roboto Condensed Bold Italics"/>
                  <a:sym typeface="Roboto Condensed Bold Italics"/>
                </a:rPr>
                <a:t>Event Manager</a:t>
              </a:r>
            </a:p>
          </p:txBody>
        </p:sp>
        <p:sp>
          <p:nvSpPr>
            <p:cNvPr id="23" name="TextBox 23"/>
            <p:cNvSpPr txBox="1"/>
            <p:nvPr/>
          </p:nvSpPr>
          <p:spPr>
            <a:xfrm>
              <a:off x="3377604" y="5286431"/>
              <a:ext cx="1192304" cy="516255"/>
            </a:xfrm>
            <a:prstGeom prst="rect">
              <a:avLst/>
            </a:prstGeom>
          </p:spPr>
          <p:txBody>
            <a:bodyPr lIns="0" tIns="0" rIns="0" bIns="0" rtlCol="0" anchor="t">
              <a:spAutoFit/>
            </a:bodyPr>
            <a:lstStyle/>
            <a:p>
              <a:pPr algn="l">
                <a:lnSpc>
                  <a:spcPts val="1680"/>
                </a:lnSpc>
              </a:pPr>
              <a:r>
                <a:rPr lang="en-US" sz="1200" b="1" dirty="0">
                  <a:solidFill>
                    <a:srgbClr val="3A373B"/>
                  </a:solidFill>
                  <a:latin typeface="Roboto Condensed Bold"/>
                  <a:ea typeface="Roboto Condensed Bold"/>
                  <a:cs typeface="Roboto Condensed Bold"/>
                  <a:sym typeface="Roboto Condensed Bold"/>
                </a:rPr>
                <a:t>David Biddle</a:t>
              </a:r>
            </a:p>
            <a:p>
              <a:pPr algn="l">
                <a:lnSpc>
                  <a:spcPts val="1260"/>
                </a:lnSpc>
              </a:pPr>
              <a:r>
                <a:rPr lang="en-US" sz="900" b="1" i="1" dirty="0">
                  <a:solidFill>
                    <a:srgbClr val="3A373B"/>
                  </a:solidFill>
                  <a:latin typeface="Roboto Condensed Bold Italics"/>
                  <a:ea typeface="Roboto Condensed Bold Italics"/>
                  <a:cs typeface="Roboto Condensed Bold Italics"/>
                  <a:sym typeface="Roboto Condensed Bold Italics"/>
                </a:rPr>
                <a:t>Community Manager</a:t>
              </a:r>
            </a:p>
            <a:p>
              <a:pPr algn="l">
                <a:lnSpc>
                  <a:spcPts val="1260"/>
                </a:lnSpc>
              </a:pPr>
              <a:endParaRPr lang="en-US" sz="900" b="1" i="1" dirty="0">
                <a:solidFill>
                  <a:srgbClr val="3A373B"/>
                </a:solidFill>
                <a:latin typeface="Roboto Condensed Bold Italics"/>
                <a:ea typeface="Roboto Condensed Bold Italics"/>
                <a:cs typeface="Roboto Condensed Bold Italics"/>
                <a:sym typeface="Roboto Condensed Bold Italics"/>
              </a:endParaRPr>
            </a:p>
          </p:txBody>
        </p:sp>
        <p:sp>
          <p:nvSpPr>
            <p:cNvPr id="24" name="TextBox 24"/>
            <p:cNvSpPr txBox="1"/>
            <p:nvPr/>
          </p:nvSpPr>
          <p:spPr>
            <a:xfrm>
              <a:off x="2061474" y="5286431"/>
              <a:ext cx="1192304" cy="516254"/>
            </a:xfrm>
            <a:prstGeom prst="rect">
              <a:avLst/>
            </a:prstGeom>
          </p:spPr>
          <p:txBody>
            <a:bodyPr lIns="0" tIns="0" rIns="0" bIns="0" rtlCol="0" anchor="t">
              <a:spAutoFit/>
            </a:bodyPr>
            <a:lstStyle/>
            <a:p>
              <a:pPr algn="l">
                <a:lnSpc>
                  <a:spcPts val="1680"/>
                </a:lnSpc>
              </a:pPr>
              <a:r>
                <a:rPr lang="en-US" sz="1200" b="1" dirty="0">
                  <a:solidFill>
                    <a:srgbClr val="3A373B"/>
                  </a:solidFill>
                  <a:latin typeface="Roboto Condensed Bold"/>
                  <a:ea typeface="Roboto Condensed Bold"/>
                  <a:cs typeface="Roboto Condensed Bold"/>
                  <a:sym typeface="Roboto Condensed Bold"/>
                </a:rPr>
                <a:t>Stéphane Maillard</a:t>
              </a:r>
            </a:p>
            <a:p>
              <a:pPr algn="l">
                <a:lnSpc>
                  <a:spcPts val="1260"/>
                </a:lnSpc>
              </a:pPr>
              <a:r>
                <a:rPr lang="en-US" sz="900" b="1" i="1" dirty="0">
                  <a:solidFill>
                    <a:srgbClr val="3A373B"/>
                  </a:solidFill>
                  <a:latin typeface="Roboto Condensed Bold Italics"/>
                  <a:ea typeface="Roboto Condensed Bold Italics"/>
                  <a:cs typeface="Roboto Condensed Bold Italics"/>
                  <a:sym typeface="Roboto Condensed Bold Italics"/>
                </a:rPr>
                <a:t>Community Manager</a:t>
              </a:r>
            </a:p>
            <a:p>
              <a:pPr algn="l">
                <a:lnSpc>
                  <a:spcPts val="1260"/>
                </a:lnSpc>
              </a:pPr>
              <a:endParaRPr lang="en-US" sz="900" b="1" i="1" dirty="0">
                <a:solidFill>
                  <a:srgbClr val="3A373B"/>
                </a:solidFill>
                <a:latin typeface="Roboto Condensed Bold Italics"/>
                <a:ea typeface="Roboto Condensed Bold Italics"/>
                <a:cs typeface="Roboto Condensed Bold Italics"/>
                <a:sym typeface="Roboto Condensed Bold Italics"/>
              </a:endParaRPr>
            </a:p>
          </p:txBody>
        </p:sp>
        <p:sp>
          <p:nvSpPr>
            <p:cNvPr id="25" name="TextBox 25"/>
            <p:cNvSpPr txBox="1"/>
            <p:nvPr/>
          </p:nvSpPr>
          <p:spPr>
            <a:xfrm>
              <a:off x="767758" y="5238971"/>
              <a:ext cx="1192304" cy="363854"/>
            </a:xfrm>
            <a:prstGeom prst="rect">
              <a:avLst/>
            </a:prstGeom>
          </p:spPr>
          <p:txBody>
            <a:bodyPr lIns="0" tIns="0" rIns="0" bIns="0" rtlCol="0" anchor="t">
              <a:spAutoFit/>
            </a:bodyPr>
            <a:lstStyle/>
            <a:p>
              <a:pPr algn="l">
                <a:lnSpc>
                  <a:spcPts val="1680"/>
                </a:lnSpc>
              </a:pPr>
              <a:r>
                <a:rPr lang="en-US" sz="1200" b="1">
                  <a:solidFill>
                    <a:srgbClr val="3A373B"/>
                  </a:solidFill>
                  <a:latin typeface="Roboto Condensed Bold"/>
                  <a:ea typeface="Roboto Condensed Bold"/>
                  <a:cs typeface="Roboto Condensed Bold"/>
                  <a:sym typeface="Roboto Condensed Bold"/>
                </a:rPr>
                <a:t>Benjamin Rothen</a:t>
              </a:r>
            </a:p>
            <a:p>
              <a:pPr algn="l">
                <a:lnSpc>
                  <a:spcPts val="1260"/>
                </a:lnSpc>
              </a:pPr>
              <a:r>
                <a:rPr lang="en-US" sz="900" b="1" i="1">
                  <a:solidFill>
                    <a:srgbClr val="3A373B"/>
                  </a:solidFill>
                  <a:latin typeface="Roboto Condensed Bold Italics"/>
                  <a:ea typeface="Roboto Condensed Bold Italics"/>
                  <a:cs typeface="Roboto Condensed Bold Italics"/>
                  <a:sym typeface="Roboto Condensed Bold Italics"/>
                </a:rPr>
                <a:t>Team Leader</a:t>
              </a:r>
            </a:p>
          </p:txBody>
        </p:sp>
      </p:grpSp>
      <p:sp>
        <p:nvSpPr>
          <p:cNvPr id="26" name="TextBox 26"/>
          <p:cNvSpPr txBox="1"/>
          <p:nvPr/>
        </p:nvSpPr>
        <p:spPr>
          <a:xfrm>
            <a:off x="3597065" y="7535926"/>
            <a:ext cx="3530494" cy="3035511"/>
          </a:xfrm>
          <a:prstGeom prst="rect">
            <a:avLst/>
          </a:prstGeom>
        </p:spPr>
        <p:txBody>
          <a:bodyPr lIns="0" tIns="0" rIns="0" bIns="0" rtlCol="0" anchor="t">
            <a:spAutoFit/>
          </a:bodyPr>
          <a:lstStyle/>
          <a:p>
            <a:pPr>
              <a:lnSpc>
                <a:spcPts val="1679"/>
              </a:lnSpc>
            </a:pPr>
            <a:r>
              <a:rPr lang="fr-CH" sz="1200" dirty="0">
                <a:solidFill>
                  <a:srgbClr val="000000"/>
                </a:solidFill>
                <a:latin typeface="Roboto"/>
                <a:ea typeface="Roboto"/>
                <a:cs typeface="Roboto"/>
                <a:sym typeface="Roboto"/>
              </a:rPr>
              <a:t>Actions simples et efficaces à entreprendre :</a:t>
            </a:r>
          </a:p>
          <a:p>
            <a:pPr marL="259080" lvl="1" indent="-129540">
              <a:lnSpc>
                <a:spcPts val="1679"/>
              </a:lnSpc>
              <a:buAutoNum type="arabicPeriod"/>
            </a:pPr>
            <a:r>
              <a:rPr lang="fr-CH" sz="1200" dirty="0">
                <a:solidFill>
                  <a:srgbClr val="000000"/>
                </a:solidFill>
                <a:latin typeface="Roboto"/>
                <a:ea typeface="Roboto"/>
                <a:cs typeface="Roboto"/>
                <a:sym typeface="Roboto"/>
              </a:rPr>
              <a:t>Charger vos fichiers : Déposez vos fichiers partagés directement sur la plate-forme.</a:t>
            </a:r>
          </a:p>
          <a:p>
            <a:pPr marL="259080" lvl="1" indent="-129540">
              <a:lnSpc>
                <a:spcPts val="1679"/>
              </a:lnSpc>
              <a:buAutoNum type="arabicPeriod"/>
            </a:pPr>
            <a:r>
              <a:rPr lang="fr-CH" sz="1200" dirty="0">
                <a:solidFill>
                  <a:srgbClr val="000000"/>
                </a:solidFill>
                <a:latin typeface="Roboto"/>
                <a:ea typeface="Roboto"/>
                <a:cs typeface="Roboto"/>
                <a:sym typeface="Roboto"/>
              </a:rPr>
              <a:t>Partager du contenu : Diffusez le contenu depuis la plate-forme, que ce soit en complément ou en remplacement de vos échanges par e-mail.</a:t>
            </a:r>
          </a:p>
          <a:p>
            <a:pPr marL="259080" lvl="1" indent="-129540">
              <a:lnSpc>
                <a:spcPts val="1679"/>
              </a:lnSpc>
              <a:buAutoNum type="arabicPeriod"/>
            </a:pPr>
            <a:r>
              <a:rPr lang="fr-CH" sz="1200" dirty="0">
                <a:solidFill>
                  <a:srgbClr val="000000"/>
                </a:solidFill>
                <a:latin typeface="Roboto"/>
                <a:ea typeface="Roboto"/>
                <a:cs typeface="Roboto"/>
                <a:sym typeface="Roboto"/>
              </a:rPr>
              <a:t>Créer du contenu intégré : Utilisez les espaces comme outils collaboratifs pour produire du contenu directement sur la plate-forme.</a:t>
            </a:r>
          </a:p>
          <a:p>
            <a:pPr marL="259080" lvl="1" indent="-129540">
              <a:lnSpc>
                <a:spcPts val="1679"/>
              </a:lnSpc>
              <a:buAutoNum type="arabicPeriod"/>
            </a:pPr>
            <a:r>
              <a:rPr lang="fr-CH" sz="1200" dirty="0">
                <a:solidFill>
                  <a:srgbClr val="000000"/>
                </a:solidFill>
                <a:latin typeface="Roboto"/>
                <a:ea typeface="Roboto"/>
                <a:cs typeface="Roboto"/>
                <a:sym typeface="Roboto"/>
              </a:rPr>
              <a:t>Interagir et collaborer : Favorisez les échanges en commentant, taguant des personnes et en interagissant avec le contenu publié.</a:t>
            </a:r>
          </a:p>
          <a:p>
            <a:pPr>
              <a:lnSpc>
                <a:spcPts val="1679"/>
              </a:lnSpc>
              <a:spcBef>
                <a:spcPct val="0"/>
              </a:spcBef>
            </a:pPr>
            <a:endParaRPr lang="fr-CH" sz="1200" dirty="0">
              <a:solidFill>
                <a:srgbClr val="000000"/>
              </a:solidFill>
              <a:latin typeface="Roboto"/>
              <a:ea typeface="Roboto"/>
              <a:cs typeface="Roboto"/>
              <a:sym typeface="Roboto"/>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4942516" y="-12700"/>
            <a:ext cx="2619020" cy="10693400"/>
            <a:chOff x="0" y="0"/>
            <a:chExt cx="1086937" cy="4026949"/>
          </a:xfrm>
        </p:grpSpPr>
        <p:sp>
          <p:nvSpPr>
            <p:cNvPr id="3" name="Freeform 3"/>
            <p:cNvSpPr/>
            <p:nvPr/>
          </p:nvSpPr>
          <p:spPr>
            <a:xfrm>
              <a:off x="0" y="0"/>
              <a:ext cx="1086937" cy="4026949"/>
            </a:xfrm>
            <a:custGeom>
              <a:avLst/>
              <a:gdLst/>
              <a:ahLst/>
              <a:cxnLst/>
              <a:rect l="l" t="t" r="r" b="b"/>
              <a:pathLst>
                <a:path w="1086937" h="4026949">
                  <a:moveTo>
                    <a:pt x="0" y="0"/>
                  </a:moveTo>
                  <a:lnTo>
                    <a:pt x="1086937" y="0"/>
                  </a:lnTo>
                  <a:lnTo>
                    <a:pt x="1086937" y="4026949"/>
                  </a:lnTo>
                  <a:lnTo>
                    <a:pt x="0" y="4026949"/>
                  </a:lnTo>
                  <a:close/>
                </a:path>
              </a:pathLst>
            </a:custGeom>
            <a:solidFill>
              <a:srgbClr val="DC0A19">
                <a:alpha val="19608"/>
              </a:srgbClr>
            </a:solidFill>
          </p:spPr>
        </p:sp>
        <p:sp>
          <p:nvSpPr>
            <p:cNvPr id="4" name="TextBox 4"/>
            <p:cNvSpPr txBox="1"/>
            <p:nvPr/>
          </p:nvSpPr>
          <p:spPr>
            <a:xfrm>
              <a:off x="0" y="-38100"/>
              <a:ext cx="1086937" cy="4065049"/>
            </a:xfrm>
            <a:prstGeom prst="rect">
              <a:avLst/>
            </a:prstGeom>
          </p:spPr>
          <p:txBody>
            <a:bodyPr lIns="50800" tIns="50800" rIns="50800" bIns="50800" rtlCol="0" anchor="ctr"/>
            <a:lstStyle/>
            <a:p>
              <a:pPr algn="ctr">
                <a:lnSpc>
                  <a:spcPts val="2058"/>
                </a:lnSpc>
              </a:pPr>
              <a:endParaRPr/>
            </a:p>
          </p:txBody>
        </p:sp>
      </p:grpSp>
      <p:sp>
        <p:nvSpPr>
          <p:cNvPr id="5" name="Freeform 5"/>
          <p:cNvSpPr/>
          <p:nvPr/>
        </p:nvSpPr>
        <p:spPr>
          <a:xfrm>
            <a:off x="4740630" y="1452344"/>
            <a:ext cx="2386793" cy="1507795"/>
          </a:xfrm>
          <a:custGeom>
            <a:avLst/>
            <a:gdLst/>
            <a:ahLst/>
            <a:cxnLst/>
            <a:rect l="l" t="t" r="r" b="b"/>
            <a:pathLst>
              <a:path w="2768530" h="1730331">
                <a:moveTo>
                  <a:pt x="0" y="0"/>
                </a:moveTo>
                <a:lnTo>
                  <a:pt x="2768530" y="0"/>
                </a:lnTo>
                <a:lnTo>
                  <a:pt x="2768530" y="1730331"/>
                </a:lnTo>
                <a:lnTo>
                  <a:pt x="0" y="1730331"/>
                </a:lnTo>
                <a:lnTo>
                  <a:pt x="0" y="0"/>
                </a:lnTo>
                <a:close/>
              </a:path>
            </a:pathLst>
          </a:custGeom>
          <a:blipFill>
            <a:blip r:embed="rId2"/>
            <a:stretch>
              <a:fillRect/>
            </a:stretch>
          </a:blipFill>
        </p:spPr>
      </p:sp>
      <p:sp>
        <p:nvSpPr>
          <p:cNvPr id="8" name="TextBox 8"/>
          <p:cNvSpPr txBox="1"/>
          <p:nvPr/>
        </p:nvSpPr>
        <p:spPr>
          <a:xfrm>
            <a:off x="756000" y="774700"/>
            <a:ext cx="6361140" cy="669542"/>
          </a:xfrm>
          <a:prstGeom prst="rect">
            <a:avLst/>
          </a:prstGeom>
        </p:spPr>
        <p:txBody>
          <a:bodyPr lIns="0" tIns="0" rIns="0" bIns="0" rtlCol="0" anchor="t">
            <a:spAutoFit/>
          </a:bodyPr>
          <a:lstStyle/>
          <a:p>
            <a:pPr>
              <a:lnSpc>
                <a:spcPts val="1752"/>
              </a:lnSpc>
            </a:pPr>
            <a:r>
              <a:rPr lang="fr-CH" sz="1200" dirty="0">
                <a:solidFill>
                  <a:srgbClr val="000000"/>
                </a:solidFill>
                <a:latin typeface="Roboto"/>
                <a:ea typeface="Roboto"/>
                <a:cs typeface="Roboto"/>
                <a:sym typeface="Roboto"/>
              </a:rPr>
              <a:t>Le mardi 3 décembre 2024, la communauté s’est réunie au Zentrum Paul Klee, à Berne, pour la </a:t>
            </a:r>
            <a:r>
              <a:rPr lang="fr-CH" sz="1200" dirty="0">
                <a:solidFill>
                  <a:srgbClr val="000000"/>
                </a:solidFill>
                <a:latin typeface="Roboto"/>
                <a:ea typeface="Roboto"/>
                <a:cs typeface="Roboto"/>
                <a:sym typeface="Roboto"/>
                <a:hlinkClick r:id="rId3"/>
              </a:rPr>
              <a:t>2e édition du </a:t>
            </a:r>
            <a:r>
              <a:rPr lang="fr-CH" sz="1200" dirty="0" err="1">
                <a:solidFill>
                  <a:srgbClr val="000000"/>
                </a:solidFill>
                <a:latin typeface="Roboto"/>
                <a:ea typeface="Roboto"/>
                <a:cs typeface="Roboto"/>
                <a:sym typeface="Roboto"/>
                <a:hlinkClick r:id="rId3"/>
              </a:rPr>
              <a:t>Swiss</a:t>
            </a:r>
            <a:r>
              <a:rPr lang="fr-CH" sz="1200" dirty="0">
                <a:solidFill>
                  <a:srgbClr val="000000"/>
                </a:solidFill>
                <a:latin typeface="Roboto"/>
                <a:ea typeface="Roboto"/>
                <a:cs typeface="Roboto"/>
                <a:sym typeface="Roboto"/>
                <a:hlinkClick r:id="rId3"/>
              </a:rPr>
              <a:t> Community Day on Data</a:t>
            </a:r>
            <a:r>
              <a:rPr lang="fr-CH" sz="1200" dirty="0">
                <a:solidFill>
                  <a:srgbClr val="000000"/>
                </a:solidFill>
                <a:latin typeface="Roboto"/>
                <a:ea typeface="Roboto"/>
                <a:cs typeface="Roboto"/>
                <a:sym typeface="Roboto"/>
              </a:rPr>
              <a:t>. Cette journée était placée sous le signe de la science des données et de l’intelligence artificielle.</a:t>
            </a:r>
          </a:p>
        </p:txBody>
      </p:sp>
      <p:sp>
        <p:nvSpPr>
          <p:cNvPr id="9" name="TextBox 9"/>
          <p:cNvSpPr txBox="1"/>
          <p:nvPr/>
        </p:nvSpPr>
        <p:spPr>
          <a:xfrm>
            <a:off x="756000" y="339090"/>
            <a:ext cx="4817808" cy="283210"/>
          </a:xfrm>
          <a:prstGeom prst="rect">
            <a:avLst/>
          </a:prstGeom>
        </p:spPr>
        <p:txBody>
          <a:bodyPr lIns="0" tIns="0" rIns="0" bIns="0" rtlCol="0" anchor="t">
            <a:spAutoFit/>
          </a:bodyPr>
          <a:lstStyle/>
          <a:p>
            <a:pPr algn="l">
              <a:lnSpc>
                <a:spcPts val="2239"/>
              </a:lnSpc>
            </a:pPr>
            <a:r>
              <a:rPr lang="en-US" sz="1599" b="1" dirty="0">
                <a:solidFill>
                  <a:srgbClr val="000000"/>
                </a:solidFill>
                <a:latin typeface="Roboto Bold"/>
                <a:ea typeface="Roboto Bold"/>
                <a:cs typeface="Roboto Bold"/>
                <a:sym typeface="Roboto Bold"/>
              </a:rPr>
              <a:t>03. 2e Swiss </a:t>
            </a:r>
            <a:r>
              <a:rPr lang="en-US" sz="1599" b="1" dirty="0" err="1">
                <a:solidFill>
                  <a:srgbClr val="000000"/>
                </a:solidFill>
                <a:latin typeface="Roboto Bold"/>
                <a:ea typeface="Roboto Bold"/>
                <a:cs typeface="Roboto Bold"/>
                <a:sym typeface="Roboto Bold"/>
              </a:rPr>
              <a:t>CommUNITY</a:t>
            </a:r>
            <a:r>
              <a:rPr lang="en-US" sz="1599" b="1" dirty="0">
                <a:solidFill>
                  <a:srgbClr val="000000"/>
                </a:solidFill>
                <a:latin typeface="Roboto Bold"/>
                <a:ea typeface="Roboto Bold"/>
                <a:cs typeface="Roboto Bold"/>
                <a:sym typeface="Roboto Bold"/>
              </a:rPr>
              <a:t> Day on Data</a:t>
            </a:r>
          </a:p>
        </p:txBody>
      </p:sp>
      <p:sp>
        <p:nvSpPr>
          <p:cNvPr id="11" name="TextBox 11"/>
          <p:cNvSpPr txBox="1"/>
          <p:nvPr/>
        </p:nvSpPr>
        <p:spPr>
          <a:xfrm>
            <a:off x="730290" y="1564062"/>
            <a:ext cx="3860450" cy="1509452"/>
          </a:xfrm>
          <a:prstGeom prst="rect">
            <a:avLst/>
          </a:prstGeom>
        </p:spPr>
        <p:txBody>
          <a:bodyPr wrap="square" lIns="0" tIns="0" rIns="0" bIns="0" rtlCol="0" anchor="t">
            <a:spAutoFit/>
          </a:bodyPr>
          <a:lstStyle/>
          <a:p>
            <a:pPr>
              <a:lnSpc>
                <a:spcPts val="1679"/>
              </a:lnSpc>
            </a:pPr>
            <a:r>
              <a:rPr lang="fr-CH" sz="1200" dirty="0">
                <a:solidFill>
                  <a:srgbClr val="000000"/>
                </a:solidFill>
                <a:latin typeface="Roboto"/>
                <a:ea typeface="Roboto"/>
                <a:cs typeface="Roboto"/>
                <a:sym typeface="Roboto"/>
              </a:rPr>
              <a:t>Madame la conseillère fédérale, </a:t>
            </a:r>
            <a:r>
              <a:rPr lang="fr-CH" sz="1200" u="sng" dirty="0">
                <a:solidFill>
                  <a:srgbClr val="000000"/>
                </a:solidFill>
                <a:latin typeface="Roboto"/>
                <a:ea typeface="Roboto"/>
                <a:cs typeface="Roboto"/>
                <a:sym typeface="Roboto"/>
                <a:hlinkClick r:id="rId4" tooltip="https://www.linkedin.com/posts/digitale-schweiz_dataliteracy-activity-7270101207191330819-khtR?utm_source=share&amp;utm_medium=member_desktop"/>
              </a:rPr>
              <a:t>Elisabeth Baume-Schneider</a:t>
            </a:r>
            <a:r>
              <a:rPr lang="fr-CH" sz="1200" dirty="0">
                <a:solidFill>
                  <a:srgbClr val="000000"/>
                </a:solidFill>
                <a:latin typeface="Roboto"/>
                <a:ea typeface="Roboto"/>
                <a:cs typeface="Roboto"/>
                <a:sym typeface="Roboto"/>
              </a:rPr>
              <a:t>, a mis l’accent sur la Data </a:t>
            </a:r>
            <a:r>
              <a:rPr lang="fr-CH" sz="1200" dirty="0" err="1">
                <a:solidFill>
                  <a:srgbClr val="000000"/>
                </a:solidFill>
                <a:latin typeface="Roboto"/>
                <a:ea typeface="Roboto"/>
                <a:cs typeface="Roboto"/>
                <a:sym typeface="Roboto"/>
              </a:rPr>
              <a:t>Literacy</a:t>
            </a:r>
            <a:r>
              <a:rPr lang="fr-CH" sz="1200" dirty="0">
                <a:solidFill>
                  <a:srgbClr val="000000"/>
                </a:solidFill>
                <a:latin typeface="Roboto"/>
                <a:ea typeface="Roboto"/>
                <a:cs typeface="Roboto"/>
                <a:sym typeface="Roboto"/>
              </a:rPr>
              <a:t> qui doit être une compétence centrale et collective. </a:t>
            </a:r>
          </a:p>
          <a:p>
            <a:pPr>
              <a:lnSpc>
                <a:spcPts val="1679"/>
              </a:lnSpc>
            </a:pPr>
            <a:r>
              <a:rPr lang="fr-CH" sz="1200" dirty="0">
                <a:solidFill>
                  <a:srgbClr val="000000"/>
                </a:solidFill>
                <a:latin typeface="Roboto"/>
                <a:ea typeface="Roboto"/>
                <a:cs typeface="Roboto"/>
                <a:sym typeface="Roboto"/>
              </a:rPr>
              <a:t>Elle a souligné que le monde des données avait changé au cours des dernières années et que les données fiables étaient essentielles pour lutter contre la désinformation.</a:t>
            </a:r>
          </a:p>
        </p:txBody>
      </p:sp>
      <p:pic>
        <p:nvPicPr>
          <p:cNvPr id="16" name="Image 15">
            <a:extLst>
              <a:ext uri="{FF2B5EF4-FFF2-40B4-BE49-F238E27FC236}">
                <a16:creationId xmlns:a16="http://schemas.microsoft.com/office/drawing/2014/main" id="{1E6F1713-4703-4213-AC87-A43D52FECB15}"/>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34957" y="3353635"/>
            <a:ext cx="2756806" cy="1836722"/>
          </a:xfrm>
          <a:prstGeom prst="rect">
            <a:avLst/>
          </a:prstGeom>
        </p:spPr>
      </p:pic>
      <p:pic>
        <p:nvPicPr>
          <p:cNvPr id="17" name="Image 16">
            <a:extLst>
              <a:ext uri="{FF2B5EF4-FFF2-40B4-BE49-F238E27FC236}">
                <a16:creationId xmlns:a16="http://schemas.microsoft.com/office/drawing/2014/main" id="{03551D59-F689-4187-A5B9-92456AA5EAF5}"/>
              </a:ext>
            </a:extLst>
          </p:cNvPr>
          <p:cNvPicPr>
            <a:picLocks noChangeAspect="1"/>
          </p:cNvPicPr>
          <p:nvPr/>
        </p:nvPicPr>
        <p:blipFill>
          <a:blip r:embed="rId6"/>
          <a:stretch>
            <a:fillRect/>
          </a:stretch>
        </p:blipFill>
        <p:spPr>
          <a:xfrm>
            <a:off x="730290" y="5470478"/>
            <a:ext cx="2742482" cy="1673138"/>
          </a:xfrm>
          <a:prstGeom prst="rect">
            <a:avLst/>
          </a:prstGeom>
        </p:spPr>
      </p:pic>
      <p:sp>
        <p:nvSpPr>
          <p:cNvPr id="18" name="ZoneTexte 17">
            <a:extLst>
              <a:ext uri="{FF2B5EF4-FFF2-40B4-BE49-F238E27FC236}">
                <a16:creationId xmlns:a16="http://schemas.microsoft.com/office/drawing/2014/main" id="{8DDE631C-9F56-43A4-8523-586F59D50496}"/>
              </a:ext>
            </a:extLst>
          </p:cNvPr>
          <p:cNvSpPr txBox="1"/>
          <p:nvPr/>
        </p:nvSpPr>
        <p:spPr>
          <a:xfrm>
            <a:off x="3559929" y="3054997"/>
            <a:ext cx="3647321" cy="4435894"/>
          </a:xfrm>
          <a:prstGeom prst="rect">
            <a:avLst/>
          </a:prstGeom>
          <a:noFill/>
        </p:spPr>
        <p:txBody>
          <a:bodyPr wrap="square" rtlCol="0">
            <a:spAutoFit/>
          </a:bodyPr>
          <a:lstStyle/>
          <a:p>
            <a:pPr>
              <a:lnSpc>
                <a:spcPts val="1679"/>
              </a:lnSpc>
            </a:pPr>
            <a:r>
              <a:rPr lang="fr-CH" sz="1200" dirty="0">
                <a:solidFill>
                  <a:srgbClr val="000000"/>
                </a:solidFill>
                <a:latin typeface="Roboto"/>
                <a:ea typeface="Roboto"/>
                <a:cs typeface="Roboto"/>
                <a:sym typeface="Roboto"/>
              </a:rPr>
              <a:t>Alec von </a:t>
            </a:r>
            <a:r>
              <a:rPr lang="fr-CH" sz="1200" dirty="0" err="1">
                <a:solidFill>
                  <a:srgbClr val="000000"/>
                </a:solidFill>
                <a:latin typeface="Roboto"/>
                <a:ea typeface="Roboto"/>
                <a:cs typeface="Roboto"/>
                <a:sym typeface="Roboto"/>
              </a:rPr>
              <a:t>Graffenried</a:t>
            </a:r>
            <a:r>
              <a:rPr lang="fr-CH" sz="1200" dirty="0">
                <a:solidFill>
                  <a:srgbClr val="000000"/>
                </a:solidFill>
                <a:latin typeface="Roboto"/>
                <a:ea typeface="Roboto"/>
                <a:cs typeface="Roboto"/>
                <a:sym typeface="Roboto"/>
              </a:rPr>
              <a:t> maire de la ville de Berne, a relevé l’importance de la régulation des risques en matière d’intelligence artificielle. </a:t>
            </a:r>
          </a:p>
          <a:p>
            <a:pPr>
              <a:lnSpc>
                <a:spcPts val="1679"/>
              </a:lnSpc>
            </a:pPr>
            <a:endParaRPr lang="fr-CH" sz="1200" dirty="0">
              <a:solidFill>
                <a:srgbClr val="000000"/>
              </a:solidFill>
              <a:latin typeface="Roboto"/>
              <a:ea typeface="Roboto"/>
              <a:cs typeface="Roboto"/>
              <a:sym typeface="Roboto"/>
            </a:endParaRPr>
          </a:p>
          <a:p>
            <a:pPr>
              <a:lnSpc>
                <a:spcPts val="1679"/>
              </a:lnSpc>
            </a:pPr>
            <a:r>
              <a:rPr lang="fr-CH" sz="1200" dirty="0">
                <a:solidFill>
                  <a:srgbClr val="000000"/>
                </a:solidFill>
                <a:latin typeface="Roboto"/>
                <a:ea typeface="Roboto"/>
                <a:cs typeface="Roboto"/>
                <a:sym typeface="Roboto"/>
              </a:rPr>
              <a:t>Simone Comte a exploré l’utilisation de l’IA pour la reconnaissance faciale et vocale des archives de la Radio Télévision Suisse (RTS). Elle a mis en lumière les accomplissement réalisés grâce à l'IA dans le domaine de l'archivage télévisuel.</a:t>
            </a:r>
          </a:p>
          <a:p>
            <a:pPr>
              <a:lnSpc>
                <a:spcPts val="1679"/>
              </a:lnSpc>
            </a:pPr>
            <a:endParaRPr lang="fr-CH" sz="1200" dirty="0">
              <a:solidFill>
                <a:srgbClr val="000000"/>
              </a:solidFill>
              <a:latin typeface="Roboto"/>
              <a:ea typeface="Roboto"/>
              <a:cs typeface="Roboto"/>
              <a:sym typeface="Roboto"/>
            </a:endParaRPr>
          </a:p>
          <a:p>
            <a:pPr>
              <a:lnSpc>
                <a:spcPts val="1679"/>
              </a:lnSpc>
            </a:pPr>
            <a:r>
              <a:rPr lang="fr-CH" sz="1200" dirty="0">
                <a:solidFill>
                  <a:srgbClr val="000000"/>
                </a:solidFill>
                <a:latin typeface="Roboto"/>
                <a:ea typeface="Roboto"/>
              </a:rPr>
              <a:t>Dans l’après-midi, les participants ont pu approfondir ces thèmes au travers d’ateliers.</a:t>
            </a:r>
          </a:p>
          <a:p>
            <a:pPr>
              <a:lnSpc>
                <a:spcPts val="1679"/>
              </a:lnSpc>
            </a:pPr>
            <a:endParaRPr lang="fr-CH" sz="1200" dirty="0">
              <a:solidFill>
                <a:srgbClr val="000000"/>
              </a:solidFill>
              <a:latin typeface="Roboto"/>
              <a:ea typeface="Roboto"/>
            </a:endParaRPr>
          </a:p>
          <a:p>
            <a:pPr>
              <a:lnSpc>
                <a:spcPts val="1679"/>
              </a:lnSpc>
            </a:pPr>
            <a:r>
              <a:rPr lang="fr-CH" sz="1200" dirty="0">
                <a:solidFill>
                  <a:srgbClr val="000000"/>
                </a:solidFill>
                <a:latin typeface="Roboto"/>
                <a:ea typeface="Roboto"/>
              </a:rPr>
              <a:t>Ces discussions ont abordé des thématiques telles que la confidentialité, la fiabilité des algorithmes et la </a:t>
            </a:r>
            <a:r>
              <a:rPr lang="fr-CH" sz="1200" u="sng" dirty="0">
                <a:solidFill>
                  <a:srgbClr val="000000"/>
                </a:solidFill>
                <a:latin typeface="Roboto"/>
                <a:ea typeface="Roboto"/>
                <a:cs typeface="Roboto"/>
                <a:sym typeface="Roboto"/>
                <a:hlinkClick r:id="rId7" tooltip="https://akademien-schweiz.ch/fr/themen/culture-scientifique/data-literacy-charta/"/>
              </a:rPr>
              <a:t>Data </a:t>
            </a:r>
            <a:r>
              <a:rPr lang="fr-CH" sz="1200" u="sng" dirty="0" err="1">
                <a:solidFill>
                  <a:srgbClr val="000000"/>
                </a:solidFill>
                <a:latin typeface="Roboto"/>
                <a:ea typeface="Roboto"/>
                <a:cs typeface="Roboto"/>
                <a:sym typeface="Roboto"/>
                <a:hlinkClick r:id="rId7" tooltip="https://akademien-schweiz.ch/fr/themen/culture-scientifique/data-literacy-charta/"/>
              </a:rPr>
              <a:t>Literacy</a:t>
            </a:r>
            <a:r>
              <a:rPr lang="fr-CH" sz="1200" dirty="0">
                <a:solidFill>
                  <a:srgbClr val="000000"/>
                </a:solidFill>
                <a:latin typeface="Roboto"/>
                <a:ea typeface="Roboto"/>
              </a:rPr>
              <a:t>. D’autres sessions se sont concentrées sur des applications spécifiques pour le secteur public, mettant en lumière l’IA au service de la santé, de la démocratie et des collectivités publiques.</a:t>
            </a:r>
            <a:endParaRPr lang="fr-CH" sz="1200" dirty="0">
              <a:solidFill>
                <a:srgbClr val="000000"/>
              </a:solidFill>
              <a:latin typeface="Roboto"/>
              <a:ea typeface="Roboto"/>
              <a:sym typeface="Roboto"/>
            </a:endParaRPr>
          </a:p>
        </p:txBody>
      </p:sp>
      <p:sp>
        <p:nvSpPr>
          <p:cNvPr id="19" name="TextBox 19">
            <a:extLst>
              <a:ext uri="{FF2B5EF4-FFF2-40B4-BE49-F238E27FC236}">
                <a16:creationId xmlns:a16="http://schemas.microsoft.com/office/drawing/2014/main" id="{1088886E-4E72-472C-A470-1E80E0376B1F}"/>
              </a:ext>
            </a:extLst>
          </p:cNvPr>
          <p:cNvSpPr txBox="1"/>
          <p:nvPr/>
        </p:nvSpPr>
        <p:spPr>
          <a:xfrm>
            <a:off x="5218791" y="10398633"/>
            <a:ext cx="2083396" cy="129667"/>
          </a:xfrm>
          <a:prstGeom prst="rect">
            <a:avLst/>
          </a:prstGeom>
        </p:spPr>
        <p:txBody>
          <a:bodyPr lIns="0" tIns="0" rIns="0" bIns="0" rtlCol="0" anchor="t">
            <a:spAutoFit/>
          </a:bodyPr>
          <a:lstStyle/>
          <a:p>
            <a:pPr marL="0" lvl="0" indent="0" algn="just">
              <a:lnSpc>
                <a:spcPts val="980"/>
              </a:lnSpc>
              <a:spcBef>
                <a:spcPct val="0"/>
              </a:spcBef>
            </a:pPr>
            <a:r>
              <a:rPr lang="en-US" sz="980" u="sng" dirty="0">
                <a:latin typeface="Roboto" panose="020B0604020202020204" charset="0"/>
                <a:ea typeface="Roboto" panose="020B0604020202020204" charset="0"/>
                <a:cs typeface="Roboto Mono"/>
                <a:sym typeface="Roboto Mono"/>
                <a:hlinkClick r:id="rId8" tooltip="https://swissdatacommunity.ch">
                  <a:extLst>
                    <a:ext uri="{A12FA001-AC4F-418D-AE19-62706E023703}">
                      <ahyp:hlinkClr xmlns:ahyp="http://schemas.microsoft.com/office/drawing/2018/hyperlinkcolor" val="tx"/>
                    </a:ext>
                  </a:extLst>
                </a:hlinkClick>
              </a:rPr>
              <a:t>SWISSDATACOMMUNITY</a:t>
            </a:r>
            <a:r>
              <a:rPr lang="en-US" sz="980" u="sng" dirty="0">
                <a:latin typeface="Roboto Mono"/>
                <a:ea typeface="Roboto Mono"/>
                <a:cs typeface="Roboto Mono"/>
                <a:sym typeface="Roboto Mono"/>
                <a:hlinkClick r:id="rId8" tooltip="https://swissdatacommunity.ch">
                  <a:extLst>
                    <a:ext uri="{A12FA001-AC4F-418D-AE19-62706E023703}">
                      <ahyp:hlinkClr xmlns:ahyp="http://schemas.microsoft.com/office/drawing/2018/hyperlinkcolor" val="tx"/>
                    </a:ext>
                  </a:extLst>
                </a:hlinkClick>
              </a:rPr>
              <a:t>.CH</a:t>
            </a:r>
          </a:p>
        </p:txBody>
      </p:sp>
      <p:sp>
        <p:nvSpPr>
          <p:cNvPr id="20" name="ZoneTexte 19">
            <a:extLst>
              <a:ext uri="{FF2B5EF4-FFF2-40B4-BE49-F238E27FC236}">
                <a16:creationId xmlns:a16="http://schemas.microsoft.com/office/drawing/2014/main" id="{436B3A56-4B3B-40C8-8207-4DBA0FF4575C}"/>
              </a:ext>
            </a:extLst>
          </p:cNvPr>
          <p:cNvSpPr txBox="1"/>
          <p:nvPr/>
        </p:nvSpPr>
        <p:spPr>
          <a:xfrm>
            <a:off x="685181" y="7458752"/>
            <a:ext cx="6431959" cy="2909836"/>
          </a:xfrm>
          <a:prstGeom prst="rect">
            <a:avLst/>
          </a:prstGeom>
          <a:noFill/>
        </p:spPr>
        <p:txBody>
          <a:bodyPr wrap="square" rtlCol="0">
            <a:spAutoFit/>
          </a:bodyPr>
          <a:lstStyle/>
          <a:p>
            <a:pPr>
              <a:lnSpc>
                <a:spcPts val="1679"/>
              </a:lnSpc>
            </a:pPr>
            <a:r>
              <a:rPr lang="fr-CH" sz="1200" dirty="0">
                <a:solidFill>
                  <a:srgbClr val="000000"/>
                </a:solidFill>
                <a:latin typeface="Roboto"/>
                <a:ea typeface="Roboto"/>
              </a:rPr>
              <a:t>La journée s’est conclue par un panel sur l’avenir des données et de l’IA dans le secteur public, suivi d’une </a:t>
            </a:r>
            <a:r>
              <a:rPr lang="fr-CH" sz="1200" dirty="0" err="1">
                <a:solidFill>
                  <a:srgbClr val="000000"/>
                </a:solidFill>
                <a:latin typeface="Roboto"/>
                <a:ea typeface="Roboto"/>
              </a:rPr>
              <a:t>keynote</a:t>
            </a:r>
            <a:r>
              <a:rPr lang="fr-CH" sz="1200" dirty="0">
                <a:solidFill>
                  <a:srgbClr val="000000"/>
                </a:solidFill>
                <a:latin typeface="Roboto"/>
                <a:ea typeface="Roboto"/>
              </a:rPr>
              <a:t> de </a:t>
            </a:r>
            <a:r>
              <a:rPr lang="fr-CH" sz="1200" dirty="0">
                <a:solidFill>
                  <a:srgbClr val="000000"/>
                </a:solidFill>
                <a:latin typeface="Roboto"/>
                <a:ea typeface="Roboto"/>
                <a:hlinkClick r:id="rId9">
                  <a:extLst>
                    <a:ext uri="{A12FA001-AC4F-418D-AE19-62706E023703}">
                      <ahyp:hlinkClr xmlns:ahyp="http://schemas.microsoft.com/office/drawing/2018/hyperlinkcolor" val="tx"/>
                    </a:ext>
                  </a:extLst>
                </a:hlinkClick>
              </a:rPr>
              <a:t>Steve </a:t>
            </a:r>
            <a:r>
              <a:rPr lang="fr-CH" sz="1200" dirty="0" err="1">
                <a:solidFill>
                  <a:srgbClr val="000000"/>
                </a:solidFill>
                <a:latin typeface="Roboto"/>
                <a:ea typeface="Roboto"/>
                <a:hlinkClick r:id="rId9">
                  <a:extLst>
                    <a:ext uri="{A12FA001-AC4F-418D-AE19-62706E023703}">
                      <ahyp:hlinkClr xmlns:ahyp="http://schemas.microsoft.com/office/drawing/2018/hyperlinkcolor" val="tx"/>
                    </a:ext>
                  </a:extLst>
                </a:hlinkClick>
              </a:rPr>
              <a:t>MacFeely</a:t>
            </a:r>
            <a:r>
              <a:rPr lang="fr-CH" sz="1200" dirty="0">
                <a:solidFill>
                  <a:srgbClr val="000000"/>
                </a:solidFill>
                <a:latin typeface="Roboto"/>
                <a:ea typeface="Roboto"/>
              </a:rPr>
              <a:t>, Statisticien en chef de l’OCDE, sur la transition de la statistique vers la science des données et ses implications pour la démocratie.</a:t>
            </a:r>
          </a:p>
          <a:p>
            <a:pPr>
              <a:lnSpc>
                <a:spcPts val="1679"/>
              </a:lnSpc>
            </a:pPr>
            <a:r>
              <a:rPr lang="fr-CH" sz="1200" dirty="0">
                <a:solidFill>
                  <a:srgbClr val="000000"/>
                </a:solidFill>
                <a:latin typeface="Roboto"/>
                <a:ea typeface="Roboto"/>
              </a:rPr>
              <a:t>Points clés de son intervention :</a:t>
            </a:r>
          </a:p>
          <a:p>
            <a:pPr marL="266700" lvl="1" indent="-171450">
              <a:lnSpc>
                <a:spcPts val="1679"/>
              </a:lnSpc>
              <a:buFont typeface="Arial" panose="020B0604020202020204" pitchFamily="34" charset="0"/>
              <a:buChar char="•"/>
            </a:pPr>
            <a:r>
              <a:rPr lang="fr-CH" sz="1200" dirty="0">
                <a:solidFill>
                  <a:srgbClr val="000000"/>
                </a:solidFill>
                <a:latin typeface="Roboto"/>
                <a:ea typeface="Roboto"/>
              </a:rPr>
              <a:t>À l’ère numérique, les données constituent une infrastructure essentielle, nécessitant une gestion rigoureuse pour soutenir des domaines clés comme la banque et l’IA.</a:t>
            </a:r>
          </a:p>
          <a:p>
            <a:pPr marL="266700" lvl="1" indent="-171450">
              <a:lnSpc>
                <a:spcPts val="1679"/>
              </a:lnSpc>
              <a:buFont typeface="Arial" panose="020B0604020202020204" pitchFamily="34" charset="0"/>
              <a:buChar char="•"/>
            </a:pPr>
            <a:r>
              <a:rPr lang="fr-CH" sz="1200" dirty="0">
                <a:solidFill>
                  <a:srgbClr val="000000"/>
                </a:solidFill>
                <a:latin typeface="Roboto"/>
                <a:ea typeface="Roboto"/>
              </a:rPr>
              <a:t>La qualité des données est cruciale : normes, traçabilité et reproductibilité sont nécessaires pour en faire un bien public éclairant la démocratie.</a:t>
            </a:r>
          </a:p>
          <a:p>
            <a:pPr marL="266700" lvl="1" indent="-171450">
              <a:lnSpc>
                <a:spcPts val="1679"/>
              </a:lnSpc>
              <a:buFont typeface="Arial" panose="020B0604020202020204" pitchFamily="34" charset="0"/>
              <a:buChar char="•"/>
            </a:pPr>
            <a:r>
              <a:rPr lang="fr-CH" sz="1200" dirty="0">
                <a:solidFill>
                  <a:srgbClr val="000000"/>
                </a:solidFill>
                <a:latin typeface="Roboto"/>
                <a:ea typeface="Roboto"/>
              </a:rPr>
              <a:t>Les statistiques orientent les décisions, sans remplacer le jugement humain ou les élus.</a:t>
            </a:r>
          </a:p>
          <a:p>
            <a:pPr marL="266700" lvl="1" indent="-171450">
              <a:lnSpc>
                <a:spcPts val="1679"/>
              </a:lnSpc>
              <a:buFont typeface="Arial" panose="020B0604020202020204" pitchFamily="34" charset="0"/>
              <a:buChar char="•"/>
            </a:pPr>
            <a:r>
              <a:rPr lang="fr-CH" sz="1200" dirty="0">
                <a:solidFill>
                  <a:srgbClr val="000000"/>
                </a:solidFill>
                <a:latin typeface="Roboto"/>
                <a:ea typeface="Roboto"/>
              </a:rPr>
              <a:t>La gouvernance internationale des données est indispensable pour protéger nos démocraties et éviter une concentration élitiste du pouvoir.</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915</Words>
  <Application>Microsoft Office PowerPoint</Application>
  <PresentationFormat>Personnalisé</PresentationFormat>
  <Paragraphs>65</Paragraphs>
  <Slides>3</Slides>
  <Notes>0</Notes>
  <HiddenSlides>0</HiddenSlides>
  <MMClips>0</MMClips>
  <ScaleCrop>false</ScaleCrop>
  <HeadingPairs>
    <vt:vector size="6" baseType="variant">
      <vt:variant>
        <vt:lpstr>Polices utilisées</vt:lpstr>
      </vt:variant>
      <vt:variant>
        <vt:i4>8</vt:i4>
      </vt:variant>
      <vt:variant>
        <vt:lpstr>Thème</vt:lpstr>
      </vt:variant>
      <vt:variant>
        <vt:i4>1</vt:i4>
      </vt:variant>
      <vt:variant>
        <vt:lpstr>Titres des diapositives</vt:lpstr>
      </vt:variant>
      <vt:variant>
        <vt:i4>3</vt:i4>
      </vt:variant>
    </vt:vector>
  </HeadingPairs>
  <TitlesOfParts>
    <vt:vector size="12" baseType="lpstr">
      <vt:lpstr>Roboto Condensed Bold Italics</vt:lpstr>
      <vt:lpstr>Arial</vt:lpstr>
      <vt:lpstr>Calibri</vt:lpstr>
      <vt:lpstr>Roboto Italics</vt:lpstr>
      <vt:lpstr>Roboto</vt:lpstr>
      <vt:lpstr>Roboto Bold</vt:lpstr>
      <vt:lpstr>Roboto Mono</vt:lpstr>
      <vt:lpstr>Roboto Condensed Bold</vt:lpstr>
      <vt:lpstr>Office Theme</vt:lpstr>
      <vt:lpstr>Présentation PowerPoint</vt:lpstr>
      <vt:lpstr>Présentation PowerPoint</vt:lpstr>
      <vt:lpstr>Présentation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swissdata commUNITY Newsletter #1</dc:title>
  <dc:creator>Segesta Lisa BFS</dc:creator>
  <cp:lastModifiedBy>Segesta Lisa BFS</cp:lastModifiedBy>
  <cp:revision>24</cp:revision>
  <dcterms:created xsi:type="dcterms:W3CDTF">2006-08-16T00:00:00Z</dcterms:created>
  <dcterms:modified xsi:type="dcterms:W3CDTF">2024-12-11T09:38:54Z</dcterms:modified>
  <dc:identifier>DAGYZ2hKj2k</dc:identifier>
</cp:coreProperties>
</file>