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3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3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2.xml" ContentType="application/vnd.openxmlformats-officedocument.presentationml.tag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</p:sldMasterIdLst>
  <p:notesMasterIdLst>
    <p:notesMasterId r:id="rId37"/>
  </p:notesMasterIdLst>
  <p:handoutMasterIdLst>
    <p:handoutMasterId r:id="rId38"/>
  </p:handoutMasterIdLst>
  <p:sldIdLst>
    <p:sldId id="256" r:id="rId3"/>
    <p:sldId id="268" r:id="rId4"/>
    <p:sldId id="269" r:id="rId5"/>
    <p:sldId id="278" r:id="rId6"/>
    <p:sldId id="282" r:id="rId7"/>
    <p:sldId id="301" r:id="rId8"/>
    <p:sldId id="303" r:id="rId9"/>
    <p:sldId id="300" r:id="rId10"/>
    <p:sldId id="304" r:id="rId11"/>
    <p:sldId id="302" r:id="rId12"/>
    <p:sldId id="306" r:id="rId13"/>
    <p:sldId id="283" r:id="rId14"/>
    <p:sldId id="270" r:id="rId15"/>
    <p:sldId id="274" r:id="rId16"/>
    <p:sldId id="284" r:id="rId17"/>
    <p:sldId id="298" r:id="rId18"/>
    <p:sldId id="275" r:id="rId19"/>
    <p:sldId id="299" r:id="rId20"/>
    <p:sldId id="285" r:id="rId21"/>
    <p:sldId id="286" r:id="rId22"/>
    <p:sldId id="287" r:id="rId23"/>
    <p:sldId id="288" r:id="rId24"/>
    <p:sldId id="289" r:id="rId25"/>
    <p:sldId id="290" r:id="rId26"/>
    <p:sldId id="276" r:id="rId27"/>
    <p:sldId id="291" r:id="rId28"/>
    <p:sldId id="292" r:id="rId29"/>
    <p:sldId id="293" r:id="rId30"/>
    <p:sldId id="294" r:id="rId31"/>
    <p:sldId id="295" r:id="rId32"/>
    <p:sldId id="296" r:id="rId33"/>
    <p:sldId id="277" r:id="rId34"/>
    <p:sldId id="305" r:id="rId35"/>
    <p:sldId id="297" r:id="rId36"/>
  </p:sldIdLst>
  <p:sldSz cx="12192000" cy="6858000"/>
  <p:notesSz cx="67945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88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1" autoAdjust="0"/>
    <p:restoredTop sz="94660" autoAdjust="0"/>
  </p:normalViewPr>
  <p:slideViewPr>
    <p:cSldViewPr snapToGrid="0">
      <p:cViewPr varScale="1">
        <p:scale>
          <a:sx n="66" d="100"/>
          <a:sy n="66" d="100"/>
        </p:scale>
        <p:origin x="560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274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customXml" Target="../customXml/item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2A5F9-D037-4AF9-B051-7B1C63DD6826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FB0FD-9826-4DE3-A950-6D2E440335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71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EFDE5-1E60-4F0C-B286-ED8B38906A2B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21D65-87EC-4EE5-8E4B-C82A2F85082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8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endatabeer.ch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witter.com/opendataswiss" TargetMode="External"/><Relationship Id="rId5" Type="http://schemas.openxmlformats.org/officeDocument/2006/relationships/image" Target="../media/image7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://www.news-stat.admin.ch/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incip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62393" y="2767054"/>
            <a:ext cx="11700000" cy="3888187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    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4197" y="639366"/>
            <a:ext cx="1922180" cy="1128453"/>
          </a:xfrm>
          <a:prstGeom prst="rect">
            <a:avLst/>
          </a:prstGeom>
        </p:spPr>
      </p:pic>
      <p:sp>
        <p:nvSpPr>
          <p:cNvPr id="9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350521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557848" y="3577398"/>
            <a:ext cx="5858856" cy="1972612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bg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de-CH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083" y="2845839"/>
            <a:ext cx="5684675" cy="372248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6"/>
          <a:stretch/>
        </p:blipFill>
        <p:spPr>
          <a:xfrm>
            <a:off x="5850005" y="350521"/>
            <a:ext cx="4312226" cy="665670"/>
          </a:xfrm>
          <a:prstGeom prst="rect">
            <a:avLst/>
          </a:prstGeom>
          <a:effectLst/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692" y="315143"/>
            <a:ext cx="1422413" cy="5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318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éparation chap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    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99967" y="3654045"/>
            <a:ext cx="5461952" cy="786640"/>
          </a:xfrm>
          <a:prstGeom prst="rect">
            <a:avLst/>
          </a:prstGeom>
        </p:spPr>
        <p:txBody>
          <a:bodyPr anchor="b"/>
          <a:lstStyle>
            <a:lvl1pPr>
              <a:defRPr sz="4000" b="1">
                <a:solidFill>
                  <a:schemeClr val="bg1"/>
                </a:solidFill>
                <a:latin typeface="Frutiger LT Std 45 Light" panose="020B0402020204020204" pitchFamily="34" charset="0"/>
              </a:defRPr>
            </a:lvl1pPr>
          </a:lstStyle>
          <a:p>
            <a:r>
              <a:rPr lang="fr-FR" dirty="0" smtClean="0"/>
              <a:t>SÉPARATION CHAPITRE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71245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fr-FR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99967" y="2248756"/>
            <a:ext cx="5461952" cy="78664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bg1"/>
                </a:solidFill>
                <a:latin typeface="Frutiger LT Std 45 Light" panose="020B0402020204020204" pitchFamily="34" charset="0"/>
              </a:defRPr>
            </a:lvl1pPr>
          </a:lstStyle>
          <a:p>
            <a:r>
              <a:rPr lang="fr-FR" dirty="0" smtClean="0"/>
              <a:t>SÉPARATION CHAPITRE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83319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9237" y="5506238"/>
            <a:ext cx="11700000" cy="1119749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    </a:t>
            </a:r>
            <a:endParaRPr lang="en-US" dirty="0"/>
          </a:p>
        </p:txBody>
      </p:sp>
      <p:sp>
        <p:nvSpPr>
          <p:cNvPr id="3" name="ZoneTexte 2"/>
          <p:cNvSpPr txBox="1"/>
          <p:nvPr userDrawn="1"/>
        </p:nvSpPr>
        <p:spPr>
          <a:xfrm>
            <a:off x="484495" y="5648308"/>
            <a:ext cx="9821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CH" sz="2400" dirty="0" smtClean="0">
                <a:solidFill>
                  <a:schemeClr val="bg1"/>
                </a:solidFill>
                <a:latin typeface="Frutiger LT Std 55 Roman" panose="020B0602020204020204" pitchFamily="34" charset="0"/>
              </a:rPr>
              <a:t>Kontakt </a:t>
            </a:r>
            <a:r>
              <a:rPr lang="de-CH" sz="2400" dirty="0" smtClean="0">
                <a:solidFill>
                  <a:schemeClr val="bg1"/>
                </a:solidFill>
                <a:latin typeface="Frutiger LT Std 45 Light" panose="020B0402020204020204" pitchFamily="34" charset="0"/>
              </a:rPr>
              <a:t> opendata@bfs.admin.ch </a:t>
            </a:r>
          </a:p>
          <a:p>
            <a:r>
              <a:rPr lang="en-US" sz="2400" kern="1200" dirty="0" err="1" smtClean="0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Weitere</a:t>
            </a:r>
            <a:r>
              <a:rPr lang="en-US" sz="2400" kern="1200" dirty="0" smtClean="0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 </a:t>
            </a:r>
            <a:r>
              <a:rPr lang="en-US" sz="2400" kern="1200" dirty="0" err="1" smtClean="0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Informationen</a:t>
            </a:r>
            <a:r>
              <a:rPr lang="de-CH" sz="2400" dirty="0" smtClean="0">
                <a:solidFill>
                  <a:schemeClr val="bg1"/>
                </a:solidFill>
                <a:latin typeface="Frutiger LT Std 45 Light" panose="020B0402020204020204" pitchFamily="34" charset="0"/>
              </a:rPr>
              <a:t>  </a:t>
            </a:r>
            <a:r>
              <a:rPr lang="en-US" sz="2400" kern="1200" dirty="0" smtClean="0">
                <a:solidFill>
                  <a:schemeClr val="bg1"/>
                </a:solidFill>
                <a:latin typeface="Frutiger LT Std 45 Light" panose="020B0402020204020204" pitchFamily="34" charset="0"/>
                <a:ea typeface="+mn-ea"/>
                <a:cs typeface="+mn-cs"/>
              </a:rPr>
              <a:t>www.bfs.admin.ch/ogd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" t="12717" r="90329" b="41371"/>
          <a:stretch/>
        </p:blipFill>
        <p:spPr>
          <a:xfrm>
            <a:off x="319236" y="4754766"/>
            <a:ext cx="488292" cy="531218"/>
          </a:xfrm>
          <a:prstGeom prst="rect">
            <a:avLst/>
          </a:prstGeom>
          <a:effectLst/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09" y="4748054"/>
            <a:ext cx="4041111" cy="53034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651" y="4738784"/>
            <a:ext cx="1397734" cy="547200"/>
          </a:xfrm>
          <a:prstGeom prst="rect">
            <a:avLst/>
          </a:prstGeom>
        </p:spPr>
      </p:pic>
      <p:grpSp>
        <p:nvGrpSpPr>
          <p:cNvPr id="7" name="Gruppieren 6"/>
          <p:cNvGrpSpPr/>
          <p:nvPr userDrawn="1"/>
        </p:nvGrpSpPr>
        <p:grpSpPr>
          <a:xfrm>
            <a:off x="1081777" y="872879"/>
            <a:ext cx="2117002" cy="2884421"/>
            <a:chOff x="1081777" y="333865"/>
            <a:chExt cx="2117002" cy="2884421"/>
          </a:xfrm>
        </p:grpSpPr>
        <p:pic>
          <p:nvPicPr>
            <p:cNvPr id="8" name="Imag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5233" y="333865"/>
              <a:ext cx="1530091" cy="1530091"/>
            </a:xfrm>
            <a:prstGeom prst="rect">
              <a:avLst/>
            </a:prstGeom>
          </p:spPr>
        </p:pic>
        <p:sp>
          <p:nvSpPr>
            <p:cNvPr id="12" name="ZoneTexte 15"/>
            <p:cNvSpPr txBox="1"/>
            <p:nvPr/>
          </p:nvSpPr>
          <p:spPr>
            <a:xfrm>
              <a:off x="1081777" y="2017957"/>
              <a:ext cx="211700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latin typeface="+mj-lt"/>
                  <a:cs typeface="Arial" panose="020B0604020202020204" pitchFamily="34" charset="0"/>
                </a:rPr>
                <a:t>FOLLOW US</a:t>
              </a:r>
            </a:p>
            <a:p>
              <a:pPr algn="ctr"/>
              <a:r>
                <a:rPr lang="fr-CH" dirty="0">
                  <a:latin typeface="+mj-lt"/>
                  <a:cs typeface="Arial" panose="020B0604020202020204" pitchFamily="34" charset="0"/>
                  <a:hlinkClick r:id="rId6"/>
                </a:rPr>
                <a:t>@</a:t>
              </a:r>
              <a:r>
                <a:rPr lang="fr-CH" dirty="0" err="1">
                  <a:latin typeface="+mj-lt"/>
                  <a:cs typeface="Arial" panose="020B0604020202020204" pitchFamily="34" charset="0"/>
                  <a:hlinkClick r:id="rId6"/>
                </a:rPr>
                <a:t>opendataswiss</a:t>
              </a:r>
              <a:endParaRPr lang="de-CH" dirty="0">
                <a:latin typeface="+mj-lt"/>
                <a:cs typeface="Arial" panose="020B0604020202020204" pitchFamily="34" charset="0"/>
              </a:endParaRPr>
            </a:p>
            <a:p>
              <a:pPr algn="ctr"/>
              <a:endParaRPr lang="fr-CH" b="1" dirty="0" smtClean="0">
                <a:latin typeface="+mj-lt"/>
                <a:cs typeface="Arial" panose="020B0604020202020204" pitchFamily="34" charset="0"/>
              </a:endParaRPr>
            </a:p>
            <a:p>
              <a:pPr algn="ctr"/>
              <a:endParaRPr lang="de-CH" b="1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uppieren 12"/>
          <p:cNvGrpSpPr/>
          <p:nvPr userDrawn="1"/>
        </p:nvGrpSpPr>
        <p:grpSpPr>
          <a:xfrm>
            <a:off x="8421911" y="872879"/>
            <a:ext cx="2993457" cy="3438418"/>
            <a:chOff x="8421911" y="333865"/>
            <a:chExt cx="2993457" cy="3438418"/>
          </a:xfrm>
        </p:grpSpPr>
        <p:pic>
          <p:nvPicPr>
            <p:cNvPr id="14" name="Image 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5820" y="333865"/>
              <a:ext cx="1585638" cy="1585638"/>
            </a:xfrm>
            <a:prstGeom prst="rect">
              <a:avLst/>
            </a:prstGeom>
          </p:spPr>
        </p:pic>
        <p:sp>
          <p:nvSpPr>
            <p:cNvPr id="15" name="ZoneTexte 17"/>
            <p:cNvSpPr txBox="1"/>
            <p:nvPr/>
          </p:nvSpPr>
          <p:spPr>
            <a:xfrm>
              <a:off x="8421911" y="2017957"/>
              <a:ext cx="2993457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b="1" dirty="0">
                  <a:latin typeface="+mj-lt"/>
                  <a:cs typeface="Arial" panose="020B0604020202020204" pitchFamily="34" charset="0"/>
                </a:rPr>
                <a:t>SAVE THE DATE</a:t>
              </a:r>
              <a:r>
                <a:rPr lang="de-CH" b="1" dirty="0" smtClean="0">
                  <a:latin typeface="+mj-lt"/>
                  <a:cs typeface="Arial" panose="020B0604020202020204" pitchFamily="34" charset="0"/>
                </a:rPr>
                <a:t>!</a:t>
              </a:r>
              <a:r>
                <a:rPr lang="de-CH" dirty="0">
                  <a:latin typeface="+mj-lt"/>
                  <a:cs typeface="Arial" panose="020B0604020202020204" pitchFamily="34" charset="0"/>
                </a:rPr>
                <a:t/>
              </a:r>
              <a:br>
                <a:rPr lang="de-CH" dirty="0">
                  <a:latin typeface="+mj-lt"/>
                  <a:cs typeface="Arial" panose="020B0604020202020204" pitchFamily="34" charset="0"/>
                </a:rPr>
              </a:br>
              <a:r>
                <a:rPr lang="de-CH" dirty="0" smtClean="0">
                  <a:latin typeface="+mj-lt"/>
                  <a:cs typeface="Arial" panose="020B0604020202020204" pitchFamily="34" charset="0"/>
                  <a:hlinkClick r:id="rId8"/>
                </a:rPr>
                <a:t>opendatabeer.ch</a:t>
              </a:r>
              <a:r>
                <a:rPr lang="de-CH" dirty="0" smtClean="0">
                  <a:latin typeface="+mj-lt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fr-CH" dirty="0" smtClean="0">
                  <a:latin typeface="+mj-lt"/>
                  <a:cs typeface="Arial" panose="020B0604020202020204" pitchFamily="34" charset="0"/>
                </a:rPr>
                <a:t>30.11.2020</a:t>
              </a:r>
            </a:p>
            <a:p>
              <a:pPr algn="ctr"/>
              <a:r>
                <a:rPr lang="fr-CH" dirty="0" smtClean="0">
                  <a:latin typeface="+mj-lt"/>
                  <a:cs typeface="Arial" panose="020B0604020202020204" pitchFamily="34" charset="0"/>
                </a:rPr>
                <a:t>@</a:t>
              </a:r>
              <a:r>
                <a:rPr lang="de-CH" dirty="0">
                  <a:latin typeface="+mj-lt"/>
                  <a:cs typeface="Arial" panose="020B0604020202020204" pitchFamily="34" charset="0"/>
                </a:rPr>
                <a:t>Federal Statistical Office in Neuchâtel</a:t>
              </a:r>
            </a:p>
            <a:p>
              <a:pPr algn="ctr"/>
              <a:endParaRPr lang="de-CH" b="1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uppieren 15"/>
          <p:cNvGrpSpPr/>
          <p:nvPr userDrawn="1"/>
        </p:nvGrpSpPr>
        <p:grpSpPr>
          <a:xfrm>
            <a:off x="4606294" y="872879"/>
            <a:ext cx="2959164" cy="2884421"/>
            <a:chOff x="4606294" y="333865"/>
            <a:chExt cx="2959164" cy="2884421"/>
          </a:xfrm>
        </p:grpSpPr>
        <p:sp>
          <p:nvSpPr>
            <p:cNvPr id="17" name="ZoneTexte 16"/>
            <p:cNvSpPr txBox="1"/>
            <p:nvPr/>
          </p:nvSpPr>
          <p:spPr>
            <a:xfrm>
              <a:off x="4606294" y="2017957"/>
              <a:ext cx="295916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latin typeface="+mj-lt"/>
                  <a:cs typeface="Arial" panose="020B0604020202020204" pitchFamily="34" charset="0"/>
                </a:rPr>
                <a:t>SUBSCRIBE</a:t>
              </a:r>
            </a:p>
            <a:p>
              <a:pPr algn="ctr"/>
              <a:r>
                <a:rPr lang="fr-CH" dirty="0" smtClean="0">
                  <a:latin typeface="+mj-lt"/>
                  <a:cs typeface="Arial" panose="020B0604020202020204" pitchFamily="34" charset="0"/>
                  <a:hlinkClick r:id="rId9"/>
                </a:rPr>
                <a:t>www.news-stat.admin.ch</a:t>
              </a:r>
              <a:endParaRPr lang="fr-CH" dirty="0" smtClean="0">
                <a:latin typeface="+mj-lt"/>
                <a:cs typeface="Arial" panose="020B0604020202020204" pitchFamily="34" charset="0"/>
              </a:endParaRPr>
            </a:p>
            <a:p>
              <a:pPr algn="ctr"/>
              <a:r>
                <a:rPr lang="fr-CH" i="1" dirty="0" smtClean="0">
                  <a:latin typeface="+mj-lt"/>
                  <a:cs typeface="Arial" panose="020B0604020202020204" pitchFamily="34" charset="0"/>
                </a:rPr>
                <a:t>select </a:t>
              </a:r>
              <a:r>
                <a:rPr lang="fr-CH" i="1" dirty="0">
                  <a:latin typeface="+mj-lt"/>
                  <a:cs typeface="Arial" panose="020B0604020202020204" pitchFamily="34" charset="0"/>
                </a:rPr>
                <a:t>«Open </a:t>
              </a:r>
              <a:r>
                <a:rPr lang="fr-CH" i="1" dirty="0" err="1">
                  <a:latin typeface="+mj-lt"/>
                  <a:cs typeface="Arial" panose="020B0604020202020204" pitchFamily="34" charset="0"/>
                </a:rPr>
                <a:t>Government</a:t>
              </a:r>
              <a:r>
                <a:rPr lang="fr-CH" i="1" dirty="0">
                  <a:latin typeface="+mj-lt"/>
                  <a:cs typeface="Arial" panose="020B0604020202020204" pitchFamily="34" charset="0"/>
                </a:rPr>
                <a:t> Data»</a:t>
              </a:r>
              <a:endParaRPr lang="de-CH" i="1" dirty="0">
                <a:latin typeface="+mj-lt"/>
                <a:cs typeface="Arial" panose="020B0604020202020204" pitchFamily="34" charset="0"/>
              </a:endParaRPr>
            </a:p>
          </p:txBody>
        </p:sp>
        <p:pic>
          <p:nvPicPr>
            <p:cNvPr id="18" name="Espace réservé du contenu 5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12135" r="12606" b="12231"/>
            <a:stretch/>
          </p:blipFill>
          <p:spPr>
            <a:xfrm>
              <a:off x="5301418" y="333865"/>
              <a:ext cx="1568917" cy="1578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1774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-avec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57101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de-CH" noProof="0" dirty="0" err="1" smtClean="0"/>
              <a:t>Modifiez</a:t>
            </a:r>
            <a:r>
              <a:rPr lang="de-CH" noProof="0" dirty="0" smtClean="0"/>
              <a:t> le style du </a:t>
            </a:r>
            <a:r>
              <a:rPr lang="de-CH" noProof="0" dirty="0" err="1" smtClean="0"/>
              <a:t>titre</a:t>
            </a:r>
            <a:endParaRPr lang="de-CH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84176" y="2009954"/>
            <a:ext cx="5868988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de-CH" noProof="0" dirty="0" smtClean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26912" y="2009954"/>
            <a:ext cx="5693852" cy="4116568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tx1"/>
                </a:solidFill>
                <a:latin typeface="+mj-l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CH" noProof="0" dirty="0" err="1" smtClean="0"/>
              <a:t>Modifiez</a:t>
            </a:r>
            <a:r>
              <a:rPr lang="de-CH" noProof="0" dirty="0" smtClean="0"/>
              <a:t> le style du </a:t>
            </a:r>
            <a:r>
              <a:rPr lang="de-CH" noProof="0" dirty="0" err="1" smtClean="0"/>
              <a:t>titre</a:t>
            </a:r>
            <a:endParaRPr lang="de-CH" noProof="0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11501120" y="6372375"/>
            <a:ext cx="452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328E76-8F78-4879-95AE-C6593B80825A}" type="slidenum">
              <a:rPr lang="fr-CH" sz="1100" smtClean="0">
                <a:latin typeface="+mj-lt"/>
              </a:rPr>
              <a:t>‹Nr.›</a:t>
            </a:fld>
            <a:endParaRPr lang="en-US" sz="1100" dirty="0">
              <a:latin typeface="+mj-lt"/>
            </a:endParaRPr>
          </a:p>
        </p:txBody>
      </p:sp>
      <p:sp>
        <p:nvSpPr>
          <p:cNvPr id="8" name="ZoneTexte 11"/>
          <p:cNvSpPr txBox="1"/>
          <p:nvPr userDrawn="1"/>
        </p:nvSpPr>
        <p:spPr>
          <a:xfrm>
            <a:off x="2527900" y="6366273"/>
            <a:ext cx="7071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i="1" noProof="0" dirty="0" smtClean="0">
                <a:latin typeface="+mj-lt"/>
              </a:rPr>
              <a:t>Forum OGD</a:t>
            </a:r>
            <a:r>
              <a:rPr lang="de-CH" sz="1400" i="1" baseline="0" noProof="0" dirty="0" smtClean="0">
                <a:latin typeface="+mj-lt"/>
              </a:rPr>
              <a:t> – 2. Sitzung</a:t>
            </a:r>
            <a:endParaRPr lang="de-CH" sz="1400" i="1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6337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-avec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57101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de-CH" noProof="0" dirty="0" err="1" smtClean="0"/>
              <a:t>Modifiez</a:t>
            </a:r>
            <a:r>
              <a:rPr lang="de-CH" noProof="0" dirty="0" smtClean="0"/>
              <a:t> le style du </a:t>
            </a:r>
            <a:r>
              <a:rPr lang="de-CH" noProof="0" dirty="0" err="1" smtClean="0"/>
              <a:t>titre</a:t>
            </a:r>
            <a:endParaRPr lang="de-CH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84176" y="2009954"/>
            <a:ext cx="5868988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de-CH" noProof="0" dirty="0" smtClean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26912" y="2009954"/>
            <a:ext cx="5693852" cy="4116568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tx1"/>
                </a:solidFill>
                <a:latin typeface="+mj-l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CH" noProof="0" dirty="0" err="1" smtClean="0"/>
              <a:t>Modifiez</a:t>
            </a:r>
            <a:r>
              <a:rPr lang="de-CH" noProof="0" dirty="0" smtClean="0"/>
              <a:t> le style du </a:t>
            </a:r>
            <a:r>
              <a:rPr lang="de-CH" noProof="0" dirty="0" err="1" smtClean="0"/>
              <a:t>titre</a:t>
            </a:r>
            <a:endParaRPr lang="de-CH" noProof="0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11501120" y="6372375"/>
            <a:ext cx="452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328E76-8F78-4879-95AE-C6593B80825A}" type="slidenum">
              <a:rPr lang="fr-CH" sz="1100" smtClean="0">
                <a:latin typeface="+mj-lt"/>
              </a:rPr>
              <a:t>‹Nr.›</a:t>
            </a:fld>
            <a:endParaRPr lang="en-US" sz="1100" dirty="0">
              <a:latin typeface="+mj-lt"/>
            </a:endParaRPr>
          </a:p>
        </p:txBody>
      </p:sp>
      <p:sp>
        <p:nvSpPr>
          <p:cNvPr id="8" name="ZoneTexte 11"/>
          <p:cNvSpPr txBox="1"/>
          <p:nvPr userDrawn="1"/>
        </p:nvSpPr>
        <p:spPr>
          <a:xfrm>
            <a:off x="2527900" y="6366273"/>
            <a:ext cx="7071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i="1" noProof="0" dirty="0" smtClean="0">
                <a:latin typeface="+mj-lt"/>
              </a:rPr>
              <a:t>Forum OGD</a:t>
            </a:r>
            <a:r>
              <a:rPr lang="de-CH" sz="1400" i="1" baseline="0" noProof="0" dirty="0" smtClean="0">
                <a:latin typeface="+mj-lt"/>
              </a:rPr>
              <a:t> – 2. Sitzung</a:t>
            </a:r>
            <a:endParaRPr lang="de-CH" sz="1400" i="1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9824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-sans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57101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de-CH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84176" y="2009954"/>
            <a:ext cx="5868988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fr-FR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26912" y="2009954"/>
            <a:ext cx="5693852" cy="4116568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tx1"/>
                </a:solidFill>
                <a:latin typeface="+mj-l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 dirty="0" smtClean="0"/>
              <a:t>Modifiez le style du titre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40427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88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  <p:sldLayoutId id="2147483657" r:id="rId4"/>
    <p:sldLayoutId id="2147483674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2800" kern="1200" dirty="0">
          <a:solidFill>
            <a:srgbClr val="FFFFF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592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2800" kern="1200" dirty="0">
          <a:solidFill>
            <a:srgbClr val="FFFFF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peandataportal.eu/de/covid-19/initiatives" TargetMode="External"/><Relationship Id="rId7" Type="http://schemas.openxmlformats.org/officeDocument/2006/relationships/hyperlink" Target="http://www.oecd.org/coronavirus/en/" TargetMode="External"/><Relationship Id="rId2" Type="http://schemas.openxmlformats.org/officeDocument/2006/relationships/hyperlink" Target="https://www.versusvirus.ch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oecd-opsi.org/response-badge/open-data" TargetMode="External"/><Relationship Id="rId5" Type="http://schemas.openxmlformats.org/officeDocument/2006/relationships/hyperlink" Target="https://data4covid19.org/" TargetMode="External"/><Relationship Id="rId4" Type="http://schemas.openxmlformats.org/officeDocument/2006/relationships/hyperlink" Target="https://medium.com/data-stewards-network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data.swiss/de/terms-of-use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peandataportal.eu/mqa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opendata@bfs.admin.ch" TargetMode="Externa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strategy/priorities-2019-2024/europe-fit-digital-age/european-data-strategy" TargetMode="Externa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DE/TXT/HTML/?uri=CELEX:32019L1024&amp;from=EN#d1e1625-56-1" TargetMode="Externa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57848" y="2964581"/>
            <a:ext cx="6651474" cy="2585429"/>
          </a:xfrm>
        </p:spPr>
        <p:txBody>
          <a:bodyPr/>
          <a:lstStyle/>
          <a:p>
            <a:r>
              <a:rPr lang="de-DE" sz="4000" b="1" dirty="0" smtClean="0"/>
              <a:t>Forum OGD</a:t>
            </a:r>
            <a:r>
              <a:rPr lang="de-DE" sz="4000" dirty="0" smtClean="0"/>
              <a:t/>
            </a:r>
            <a:br>
              <a:rPr lang="de-DE" sz="4000" dirty="0" smtClean="0"/>
            </a:br>
            <a:r>
              <a:rPr lang="de-DE" sz="4000" dirty="0" smtClean="0"/>
              <a:t>2. Sitzung</a:t>
            </a:r>
            <a:br>
              <a:rPr lang="de-DE" sz="4000" dirty="0" smtClean="0"/>
            </a:br>
            <a:r>
              <a:rPr lang="de-DE" sz="4000" dirty="0" smtClean="0"/>
              <a:t/>
            </a:r>
            <a:br>
              <a:rPr lang="de-DE" sz="4000" dirty="0" smtClean="0"/>
            </a:br>
            <a:r>
              <a:rPr lang="de-DE" sz="4000" dirty="0"/>
              <a:t/>
            </a:r>
            <a:br>
              <a:rPr lang="de-DE" sz="4000" dirty="0"/>
            </a:br>
            <a:r>
              <a:rPr lang="de-DE" sz="2800" dirty="0" smtClean="0"/>
              <a:t>Bern, 1. Juli 2020</a:t>
            </a:r>
            <a:r>
              <a:rPr lang="de-DE" sz="4000" dirty="0" smtClean="0"/>
              <a:t/>
            </a:r>
            <a:br>
              <a:rPr lang="de-DE" sz="4000" dirty="0" smtClean="0"/>
            </a:b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39879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t="31127"/>
          <a:stretch/>
        </p:blipFill>
        <p:spPr>
          <a:xfrm>
            <a:off x="2839902" y="1219200"/>
            <a:ext cx="6169025" cy="3839187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1155430" y="5404535"/>
            <a:ext cx="9741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/>
              <a:t>https://www.nzz.ch/technologie/offene-daten-eine-strategie-fuer-den-papierkorb-ld.1555398</a:t>
            </a:r>
          </a:p>
        </p:txBody>
      </p:sp>
    </p:spTree>
    <p:extLst>
      <p:ext uri="{BB962C8B-B14F-4D97-AF65-F5344CB8AC3E}">
        <p14:creationId xmlns:p14="http://schemas.microsoft.com/office/powerpoint/2010/main" val="2314680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/>
          <a:srcRect l="12202" t="17302" r="11191" b="9365"/>
          <a:stretch/>
        </p:blipFill>
        <p:spPr>
          <a:xfrm>
            <a:off x="1311728" y="852854"/>
            <a:ext cx="9568543" cy="515229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311728" y="6005146"/>
            <a:ext cx="5807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/>
              <a:t>https://opendata.swiss/de/dataset?q=covid&amp;groups=health</a:t>
            </a:r>
          </a:p>
        </p:txBody>
      </p:sp>
    </p:spTree>
    <p:extLst>
      <p:ext uri="{BB962C8B-B14F-4D97-AF65-F5344CB8AC3E}">
        <p14:creationId xmlns:p14="http://schemas.microsoft.com/office/powerpoint/2010/main" val="43507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Die aktuelle Fragen</a:t>
            </a:r>
            <a:endParaRPr lang="de-CH" dirty="0"/>
          </a:p>
        </p:txBody>
      </p:sp>
      <p:graphicFrame>
        <p:nvGraphicFramePr>
          <p:cNvPr id="5" name="Inhaltsplatzhalter 5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3758198193"/>
              </p:ext>
            </p:extLst>
          </p:nvPr>
        </p:nvGraphicFramePr>
        <p:xfrm>
          <a:off x="227013" y="1473748"/>
          <a:ext cx="11726862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46504">
                  <a:extLst>
                    <a:ext uri="{9D8B030D-6E8A-4147-A177-3AD203B41FA5}">
                      <a16:colId xmlns:a16="http://schemas.microsoft.com/office/drawing/2014/main" val="204957623"/>
                    </a:ext>
                  </a:extLst>
                </a:gridCol>
                <a:gridCol w="8380358">
                  <a:extLst>
                    <a:ext uri="{9D8B030D-6E8A-4147-A177-3AD203B41FA5}">
                      <a16:colId xmlns:a16="http://schemas.microsoft.com/office/drawing/2014/main" val="24326832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2400" dirty="0" smtClean="0"/>
                        <a:t>DATA GOVERNANCE</a:t>
                      </a:r>
                      <a:endParaRPr lang="de-CH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de-CH" sz="2400" dirty="0" smtClean="0"/>
                        <a:t>Sind Prozesse und Zuständigkeiten für eine effiziente </a:t>
                      </a:r>
                      <a:r>
                        <a:rPr lang="de-CH" sz="2400" b="0" i="1" dirty="0" smtClean="0"/>
                        <a:t>Datenerhebung</a:t>
                      </a:r>
                      <a:r>
                        <a:rPr lang="de-CH" sz="2400" dirty="0" smtClean="0"/>
                        <a:t> definiert?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de-CH" sz="2400" dirty="0" smtClean="0"/>
                        <a:t>Sind Prozesse und Zuständigkeiten für eine koordinierte </a:t>
                      </a:r>
                      <a:r>
                        <a:rPr lang="de-CH" sz="2400" b="0" i="1" dirty="0" smtClean="0"/>
                        <a:t>Datenveröffentlichung</a:t>
                      </a:r>
                      <a:r>
                        <a:rPr lang="de-CH" sz="2400" dirty="0" smtClean="0"/>
                        <a:t> definiert?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§"/>
                      </a:pPr>
                      <a:r>
                        <a:rPr lang="de-CH" sz="2400" dirty="0" smtClean="0"/>
                        <a:t>Wird klar genug kommuniziert, wie Daten im </a:t>
                      </a:r>
                      <a:r>
                        <a:rPr lang="de-CH" sz="2400" dirty="0" err="1" smtClean="0"/>
                        <a:t>Decision</a:t>
                      </a:r>
                      <a:r>
                        <a:rPr lang="de-CH" sz="2400" dirty="0" smtClean="0"/>
                        <a:t>-Making-Prozess integriert werden?</a:t>
                      </a:r>
                      <a:endParaRPr lang="de-CH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671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 smtClean="0"/>
                        <a:t>OPEN GOVERNMENT DATA</a:t>
                      </a:r>
                      <a:endParaRPr lang="de-CH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buFont typeface="Wingdings" panose="05000000000000000000" pitchFamily="2" charset="2"/>
                        <a:buChar char="§"/>
                      </a:pPr>
                      <a:r>
                        <a:rPr lang="de-CH" sz="2400" dirty="0" smtClean="0"/>
                        <a:t>Werden die Daten systematisch als Open Data veröffentlicht?</a:t>
                      </a:r>
                    </a:p>
                    <a:p>
                      <a:pPr marL="342900" indent="-342900" algn="l" defTabSz="914400" rtl="0" eaLnBrk="1" latinLnBrk="0" hangingPunct="1">
                        <a:buFont typeface="Wingdings" panose="05000000000000000000" pitchFamily="2" charset="2"/>
                        <a:buChar char="§"/>
                      </a:pPr>
                      <a:r>
                        <a:rPr lang="de-CH" sz="2400" dirty="0" smtClean="0"/>
                        <a:t>Wird regelmässig darüber informiert, welche Daten existieren und warum einige davon nicht publiziert werden? («Dateninventar)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CH" sz="2400" dirty="0" smtClean="0"/>
                        <a:t>Ist eine Zusammenarbeit mit den Intermediären-Nutzern (z.B. Journalisten, Entwickler) etabliert?</a:t>
                      </a:r>
                      <a:endParaRPr lang="de-CH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80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6044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2319688"/>
            <a:ext cx="11726251" cy="3806834"/>
          </a:xfrm>
        </p:spPr>
        <p:txBody>
          <a:bodyPr/>
          <a:lstStyle/>
          <a:p>
            <a:r>
              <a:rPr lang="de-CH" dirty="0" smtClean="0"/>
              <a:t>Einige interessanten Quellen:</a:t>
            </a:r>
          </a:p>
          <a:p>
            <a:r>
              <a:rPr lang="de-CH" dirty="0">
                <a:hlinkClick r:id="rId2"/>
              </a:rPr>
              <a:t>https://www.versusvirus.ch</a:t>
            </a:r>
            <a:r>
              <a:rPr lang="de-CH" dirty="0" smtClean="0">
                <a:hlinkClick r:id="rId2"/>
              </a:rPr>
              <a:t>/</a:t>
            </a:r>
            <a:r>
              <a:rPr lang="de-CH" dirty="0" smtClean="0"/>
              <a:t> </a:t>
            </a:r>
          </a:p>
          <a:p>
            <a:r>
              <a:rPr lang="de-CH" dirty="0" smtClean="0">
                <a:hlinkClick r:id="rId3"/>
              </a:rPr>
              <a:t>https</a:t>
            </a:r>
            <a:r>
              <a:rPr lang="de-CH" dirty="0">
                <a:hlinkClick r:id="rId3"/>
              </a:rPr>
              <a:t>://</a:t>
            </a:r>
            <a:r>
              <a:rPr lang="de-CH" dirty="0" smtClean="0">
                <a:hlinkClick r:id="rId3"/>
              </a:rPr>
              <a:t>www.europeandataportal.eu/de/covid-19/initiatives</a:t>
            </a:r>
            <a:r>
              <a:rPr lang="de-CH" dirty="0" smtClean="0"/>
              <a:t> </a:t>
            </a:r>
          </a:p>
          <a:p>
            <a:r>
              <a:rPr lang="de-CH" dirty="0">
                <a:hlinkClick r:id="rId4"/>
              </a:rPr>
              <a:t>https://</a:t>
            </a:r>
            <a:r>
              <a:rPr lang="de-CH" dirty="0" smtClean="0">
                <a:hlinkClick r:id="rId4"/>
              </a:rPr>
              <a:t>medium.com/data-stewards-network</a:t>
            </a:r>
            <a:r>
              <a:rPr lang="de-CH" dirty="0" smtClean="0"/>
              <a:t> </a:t>
            </a:r>
          </a:p>
          <a:p>
            <a:r>
              <a:rPr lang="de-CH" dirty="0">
                <a:hlinkClick r:id="rId5"/>
              </a:rPr>
              <a:t>https://data4covid19.org</a:t>
            </a:r>
            <a:r>
              <a:rPr lang="de-CH" dirty="0" smtClean="0">
                <a:hlinkClick r:id="rId5"/>
              </a:rPr>
              <a:t>/</a:t>
            </a:r>
            <a:r>
              <a:rPr lang="de-CH" dirty="0" smtClean="0"/>
              <a:t> </a:t>
            </a:r>
          </a:p>
          <a:p>
            <a:r>
              <a:rPr lang="de-CH" dirty="0">
                <a:hlinkClick r:id="rId6"/>
              </a:rPr>
              <a:t>https://</a:t>
            </a:r>
            <a:r>
              <a:rPr lang="de-CH" dirty="0" smtClean="0">
                <a:hlinkClick r:id="rId6"/>
              </a:rPr>
              <a:t>oecd-opsi.org/response-badge/open-data</a:t>
            </a:r>
            <a:r>
              <a:rPr lang="de-CH" dirty="0" smtClean="0"/>
              <a:t> </a:t>
            </a:r>
          </a:p>
          <a:p>
            <a:r>
              <a:rPr lang="de-CH" dirty="0">
                <a:hlinkClick r:id="rId7"/>
              </a:rPr>
              <a:t>http://</a:t>
            </a:r>
            <a:r>
              <a:rPr lang="de-CH" dirty="0" smtClean="0">
                <a:hlinkClick r:id="rId7"/>
              </a:rPr>
              <a:t>www.oecd.org/coronavirus/en</a:t>
            </a:r>
            <a:r>
              <a:rPr lang="de-CH" dirty="0" smtClean="0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37230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9967" y="3654045"/>
            <a:ext cx="8917288" cy="786640"/>
          </a:xfrm>
        </p:spPr>
        <p:txBody>
          <a:bodyPr/>
          <a:lstStyle/>
          <a:p>
            <a:r>
              <a:rPr lang="de-CH" dirty="0" smtClean="0"/>
              <a:t>2. Umsetzung </a:t>
            </a:r>
            <a:r>
              <a:rPr lang="de-CH" dirty="0"/>
              <a:t>von OGD im rechtlichen Bereich</a:t>
            </a:r>
          </a:p>
        </p:txBody>
      </p:sp>
    </p:spTree>
    <p:extLst>
      <p:ext uri="{BB962C8B-B14F-4D97-AF65-F5344CB8AC3E}">
        <p14:creationId xmlns:p14="http://schemas.microsoft.com/office/powerpoint/2010/main" val="235540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Ziel und Stand der Arbeiten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1" cy="41165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Der BR hat das EDI beauftragt:</a:t>
            </a:r>
          </a:p>
          <a:p>
            <a:pPr marL="1200150" lvl="1" indent="-514350">
              <a:buFont typeface="+mj-lt"/>
              <a:buAutoNum type="arabicPeriod"/>
            </a:pPr>
            <a:r>
              <a:rPr lang="de-CH" dirty="0" smtClean="0"/>
              <a:t>Die optimale rechtliche Verankerung von OGD auf Bundesebene zu prüfen</a:t>
            </a:r>
          </a:p>
          <a:p>
            <a:pPr marL="1200150" lvl="1" indent="-514350">
              <a:buFont typeface="+mj-lt"/>
              <a:buAutoNum type="arabicPeriod"/>
            </a:pPr>
            <a:r>
              <a:rPr lang="de-CH" dirty="0" smtClean="0"/>
              <a:t>Darauf aufbauend den Weiterentwicklungsbedarfs der </a:t>
            </a:r>
            <a:r>
              <a:rPr lang="de-CH" dirty="0" smtClean="0">
                <a:hlinkClick r:id="rId2"/>
              </a:rPr>
              <a:t>aktuellen Nutzungsbedingungen opendata.swiss</a:t>
            </a:r>
            <a:r>
              <a:rPr lang="de-CH" dirty="0" smtClean="0"/>
              <a:t> zu evaluieren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Eine </a:t>
            </a:r>
            <a:r>
              <a:rPr lang="de-CH" dirty="0" err="1" smtClean="0"/>
              <a:t>interdepartementale</a:t>
            </a:r>
            <a:r>
              <a:rPr lang="de-CH" dirty="0" smtClean="0"/>
              <a:t> Arbeitsgruppe (Arbeitsgruppe «Recht und OGD») wird unter der Leitung des BFS einen Bericht dazu verfassen. </a:t>
            </a:r>
            <a:r>
              <a:rPr lang="de-CH" b="1" dirty="0" smtClean="0"/>
              <a:t>Dieser wird bis November 2020 dem BR zugestellt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Mögliche Synergien mit weiteren Vorhaben im Digitalisierung-Bereich werden geprüft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65031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Fragen an die Mitglieder des Forums OGD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1" cy="41165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Sehen Kantone, Gemeinden und die weitere Organisationen eine direkte Abhängigkeit zu ihrem aktuellen gesetzlichen Rahmen oder zu ihren aktuellen/künftigen Rechtsetzungsprojekten?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Welche Nutzungsbedingungen kommen auf kommunaler und kantonaler in Einsatz?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68396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9967" y="3654045"/>
            <a:ext cx="8917288" cy="786640"/>
          </a:xfrm>
        </p:spPr>
        <p:txBody>
          <a:bodyPr/>
          <a:lstStyle/>
          <a:p>
            <a:r>
              <a:rPr lang="de-CH" dirty="0" smtClean="0"/>
              <a:t>3. OGD-Framework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78143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Controlling des Datenangebots: Bedarf eines «OGD-Frameworks»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1" cy="41165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Um sicherzustellen, dass das OGD-Datenangebot quantitativ und qualitativ den gesetzten Ziele entspricht, wird die Geschäftsstelle OGD </a:t>
            </a:r>
            <a:r>
              <a:rPr lang="de-CH" dirty="0" err="1" smtClean="0"/>
              <a:t>Controllingprozesse</a:t>
            </a:r>
            <a:r>
              <a:rPr lang="de-CH" dirty="0" smtClean="0"/>
              <a:t> definieren und umsetzten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Im Vordergrund stehen der Abgleich zwischen «SOLL» (wie soll gemäss Vorgaben publiziert werden) und «IST» (wie wird heute publiziert) sowie auch die Definition des Wegs zum «SOLL»</a:t>
            </a:r>
          </a:p>
        </p:txBody>
      </p:sp>
    </p:spTree>
    <p:extLst>
      <p:ext uri="{BB962C8B-B14F-4D97-AF65-F5344CB8AC3E}">
        <p14:creationId xmlns:p14="http://schemas.microsoft.com/office/powerpoint/2010/main" val="1681477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Ein Beispiel</a:t>
            </a:r>
            <a:r>
              <a:rPr lang="de-CH" dirty="0" smtClean="0"/>
              <a:t>: Übergeordnetes Monitoring von OGD auf EU-Ebene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623" y="1337910"/>
            <a:ext cx="6619568" cy="4061863"/>
          </a:xfrm>
          <a:prstGeom prst="rect">
            <a:avLst/>
          </a:prstGeom>
        </p:spPr>
      </p:pic>
      <p:sp>
        <p:nvSpPr>
          <p:cNvPr id="6" name="Inhaltsplatzhalter 3"/>
          <p:cNvSpPr>
            <a:spLocks noGrp="1"/>
          </p:cNvSpPr>
          <p:nvPr>
            <p:ph idx="10"/>
          </p:nvPr>
        </p:nvSpPr>
        <p:spPr>
          <a:xfrm>
            <a:off x="173904" y="5805927"/>
            <a:ext cx="11726251" cy="437191"/>
          </a:xfrm>
        </p:spPr>
        <p:txBody>
          <a:bodyPr/>
          <a:lstStyle/>
          <a:p>
            <a:r>
              <a:rPr lang="de-CH" sz="2400" i="1" dirty="0"/>
              <a:t>Quelle: </a:t>
            </a:r>
            <a:r>
              <a:rPr lang="de-CH" sz="2400" i="1" dirty="0">
                <a:hlinkClick r:id="rId3"/>
              </a:rPr>
              <a:t>https://www.europeandataportal.eu/mqa</a:t>
            </a:r>
            <a:r>
              <a:rPr lang="de-CH" sz="2400" i="1" dirty="0" smtClean="0">
                <a:hlinkClick r:id="rId3"/>
              </a:rPr>
              <a:t>/</a:t>
            </a:r>
            <a:r>
              <a:rPr lang="de-CH" sz="2400" i="1" dirty="0" smtClean="0"/>
              <a:t> </a:t>
            </a:r>
            <a:endParaRPr lang="de-CH" sz="2400" i="1" dirty="0"/>
          </a:p>
        </p:txBody>
      </p:sp>
    </p:spTree>
    <p:extLst>
      <p:ext uri="{BB962C8B-B14F-4D97-AF65-F5344CB8AC3E}">
        <p14:creationId xmlns:p14="http://schemas.microsoft.com/office/powerpoint/2010/main" val="1907604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1" cy="411656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CH" dirty="0" smtClean="0"/>
              <a:t>Daten </a:t>
            </a:r>
            <a:r>
              <a:rPr lang="de-CH" dirty="0"/>
              <a:t>in Zeiten von </a:t>
            </a:r>
            <a:r>
              <a:rPr lang="de-CH" dirty="0" smtClean="0"/>
              <a:t>COVID-19</a:t>
            </a:r>
            <a:endParaRPr lang="de-CH" dirty="0"/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Umsetzung </a:t>
            </a:r>
            <a:r>
              <a:rPr lang="de-CH" dirty="0"/>
              <a:t>von OGD im rechtlichen </a:t>
            </a:r>
            <a:r>
              <a:rPr lang="de-CH" dirty="0" smtClean="0"/>
              <a:t>Bereich</a:t>
            </a:r>
            <a:endParaRPr lang="de-CH" dirty="0"/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OGD-Framework</a:t>
            </a:r>
            <a:endParaRPr lang="de-CH" dirty="0"/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Prioritäre </a:t>
            </a:r>
            <a:r>
              <a:rPr lang="de-CH" dirty="0"/>
              <a:t>Open </a:t>
            </a:r>
            <a:r>
              <a:rPr lang="de-CH" dirty="0" err="1"/>
              <a:t>Government</a:t>
            </a:r>
            <a:r>
              <a:rPr lang="de-CH" dirty="0"/>
              <a:t> </a:t>
            </a:r>
            <a:r>
              <a:rPr lang="de-CH" dirty="0" smtClean="0"/>
              <a:t>Data</a:t>
            </a:r>
            <a:endParaRPr lang="de-CH" dirty="0"/>
          </a:p>
          <a:p>
            <a:pPr marL="514350" indent="-514350">
              <a:buFont typeface="+mj-lt"/>
              <a:buAutoNum type="arabicPeriod"/>
            </a:pPr>
            <a:r>
              <a:rPr lang="de-CH" dirty="0"/>
              <a:t>Varia</a:t>
            </a:r>
          </a:p>
        </p:txBody>
      </p:sp>
    </p:spTree>
    <p:extLst>
      <p:ext uri="{BB962C8B-B14F-4D97-AF65-F5344CB8AC3E}">
        <p14:creationId xmlns:p14="http://schemas.microsoft.com/office/powerpoint/2010/main" val="2498173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953153"/>
          </a:xfrm>
        </p:spPr>
        <p:txBody>
          <a:bodyPr/>
          <a:lstStyle/>
          <a:p>
            <a:r>
              <a:rPr lang="de-CH" dirty="0" smtClean="0"/>
              <a:t>«Open Data Review»: Controlling auf Ebene der publizierenden Organisationen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2" cy="41165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Der publizierenden Organisation (primär Bundesstellen) werden </a:t>
            </a:r>
            <a:r>
              <a:rPr lang="de-CH" b="1" dirty="0" smtClean="0"/>
              <a:t>SOLL </a:t>
            </a:r>
            <a:r>
              <a:rPr lang="de-CH" dirty="0" smtClean="0"/>
              <a:t>und</a:t>
            </a:r>
            <a:r>
              <a:rPr lang="de-CH" b="1" dirty="0" smtClean="0"/>
              <a:t> IST </a:t>
            </a:r>
            <a:r>
              <a:rPr lang="de-CH" dirty="0" smtClean="0"/>
              <a:t>aufgezeigt. Anschliessend werden gemeinsam eine Massnahmenliste und eine Roadmap zur Verbesserung des Datenangebots aus Sicht OGD definiert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Wer: Die Geschäftsstelle OGD, mit einer externen Unterstützung, und gemeinsam mit der publizierenden Organisation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9329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Das OGD-Handbook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5563402"/>
            <a:ext cx="11726252" cy="563120"/>
          </a:xfrm>
        </p:spPr>
        <p:txBody>
          <a:bodyPr/>
          <a:lstStyle/>
          <a:p>
            <a:r>
              <a:rPr lang="de-CH" sz="2400" dirty="0" smtClean="0"/>
              <a:t>Quelle: </a:t>
            </a:r>
            <a:r>
              <a:rPr lang="de-CH" sz="2400" dirty="0" err="1" smtClean="0"/>
              <a:t>Handbook.opendata.swiss</a:t>
            </a:r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t="15154" r="37163" b="31922"/>
          <a:stretch/>
        </p:blipFill>
        <p:spPr>
          <a:xfrm>
            <a:off x="1825381" y="1242099"/>
            <a:ext cx="8476304" cy="40157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80214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Erarbeitung des «OGD-Frameworks (v1)»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2" cy="41165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/>
              <a:t>Für </a:t>
            </a:r>
            <a:r>
              <a:rPr lang="de-CH" dirty="0" smtClean="0"/>
              <a:t>die Darstellung des «Soll» ist eine klarere </a:t>
            </a:r>
            <a:r>
              <a:rPr lang="de-CH" dirty="0"/>
              <a:t>Grundlage </a:t>
            </a:r>
            <a:r>
              <a:rPr lang="de-CH" dirty="0" smtClean="0"/>
              <a:t>notwendig:</a:t>
            </a:r>
            <a:br>
              <a:rPr lang="de-CH" dirty="0" smtClean="0"/>
            </a:br>
            <a:r>
              <a:rPr lang="de-CH" dirty="0" smtClean="0"/>
              <a:t>Die Geschäftsstelle OGD hat aufgrund von verschiedenen existierenden nationalen und internationalen Vorgaben einen Vorschlag für ein «OGD-Framework» erarbeitet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Die Mitglieder des Forums OGD sind eingeladen:</a:t>
            </a:r>
          </a:p>
          <a:p>
            <a:pPr marL="1143000" lvl="1" indent="-457200"/>
            <a:r>
              <a:rPr lang="de-CH" dirty="0" smtClean="0"/>
              <a:t>Stellung zum vorgeschlagenen OGD-Framework (siehe Anhang) zu nehmen</a:t>
            </a:r>
          </a:p>
          <a:p>
            <a:pPr marL="1143000" lvl="1" indent="-457200"/>
            <a:r>
              <a:rPr lang="de-CH" dirty="0" smtClean="0"/>
              <a:t>Weitere Feedbacks bis zum 17.7. zu melden (</a:t>
            </a:r>
            <a:r>
              <a:rPr lang="de-CH" dirty="0" smtClean="0">
                <a:hlinkClick r:id="rId2"/>
              </a:rPr>
              <a:t>opendata@bfs.admin.ch</a:t>
            </a:r>
            <a:r>
              <a:rPr lang="de-CH" dirty="0" smtClean="0"/>
              <a:t>) </a:t>
            </a:r>
          </a:p>
          <a:p>
            <a:r>
              <a:rPr lang="de-CH" dirty="0" smtClean="0"/>
              <a:t>Anschliessend wird das OGD-Framework überarbeitet und dem IDA OGD (9.2020</a:t>
            </a:r>
            <a:r>
              <a:rPr lang="de-CH" dirty="0"/>
              <a:t>) </a:t>
            </a:r>
            <a:r>
              <a:rPr lang="de-CH" dirty="0" smtClean="0"/>
              <a:t>zugestellt.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24072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Next </a:t>
            </a:r>
            <a:r>
              <a:rPr lang="de-CH" dirty="0" err="1" smtClean="0"/>
              <a:t>steps</a:t>
            </a:r>
            <a:r>
              <a:rPr lang="de-CH" dirty="0" smtClean="0"/>
              <a:t>? Data </a:t>
            </a:r>
            <a:r>
              <a:rPr lang="de-CH" dirty="0" err="1" smtClean="0"/>
              <a:t>Ethics</a:t>
            </a:r>
            <a:r>
              <a:rPr lang="de-CH" dirty="0" smtClean="0"/>
              <a:t> </a:t>
            </a:r>
            <a:r>
              <a:rPr lang="de-CH" dirty="0" err="1" smtClean="0"/>
              <a:t>Principles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1973179"/>
            <a:ext cx="11726252" cy="415334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Beispiel</a:t>
            </a:r>
            <a:r>
              <a:rPr lang="en-US" dirty="0"/>
              <a:t>: </a:t>
            </a:r>
            <a:r>
              <a:rPr lang="de-CH" b="1" dirty="0"/>
              <a:t>«</a:t>
            </a:r>
            <a:r>
              <a:rPr lang="de-CH" b="1" dirty="0" err="1"/>
              <a:t>Good</a:t>
            </a:r>
            <a:r>
              <a:rPr lang="de-CH" b="1" dirty="0"/>
              <a:t> Practice </a:t>
            </a:r>
            <a:r>
              <a:rPr lang="de-CH" b="1" dirty="0" err="1"/>
              <a:t>Principles</a:t>
            </a:r>
            <a:r>
              <a:rPr lang="de-CH" b="1" dirty="0"/>
              <a:t> </a:t>
            </a:r>
            <a:r>
              <a:rPr lang="de-CH" b="1" dirty="0" err="1"/>
              <a:t>for</a:t>
            </a:r>
            <a:r>
              <a:rPr lang="de-CH" b="1" dirty="0"/>
              <a:t> Data </a:t>
            </a:r>
            <a:r>
              <a:rPr lang="de-CH" b="1" dirty="0" err="1"/>
              <a:t>Ethics</a:t>
            </a:r>
            <a:r>
              <a:rPr lang="de-CH" b="1" dirty="0"/>
              <a:t> in </a:t>
            </a:r>
            <a:r>
              <a:rPr lang="de-CH" b="1" dirty="0" err="1"/>
              <a:t>the</a:t>
            </a:r>
            <a:r>
              <a:rPr lang="de-CH" b="1" dirty="0"/>
              <a:t> Public </a:t>
            </a:r>
            <a:r>
              <a:rPr lang="de-CH" b="1" dirty="0" err="1" smtClean="0"/>
              <a:t>Sector</a:t>
            </a:r>
            <a:r>
              <a:rPr lang="de-CH" b="1" dirty="0" smtClean="0"/>
              <a:t>» OECD  (internal </a:t>
            </a:r>
            <a:r>
              <a:rPr lang="de-CH" b="1" dirty="0" err="1" smtClean="0"/>
              <a:t>draft</a:t>
            </a:r>
            <a:r>
              <a:rPr lang="de-CH" b="1" dirty="0" smtClean="0"/>
              <a:t>)</a:t>
            </a:r>
            <a:endParaRPr lang="de-CH" b="1" dirty="0"/>
          </a:p>
          <a:p>
            <a:pPr>
              <a:spcBef>
                <a:spcPts val="0"/>
              </a:spcBef>
            </a:pPr>
            <a:endParaRPr lang="en-US" dirty="0"/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en-US" dirty="0"/>
              <a:t>Data use by governments and the public sector should serve public interest </a:t>
            </a:r>
          </a:p>
          <a:p>
            <a:pPr marL="514350" indent="-514350">
              <a:spcBef>
                <a:spcPts val="0"/>
              </a:spcBef>
              <a:buFont typeface="Arial" panose="020B0604020202020204" pitchFamily="34" charset="0"/>
              <a:buAutoNum type="arabicParenR"/>
            </a:pPr>
            <a:r>
              <a:rPr lang="en-US" dirty="0"/>
              <a:t>Be specific about the purpose of data use, especially about personal data</a:t>
            </a:r>
          </a:p>
          <a:p>
            <a:pPr marL="514350" indent="-514350">
              <a:spcBef>
                <a:spcPts val="0"/>
              </a:spcBef>
              <a:buFont typeface="Arial" panose="020B0604020202020204" pitchFamily="34" charset="0"/>
              <a:buAutoNum type="arabicParenR"/>
            </a:pPr>
            <a:r>
              <a:rPr lang="en-US" dirty="0"/>
              <a:t>Define boundaries for collection and use 	</a:t>
            </a:r>
          </a:p>
          <a:p>
            <a:pPr marL="514350" indent="-514350">
              <a:spcBef>
                <a:spcPts val="0"/>
              </a:spcBef>
              <a:buFont typeface="Arial" panose="020B0604020202020204" pitchFamily="34" charset="0"/>
              <a:buAutoNum type="arabicParenR"/>
            </a:pPr>
            <a:r>
              <a:rPr lang="en-US" dirty="0"/>
              <a:t>Use data with integrity </a:t>
            </a:r>
          </a:p>
          <a:p>
            <a:pPr marL="514350" indent="-514350">
              <a:spcBef>
                <a:spcPts val="0"/>
              </a:spcBef>
              <a:buFont typeface="Arial" panose="020B0604020202020204" pitchFamily="34" charset="0"/>
              <a:buAutoNum type="arabicParenR"/>
            </a:pP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accountable</a:t>
            </a:r>
            <a:r>
              <a:rPr lang="de-CH" dirty="0"/>
              <a:t> </a:t>
            </a:r>
          </a:p>
          <a:p>
            <a:pPr marL="514350" indent="-514350">
              <a:spcBef>
                <a:spcPts val="0"/>
              </a:spcBef>
              <a:buFont typeface="Arial" panose="020B0604020202020204" pitchFamily="34" charset="0"/>
              <a:buAutoNum type="arabicParenR"/>
            </a:pPr>
            <a:r>
              <a:rPr lang="en-US" dirty="0"/>
              <a:t>Be clear and open 	</a:t>
            </a:r>
          </a:p>
          <a:p>
            <a:pPr marL="514350" indent="-514350">
              <a:spcBef>
                <a:spcPts val="0"/>
              </a:spcBef>
              <a:buFont typeface="Arial" panose="020B0604020202020204" pitchFamily="34" charset="0"/>
              <a:buAutoNum type="arabicParenR"/>
            </a:pPr>
            <a:r>
              <a:rPr lang="en-US" dirty="0"/>
              <a:t>Broaden citizens’ control over their personal data</a:t>
            </a:r>
          </a:p>
          <a:p>
            <a:pPr>
              <a:spcBef>
                <a:spcPts val="0"/>
              </a:spcBef>
            </a:pPr>
            <a:r>
              <a:rPr lang="en-US" dirty="0"/>
              <a:t>…</a:t>
            </a:r>
          </a:p>
          <a:p>
            <a:pPr marL="514350" indent="-514350">
              <a:buFont typeface="Arial" panose="020B0604020202020204" pitchFamily="34" charset="0"/>
              <a:buAutoNum type="arabicParenR"/>
            </a:pPr>
            <a:endParaRPr lang="de-CH" dirty="0"/>
          </a:p>
          <a:p>
            <a:pPr marL="514350" indent="-514350">
              <a:buFont typeface="Arial" panose="020B0604020202020204" pitchFamily="34" charset="0"/>
              <a:buAutoNum type="arabicParenR"/>
            </a:pPr>
            <a:endParaRPr lang="en-US" dirty="0"/>
          </a:p>
          <a:p>
            <a:pPr marL="514350" indent="-514350">
              <a:buFont typeface="Arial" panose="020B0604020202020204" pitchFamily="34" charset="0"/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8543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Next </a:t>
            </a:r>
            <a:r>
              <a:rPr lang="de-CH" dirty="0" err="1" smtClean="0"/>
              <a:t>steps</a:t>
            </a:r>
            <a:r>
              <a:rPr lang="de-CH" dirty="0" smtClean="0"/>
              <a:t>? Data </a:t>
            </a:r>
            <a:r>
              <a:rPr lang="de-CH" dirty="0" err="1" smtClean="0"/>
              <a:t>strategies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1992429"/>
            <a:ext cx="11726252" cy="4134093"/>
          </a:xfrm>
        </p:spPr>
        <p:txBody>
          <a:bodyPr/>
          <a:lstStyle/>
          <a:p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Beispiel</a:t>
            </a:r>
            <a:r>
              <a:rPr lang="en-US" dirty="0"/>
              <a:t>: </a:t>
            </a:r>
            <a:r>
              <a:rPr lang="de-CH" b="1" dirty="0" smtClean="0"/>
              <a:t>«</a:t>
            </a:r>
            <a:r>
              <a:rPr lang="en-US" b="1" dirty="0" smtClean="0">
                <a:hlinkClick r:id="rId2"/>
              </a:rPr>
              <a:t>The </a:t>
            </a:r>
            <a:r>
              <a:rPr lang="en-US" b="1" dirty="0">
                <a:hlinkClick r:id="rId2"/>
              </a:rPr>
              <a:t>European Data </a:t>
            </a:r>
            <a:r>
              <a:rPr lang="en-US" b="1" dirty="0" smtClean="0">
                <a:hlinkClick r:id="rId2"/>
              </a:rPr>
              <a:t>Strategy</a:t>
            </a:r>
            <a:r>
              <a:rPr lang="de-CH" b="1" dirty="0" smtClean="0"/>
              <a:t>»</a:t>
            </a:r>
            <a:r>
              <a:rPr lang="en-US" b="1" dirty="0" smtClean="0"/>
              <a:t>, EU</a:t>
            </a:r>
          </a:p>
          <a:p>
            <a:r>
              <a:rPr lang="en-US" dirty="0" smtClean="0"/>
              <a:t>“Creating </a:t>
            </a:r>
            <a:r>
              <a:rPr lang="en-US" dirty="0"/>
              <a:t>a single market for data will make the EU more competitive </a:t>
            </a:r>
            <a:r>
              <a:rPr lang="en-US" dirty="0" smtClean="0"/>
              <a:t>globally and </a:t>
            </a:r>
            <a:r>
              <a:rPr lang="en-US" dirty="0"/>
              <a:t>will enable innovative processes, products and services</a:t>
            </a:r>
            <a:r>
              <a:rPr lang="en-US" dirty="0" smtClean="0"/>
              <a:t>. Industrial </a:t>
            </a:r>
            <a:r>
              <a:rPr lang="en-US" dirty="0"/>
              <a:t>and </a:t>
            </a:r>
            <a:r>
              <a:rPr lang="en-US" dirty="0" smtClean="0"/>
              <a:t>commercial </a:t>
            </a:r>
            <a:r>
              <a:rPr lang="en-US" dirty="0"/>
              <a:t>data are key drivers of the digital economy. The European Data Strategy will </a:t>
            </a:r>
            <a:r>
              <a:rPr lang="en-US" dirty="0" smtClean="0"/>
              <a:t>make more </a:t>
            </a:r>
            <a:r>
              <a:rPr lang="en-US" dirty="0"/>
              <a:t>data available for use in the economy and society, while keeping those who generate the data in control</a:t>
            </a:r>
            <a:r>
              <a:rPr lang="en-US" dirty="0" smtClean="0"/>
              <a:t>.”</a:t>
            </a:r>
            <a:endParaRPr lang="de-CH" dirty="0"/>
          </a:p>
          <a:p>
            <a:pPr marL="514350" indent="-514350">
              <a:buFont typeface="Arial" panose="020B0604020202020204" pitchFamily="34" charset="0"/>
              <a:buAutoNum type="arabicParenR"/>
            </a:pPr>
            <a:endParaRPr lang="en-US" dirty="0"/>
          </a:p>
          <a:p>
            <a:pPr marL="514350" indent="-514350">
              <a:buFont typeface="Arial" panose="020B0604020202020204" pitchFamily="34" charset="0"/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4793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9967" y="3654045"/>
            <a:ext cx="8917288" cy="786640"/>
          </a:xfrm>
        </p:spPr>
        <p:txBody>
          <a:bodyPr/>
          <a:lstStyle/>
          <a:p>
            <a:r>
              <a:rPr lang="de-CH" dirty="0" smtClean="0"/>
              <a:t>4. </a:t>
            </a:r>
            <a:r>
              <a:rPr lang="de-CH" dirty="0"/>
              <a:t>Prioritäre Open </a:t>
            </a:r>
            <a:r>
              <a:rPr lang="de-CH" dirty="0" err="1"/>
              <a:t>Government</a:t>
            </a:r>
            <a:r>
              <a:rPr lang="de-CH" dirty="0"/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6468829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Ausbau des OGD-Angebots</a:t>
            </a:r>
            <a:endParaRPr lang="de-CH" dirty="0"/>
          </a:p>
        </p:txBody>
      </p:sp>
      <p:sp>
        <p:nvSpPr>
          <p:cNvPr id="17" name="Inhaltsplatzhalter 16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1" cy="4116568"/>
          </a:xfrm>
        </p:spPr>
        <p:txBody>
          <a:bodyPr/>
          <a:lstStyle/>
          <a:p>
            <a:r>
              <a:rPr lang="de-CH" dirty="0"/>
              <a:t>Die OGD-Strategie sieht zwei «Vorgehensziele» vor:</a:t>
            </a:r>
          </a:p>
          <a:p>
            <a:pPr marL="571500" indent="-571500">
              <a:buFont typeface="+mj-lt"/>
              <a:buAutoNum type="romanUcPeriod"/>
            </a:pPr>
            <a:r>
              <a:rPr lang="de-CH" b="1" dirty="0"/>
              <a:t>angebotsgetriebene Publikation</a:t>
            </a:r>
          </a:p>
          <a:p>
            <a:r>
              <a:rPr lang="de-CH" dirty="0"/>
              <a:t>Open </a:t>
            </a:r>
            <a:r>
              <a:rPr lang="de-CH" dirty="0" err="1"/>
              <a:t>by</a:t>
            </a:r>
            <a:r>
              <a:rPr lang="de-CH" dirty="0"/>
              <a:t> </a:t>
            </a:r>
            <a:r>
              <a:rPr lang="de-CH" dirty="0" err="1"/>
              <a:t>default</a:t>
            </a:r>
            <a:r>
              <a:rPr lang="de-CH" dirty="0"/>
              <a:t>: Stellen der zentralen Bundesverwaltung publizieren ab 2020 ihre neuen Daten grundsätzlich als OGD, sofern keine legitimen Schutzinteressen oder rechtlichen Bestimmungen entgegenstehen</a:t>
            </a:r>
          </a:p>
          <a:p>
            <a:pPr marL="571500" indent="-571500">
              <a:buFont typeface="+mj-lt"/>
              <a:buAutoNum type="romanUcPeriod" startAt="2"/>
            </a:pPr>
            <a:r>
              <a:rPr lang="de-CH" b="1" dirty="0"/>
              <a:t>nachfragegetriebene Publikation</a:t>
            </a:r>
            <a:endParaRPr lang="de-CH" dirty="0"/>
          </a:p>
          <a:p>
            <a:r>
              <a:rPr lang="de-CH" dirty="0"/>
              <a:t>Die Publikation ist zu fördern, insbesondere wenn eine Nachfrage besteht oder wirtschaftliche Aktivitäten oder politische Entwicklungen gefördert werden können </a:t>
            </a:r>
          </a:p>
          <a:p>
            <a:endParaRPr lang="de-CH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390541" y="3328615"/>
            <a:ext cx="11726251" cy="41165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80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237631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896364"/>
          </a:xfrm>
        </p:spPr>
        <p:txBody>
          <a:bodyPr/>
          <a:lstStyle/>
          <a:p>
            <a:r>
              <a:rPr lang="de-CH" dirty="0" smtClean="0"/>
              <a:t>«High Value Data» (HVD) als Muster für eine nachfragegetriebene Publikation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0"/>
          </p:nvPr>
        </p:nvSpPr>
        <p:spPr>
          <a:xfrm>
            <a:off x="226912" y="2009954"/>
            <a:ext cx="11726250" cy="4116568"/>
          </a:xfrm>
        </p:spPr>
        <p:txBody>
          <a:bodyPr/>
          <a:lstStyle/>
          <a:p>
            <a:r>
              <a:rPr lang="de-CH" dirty="0" smtClean="0"/>
              <a:t>Grundidee aus </a:t>
            </a:r>
            <a:r>
              <a:rPr lang="de-CH" dirty="0" smtClean="0">
                <a:hlinkClick r:id="rId2"/>
              </a:rPr>
              <a:t>EU-PSI-</a:t>
            </a:r>
            <a:r>
              <a:rPr lang="de-CH" dirty="0" err="1" smtClean="0">
                <a:hlinkClick r:id="rId2"/>
              </a:rPr>
              <a:t>Richtline</a:t>
            </a:r>
            <a:r>
              <a:rPr lang="de-CH" dirty="0" smtClean="0">
                <a:hlinkClick r:id="rId2"/>
              </a:rPr>
              <a:t>, Kapitel V, «Hochwertige Datensätze»</a:t>
            </a:r>
            <a:endParaRPr lang="de-CH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Es werden Datasets identifiziert, deren Publikation für die Wirtschaft und/oder Gesellschaft grosse Bedeutung hat oder haben kann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Bei den so identifizierten Datasets wird hochprioritär eine Veröffentlichung geprüft und, wo möglich, rasch umgesetzt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Bei der Publikation gelten hohe Open-Data-Qualität-Standards, insbesondere soweit möglich kostenlos Abgabe, hohe Maschinenlesbarkeit und maschinenlesbare «Kontextualisierung» (Metadaten, Methoden,…)</a:t>
            </a:r>
          </a:p>
          <a:p>
            <a:endParaRPr lang="de-CH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226911" y="2009954"/>
            <a:ext cx="11726251" cy="41165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80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0469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7" name="Inhaltsplatzhalter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304" y="238972"/>
            <a:ext cx="8019393" cy="601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7327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Prioritäre OGD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1" cy="4116568"/>
          </a:xfrm>
        </p:spPr>
        <p:txBody>
          <a:bodyPr/>
          <a:lstStyle/>
          <a:p>
            <a:r>
              <a:rPr lang="de-CH" dirty="0"/>
              <a:t>Sind </a:t>
            </a:r>
            <a:r>
              <a:rPr lang="de-CH" dirty="0" smtClean="0"/>
              <a:t>prioritäre OGD einfach </a:t>
            </a:r>
            <a:r>
              <a:rPr lang="de-CH" dirty="0"/>
              <a:t>eine weitere Sammlung/Zusammenstellung von Daten?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Sie orientieren sich stark an der Nachfrage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Sie </a:t>
            </a:r>
            <a:r>
              <a:rPr lang="de-CH" dirty="0"/>
              <a:t>erlauben </a:t>
            </a:r>
            <a:r>
              <a:rPr lang="de-CH" dirty="0" smtClean="0"/>
              <a:t>und unterstützen </a:t>
            </a:r>
            <a:r>
              <a:rPr lang="de-CH" dirty="0"/>
              <a:t>die vergleichende Betrachtung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Sie orientieren </a:t>
            </a:r>
            <a:r>
              <a:rPr lang="de-CH" dirty="0"/>
              <a:t>sich wenn immer möglich an internationalen Normen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Damit können vernetzte </a:t>
            </a:r>
            <a:r>
              <a:rPr lang="de-CH" dirty="0"/>
              <a:t>Daten </a:t>
            </a:r>
            <a:r>
              <a:rPr lang="de-CH" dirty="0" err="1"/>
              <a:t>kontextualisiert</a:t>
            </a:r>
            <a:r>
              <a:rPr lang="de-CH" dirty="0"/>
              <a:t> werden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/>
              <a:t>Beispiel eines </a:t>
            </a:r>
            <a:r>
              <a:rPr lang="de-CH" dirty="0" smtClean="0"/>
              <a:t>Prioritären OGD: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0493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9967" y="3654045"/>
            <a:ext cx="8917288" cy="786640"/>
          </a:xfrm>
        </p:spPr>
        <p:txBody>
          <a:bodyPr/>
          <a:lstStyle/>
          <a:p>
            <a:r>
              <a:rPr lang="de-CH" dirty="0" smtClean="0"/>
              <a:t>1. Daten </a:t>
            </a:r>
            <a:r>
              <a:rPr lang="de-CH" dirty="0"/>
              <a:t>in Zeiten von </a:t>
            </a:r>
            <a:r>
              <a:rPr lang="de-CH" dirty="0" smtClean="0"/>
              <a:t>COVID-19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0754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 Beispiel GDP als </a:t>
            </a:r>
            <a:r>
              <a:rPr lang="de-CH" dirty="0" smtClean="0"/>
              <a:t>«Prioritäre OGD» </a:t>
            </a:r>
            <a:endParaRPr lang="de-CH" dirty="0"/>
          </a:p>
        </p:txBody>
      </p:sp>
      <p:sp>
        <p:nvSpPr>
          <p:cNvPr id="5" name="Textfeld 4"/>
          <p:cNvSpPr txBox="1"/>
          <p:nvPr/>
        </p:nvSpPr>
        <p:spPr>
          <a:xfrm>
            <a:off x="528145" y="3271345"/>
            <a:ext cx="2688021" cy="9233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endParaRPr lang="de-CH" dirty="0" smtClean="0"/>
          </a:p>
          <a:p>
            <a:r>
              <a:rPr lang="de-CH" dirty="0" smtClean="0"/>
              <a:t>Bruttoinlandprodukt (BIP)</a:t>
            </a:r>
          </a:p>
          <a:p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3676007" y="1405750"/>
            <a:ext cx="2688021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Konsumausgaben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3676007" y="2908728"/>
            <a:ext cx="2688021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Aussenhandelssaldo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3676007" y="2157239"/>
            <a:ext cx="2688021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Bruttoinvestitionen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3676007" y="4025466"/>
            <a:ext cx="2688021" cy="64633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Produktion von Waren und Dienstleistungen</a:t>
            </a:r>
            <a:endParaRPr lang="de-CH" dirty="0"/>
          </a:p>
        </p:txBody>
      </p:sp>
      <p:sp>
        <p:nvSpPr>
          <p:cNvPr id="10" name="Textfeld 9"/>
          <p:cNvSpPr txBox="1"/>
          <p:nvPr/>
        </p:nvSpPr>
        <p:spPr>
          <a:xfrm>
            <a:off x="3676007" y="5410199"/>
            <a:ext cx="2688021" cy="64633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Produktionssteuern und Subventionen</a:t>
            </a:r>
            <a:endParaRPr lang="de-CH" dirty="0"/>
          </a:p>
        </p:txBody>
      </p:sp>
      <p:sp>
        <p:nvSpPr>
          <p:cNvPr id="11" name="Textfeld 10"/>
          <p:cNvSpPr txBox="1"/>
          <p:nvPr/>
        </p:nvSpPr>
        <p:spPr>
          <a:xfrm>
            <a:off x="3676007" y="4856332"/>
            <a:ext cx="2688021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Vorleistungen</a:t>
            </a:r>
            <a:endParaRPr lang="de-CH" dirty="0"/>
          </a:p>
        </p:txBody>
      </p:sp>
      <p:cxnSp>
        <p:nvCxnSpPr>
          <p:cNvPr id="12" name="Gewinkelter Verbinder 11"/>
          <p:cNvCxnSpPr>
            <a:stCxn id="5" idx="3"/>
            <a:endCxn id="6" idx="1"/>
          </p:cNvCxnSpPr>
          <p:nvPr/>
        </p:nvCxnSpPr>
        <p:spPr>
          <a:xfrm flipV="1">
            <a:off x="3216166" y="1590416"/>
            <a:ext cx="459841" cy="214259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winkelter Verbinder 12"/>
          <p:cNvCxnSpPr>
            <a:stCxn id="5" idx="3"/>
            <a:endCxn id="8" idx="1"/>
          </p:cNvCxnSpPr>
          <p:nvPr/>
        </p:nvCxnSpPr>
        <p:spPr>
          <a:xfrm flipV="1">
            <a:off x="3216166" y="2341905"/>
            <a:ext cx="459841" cy="139110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winkelter Verbinder 13"/>
          <p:cNvCxnSpPr>
            <a:stCxn id="5" idx="3"/>
            <a:endCxn id="7" idx="1"/>
          </p:cNvCxnSpPr>
          <p:nvPr/>
        </p:nvCxnSpPr>
        <p:spPr>
          <a:xfrm flipV="1">
            <a:off x="3216166" y="3093394"/>
            <a:ext cx="459841" cy="6396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winkelter Verbinder 14"/>
          <p:cNvCxnSpPr>
            <a:stCxn id="5" idx="3"/>
            <a:endCxn id="9" idx="1"/>
          </p:cNvCxnSpPr>
          <p:nvPr/>
        </p:nvCxnSpPr>
        <p:spPr>
          <a:xfrm>
            <a:off x="3216166" y="3733010"/>
            <a:ext cx="459841" cy="61562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winkelter Verbinder 15"/>
          <p:cNvCxnSpPr>
            <a:stCxn id="5" idx="3"/>
            <a:endCxn id="11" idx="1"/>
          </p:cNvCxnSpPr>
          <p:nvPr/>
        </p:nvCxnSpPr>
        <p:spPr>
          <a:xfrm>
            <a:off x="3216166" y="3733010"/>
            <a:ext cx="459841" cy="130798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winkelter Verbinder 16"/>
          <p:cNvCxnSpPr>
            <a:stCxn id="5" idx="3"/>
            <a:endCxn id="10" idx="1"/>
          </p:cNvCxnSpPr>
          <p:nvPr/>
        </p:nvCxnSpPr>
        <p:spPr>
          <a:xfrm>
            <a:off x="3216166" y="3733010"/>
            <a:ext cx="459841" cy="200035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7895929" y="1037884"/>
            <a:ext cx="2688021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Privater Konsum</a:t>
            </a:r>
            <a:endParaRPr lang="de-CH" dirty="0"/>
          </a:p>
        </p:txBody>
      </p:sp>
      <p:sp>
        <p:nvSpPr>
          <p:cNvPr id="19" name="Textfeld 18"/>
          <p:cNvSpPr txBox="1"/>
          <p:nvPr/>
        </p:nvSpPr>
        <p:spPr>
          <a:xfrm>
            <a:off x="7895929" y="1608075"/>
            <a:ext cx="2688021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Staatskonsum</a:t>
            </a:r>
            <a:endParaRPr lang="de-CH" dirty="0"/>
          </a:p>
        </p:txBody>
      </p:sp>
      <p:cxnSp>
        <p:nvCxnSpPr>
          <p:cNvPr id="20" name="Gewinkelter Verbinder 19"/>
          <p:cNvCxnSpPr>
            <a:stCxn id="6" idx="3"/>
            <a:endCxn id="18" idx="1"/>
          </p:cNvCxnSpPr>
          <p:nvPr/>
        </p:nvCxnSpPr>
        <p:spPr>
          <a:xfrm flipV="1">
            <a:off x="6364028" y="1222550"/>
            <a:ext cx="1531901" cy="36786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winkelter Verbinder 20"/>
          <p:cNvCxnSpPr>
            <a:stCxn id="6" idx="3"/>
            <a:endCxn id="19" idx="1"/>
          </p:cNvCxnSpPr>
          <p:nvPr/>
        </p:nvCxnSpPr>
        <p:spPr>
          <a:xfrm>
            <a:off x="6364028" y="1590416"/>
            <a:ext cx="1531901" cy="20232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7895929" y="2469923"/>
            <a:ext cx="2688021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Bauinvestitionen</a:t>
            </a:r>
            <a:endParaRPr lang="de-CH" dirty="0"/>
          </a:p>
        </p:txBody>
      </p:sp>
      <p:sp>
        <p:nvSpPr>
          <p:cNvPr id="23" name="Textfeld 22"/>
          <p:cNvSpPr txBox="1"/>
          <p:nvPr/>
        </p:nvSpPr>
        <p:spPr>
          <a:xfrm>
            <a:off x="7895929" y="2980992"/>
            <a:ext cx="2688021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Anlageinvestitionen</a:t>
            </a:r>
            <a:endParaRPr lang="de-CH" dirty="0"/>
          </a:p>
        </p:txBody>
      </p:sp>
      <p:sp>
        <p:nvSpPr>
          <p:cNvPr id="24" name="Textfeld 23"/>
          <p:cNvSpPr txBox="1"/>
          <p:nvPr/>
        </p:nvSpPr>
        <p:spPr>
          <a:xfrm>
            <a:off x="7895929" y="3492062"/>
            <a:ext cx="2688021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Lager</a:t>
            </a:r>
            <a:endParaRPr lang="de-CH" dirty="0"/>
          </a:p>
        </p:txBody>
      </p:sp>
      <p:cxnSp>
        <p:nvCxnSpPr>
          <p:cNvPr id="25" name="Gewinkelter Verbinder 24"/>
          <p:cNvCxnSpPr>
            <a:stCxn id="8" idx="3"/>
            <a:endCxn id="22" idx="1"/>
          </p:cNvCxnSpPr>
          <p:nvPr/>
        </p:nvCxnSpPr>
        <p:spPr>
          <a:xfrm>
            <a:off x="6364028" y="2341905"/>
            <a:ext cx="1531901" cy="31268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winkelter Verbinder 25"/>
          <p:cNvCxnSpPr>
            <a:stCxn id="8" idx="3"/>
            <a:endCxn id="23" idx="1"/>
          </p:cNvCxnSpPr>
          <p:nvPr/>
        </p:nvCxnSpPr>
        <p:spPr>
          <a:xfrm>
            <a:off x="6364028" y="2341905"/>
            <a:ext cx="1531901" cy="82375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winkelter Verbinder 26"/>
          <p:cNvCxnSpPr>
            <a:stCxn id="8" idx="3"/>
            <a:endCxn id="24" idx="1"/>
          </p:cNvCxnSpPr>
          <p:nvPr/>
        </p:nvCxnSpPr>
        <p:spPr>
          <a:xfrm>
            <a:off x="6364028" y="2341905"/>
            <a:ext cx="1531901" cy="133482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913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So werden die Prioritären OGD definiert</a:t>
            </a:r>
            <a:endParaRPr lang="de-CH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281027"/>
              </p:ext>
            </p:extLst>
          </p:nvPr>
        </p:nvGraphicFramePr>
        <p:xfrm>
          <a:off x="173904" y="1055997"/>
          <a:ext cx="11779260" cy="51206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666926">
                  <a:extLst>
                    <a:ext uri="{9D8B030D-6E8A-4147-A177-3AD203B41FA5}">
                      <a16:colId xmlns:a16="http://schemas.microsoft.com/office/drawing/2014/main" val="3558718479"/>
                    </a:ext>
                  </a:extLst>
                </a:gridCol>
                <a:gridCol w="7325708">
                  <a:extLst>
                    <a:ext uri="{9D8B030D-6E8A-4147-A177-3AD203B41FA5}">
                      <a16:colId xmlns:a16="http://schemas.microsoft.com/office/drawing/2014/main" val="207492356"/>
                    </a:ext>
                  </a:extLst>
                </a:gridCol>
                <a:gridCol w="2028498">
                  <a:extLst>
                    <a:ext uri="{9D8B030D-6E8A-4147-A177-3AD203B41FA5}">
                      <a16:colId xmlns:a16="http://schemas.microsoft.com/office/drawing/2014/main" val="2705605603"/>
                    </a:ext>
                  </a:extLst>
                </a:gridCol>
                <a:gridCol w="1758128">
                  <a:extLst>
                    <a:ext uri="{9D8B030D-6E8A-4147-A177-3AD203B41FA5}">
                      <a16:colId xmlns:a16="http://schemas.microsoft.com/office/drawing/2014/main" val="3060750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2000" dirty="0" err="1" smtClean="0"/>
                        <a:t>Step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Aktivität(en)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Wer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Frist</a:t>
                      </a:r>
                      <a:endParaRPr lang="de-CH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754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1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CH" sz="2000" dirty="0" smtClean="0"/>
                        <a:t>Definition Daten-Themen.</a:t>
                      </a:r>
                      <a:r>
                        <a:rPr lang="de-CH" sz="2000" baseline="0" dirty="0" smtClean="0"/>
                        <a:t> E</a:t>
                      </a:r>
                      <a:r>
                        <a:rPr lang="de-CH" sz="2000" dirty="0" smtClean="0"/>
                        <a:t>mpfehlung: EU-Kategorien übernehmen (allenfalls Anpassung an CH-Kontext)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CH" sz="2000" dirty="0" smtClean="0"/>
                        <a:t>Identifizierung der Daten-Themen-Verantwortliche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CH" sz="2000" baseline="0" dirty="0" smtClean="0"/>
                        <a:t>Erstellung Entwurf der Liste der </a:t>
                      </a:r>
                      <a:r>
                        <a:rPr lang="de-CH" sz="2000" baseline="0" dirty="0" err="1" smtClean="0"/>
                        <a:t>PrioOGD</a:t>
                      </a:r>
                      <a:r>
                        <a:rPr lang="de-CH" sz="2000" baseline="0" dirty="0" smtClean="0"/>
                        <a:t> der Schweiz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EDI mit IDA OGD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Juni </a:t>
                      </a:r>
                      <a:r>
                        <a:rPr lang="de-CH" sz="2000" baseline="0" dirty="0" smtClean="0"/>
                        <a:t>2020</a:t>
                      </a:r>
                      <a:br>
                        <a:rPr lang="de-CH" sz="2000" baseline="0" dirty="0" smtClean="0"/>
                      </a:br>
                      <a:endParaRPr lang="de-CH" sz="20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920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2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Definition von zwischen 2</a:t>
                      </a:r>
                      <a:r>
                        <a:rPr lang="de-CH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und 10</a:t>
                      </a:r>
                      <a:r>
                        <a:rPr lang="de-CH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2000" baseline="0" dirty="0" err="1" smtClean="0"/>
                        <a:t>PrioOGD</a:t>
                      </a:r>
                      <a:r>
                        <a:rPr lang="de-CH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 Daten-Thema 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EDI</a:t>
                      </a:r>
                      <a:r>
                        <a:rPr lang="de-CH" sz="2000" baseline="0" dirty="0" smtClean="0"/>
                        <a:t> mit Daten-Themen-Verantwortlichen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August 2020</a:t>
                      </a:r>
                      <a:endParaRPr lang="de-CH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590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3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CH" sz="2000" dirty="0" smtClean="0"/>
                        <a:t>«Öffentliche Konsultation» im Rahmen des Runden Tisches: Ranking potentieller</a:t>
                      </a:r>
                      <a:r>
                        <a:rPr lang="de-CH" sz="2000" baseline="0" dirty="0" smtClean="0"/>
                        <a:t> </a:t>
                      </a:r>
                      <a:r>
                        <a:rPr lang="de-CH" sz="2000" baseline="0" dirty="0" err="1" smtClean="0"/>
                        <a:t>PrioOGD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EDI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Oktober</a:t>
                      </a:r>
                      <a:r>
                        <a:rPr lang="de-CH" sz="2000" baseline="0" dirty="0" smtClean="0"/>
                        <a:t> 2020</a:t>
                      </a:r>
                      <a:endParaRPr lang="de-CH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885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4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CH" sz="2000" baseline="0" dirty="0" smtClean="0"/>
                        <a:t>Erstellung 1. Version der Liste der </a:t>
                      </a:r>
                      <a:r>
                        <a:rPr lang="de-CH" sz="2000" baseline="0" dirty="0" err="1" smtClean="0"/>
                        <a:t>PrioOGD</a:t>
                      </a:r>
                      <a:r>
                        <a:rPr lang="de-CH" sz="2000" baseline="0" dirty="0" smtClean="0"/>
                        <a:t> der Schweiz</a:t>
                      </a:r>
                      <a:endParaRPr lang="de-CH" sz="2000" dirty="0" smtClean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CH" sz="2000" dirty="0" smtClean="0"/>
                        <a:t>Erteilen Aufträge zur Prüfung bzw. Publikation, wo</a:t>
                      </a:r>
                      <a:r>
                        <a:rPr lang="de-CH" sz="2000" baseline="0" dirty="0" smtClean="0"/>
                        <a:t> sinnvoll in Form von </a:t>
                      </a:r>
                      <a:r>
                        <a:rPr lang="de-CH" sz="2000" i="1" baseline="0" dirty="0" smtClean="0"/>
                        <a:t>Runden Tischen</a:t>
                      </a:r>
                      <a:endParaRPr lang="de-CH" sz="2000" i="1" dirty="0" smtClean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CH" sz="2000" dirty="0" smtClean="0"/>
                        <a:t>Information der Öffentlichkeit zur</a:t>
                      </a:r>
                      <a:r>
                        <a:rPr lang="de-CH" sz="2000" baseline="0" dirty="0" smtClean="0"/>
                        <a:t> Liste und zum Auftrag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EDI mit IDA OGD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Januar 2021</a:t>
                      </a:r>
                      <a:endParaRPr lang="de-CH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938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i="1" dirty="0" smtClean="0"/>
                        <a:t>n</a:t>
                      </a:r>
                      <a:endParaRPr lang="de-CH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CH" sz="2000" i="1" dirty="0" smtClean="0"/>
                        <a:t>Evaluation und Weiterentwicklung</a:t>
                      </a:r>
                      <a:endParaRPr lang="de-CH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i="1" dirty="0" smtClean="0"/>
                        <a:t>-</a:t>
                      </a:r>
                      <a:endParaRPr lang="de-CH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i="1" dirty="0" smtClean="0"/>
                        <a:t>jährlich</a:t>
                      </a:r>
                      <a:endParaRPr lang="de-CH" sz="20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1346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81511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9967" y="3654045"/>
            <a:ext cx="8917288" cy="786640"/>
          </a:xfrm>
        </p:spPr>
        <p:txBody>
          <a:bodyPr/>
          <a:lstStyle/>
          <a:p>
            <a:r>
              <a:rPr lang="de-CH" dirty="0" smtClean="0"/>
              <a:t>5. Varia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838014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Varia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1" cy="4116568"/>
          </a:xfrm>
        </p:spPr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de-CH" dirty="0" smtClean="0"/>
              <a:t>«</a:t>
            </a:r>
            <a:r>
              <a:rPr lang="de-CH" dirty="0"/>
              <a:t>Umfrage OGD beim Bund»: </a:t>
            </a:r>
            <a:r>
              <a:rPr lang="de-CH" dirty="0" smtClean="0"/>
              <a:t>Ziele, Vorgehen, Stand der Arbeiten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de-CH" dirty="0" smtClean="0"/>
              <a:t>Umsetzung der Strategie OGD 2019-2023: Berichterstattungsprozess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de-CH" dirty="0" smtClean="0"/>
              <a:t>Projekt</a:t>
            </a:r>
            <a:r>
              <a:rPr lang="de-CH" dirty="0"/>
              <a:t>: Data </a:t>
            </a:r>
            <a:r>
              <a:rPr lang="de-CH" dirty="0" err="1"/>
              <a:t>Driven</a:t>
            </a:r>
            <a:r>
              <a:rPr lang="de-CH" dirty="0"/>
              <a:t> Innovation (</a:t>
            </a:r>
            <a:r>
              <a:rPr lang="de-CH" dirty="0" smtClean="0"/>
              <a:t>E-</a:t>
            </a:r>
            <a:r>
              <a:rPr lang="de-CH" dirty="0" err="1" smtClean="0"/>
              <a:t>Gov</a:t>
            </a:r>
            <a:r>
              <a:rPr lang="de-CH" dirty="0" smtClean="0"/>
              <a:t>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dirty="0" err="1" smtClean="0"/>
              <a:t>Handelsregister</a:t>
            </a:r>
            <a:r>
              <a:rPr lang="en-GB" dirty="0" smtClean="0"/>
              <a:t>: </a:t>
            </a:r>
            <a:r>
              <a:rPr lang="en-GB" dirty="0" err="1" smtClean="0"/>
              <a:t>Publikation</a:t>
            </a:r>
            <a:r>
              <a:rPr lang="en-GB" dirty="0" smtClean="0"/>
              <a:t> </a:t>
            </a:r>
            <a:r>
              <a:rPr lang="en-GB" dirty="0" err="1" smtClean="0"/>
              <a:t>als</a:t>
            </a:r>
            <a:r>
              <a:rPr lang="en-GB" dirty="0" smtClean="0"/>
              <a:t> Open Government Data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612958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5282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Ausgangslage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400" dirty="0"/>
              <a:t>Die Daten als Grundlage für </a:t>
            </a:r>
            <a:r>
              <a:rPr lang="de-CH" sz="2400" dirty="0" err="1" smtClean="0"/>
              <a:t>Decision</a:t>
            </a:r>
            <a:r>
              <a:rPr lang="de-CH" sz="2400" dirty="0" smtClean="0"/>
              <a:t> Making, </a:t>
            </a:r>
            <a:r>
              <a:rPr lang="de-CH" sz="2400" dirty="0"/>
              <a:t>Kommunikation und Koordination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400" dirty="0"/>
              <a:t>Während Krisenzeit: </a:t>
            </a:r>
            <a:r>
              <a:rPr lang="de-CH" sz="2400" dirty="0" smtClean="0"/>
              <a:t>Das </a:t>
            </a:r>
            <a:r>
              <a:rPr lang="de-CH" sz="2400" dirty="0"/>
              <a:t>gleiche Ökosystem (</a:t>
            </a:r>
            <a:r>
              <a:rPr lang="de-CH" sz="2400" i="1" dirty="0"/>
              <a:t>Datenanbieter - intermediäre Nutzer - finale Nutzer</a:t>
            </a:r>
            <a:r>
              <a:rPr lang="de-CH" sz="2400" dirty="0"/>
              <a:t>), </a:t>
            </a:r>
            <a:r>
              <a:rPr lang="de-CH" sz="2400" dirty="0" smtClean="0"/>
              <a:t>viel </a:t>
            </a:r>
            <a:r>
              <a:rPr lang="de-CH" sz="2400" dirty="0"/>
              <a:t>höhere </a:t>
            </a:r>
            <a:r>
              <a:rPr lang="de-CH" sz="2400" dirty="0" smtClean="0"/>
              <a:t>Geschwindigkeit.</a:t>
            </a:r>
          </a:p>
          <a:p>
            <a:r>
              <a:rPr lang="de-CH" sz="2400" b="1" dirty="0" smtClean="0">
                <a:sym typeface="Wingdings" panose="05000000000000000000" pitchFamily="2" charset="2"/>
              </a:rPr>
              <a:t> Bedürfnisse, </a:t>
            </a:r>
            <a:r>
              <a:rPr lang="de-CH" sz="2400" b="1" dirty="0" smtClean="0"/>
              <a:t>Nutzen </a:t>
            </a:r>
            <a:r>
              <a:rPr lang="de-CH" sz="2400" b="1" dirty="0"/>
              <a:t>aber auch Ineffizienzen werden sichtbarer</a:t>
            </a:r>
          </a:p>
          <a:p>
            <a:endParaRPr lang="de-CH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84888" y="2060256"/>
            <a:ext cx="5868987" cy="2860390"/>
          </a:xfrm>
          <a:prstGeom prst="rect">
            <a:avLst/>
          </a:prstGeom>
        </p:spPr>
      </p:pic>
      <p:sp>
        <p:nvSpPr>
          <p:cNvPr id="6" name="Inhaltsplatzhalter 3"/>
          <p:cNvSpPr txBox="1">
            <a:spLocks/>
          </p:cNvSpPr>
          <p:nvPr/>
        </p:nvSpPr>
        <p:spPr>
          <a:xfrm>
            <a:off x="6111658" y="5007030"/>
            <a:ext cx="4571351" cy="4371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80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i="1" dirty="0"/>
              <a:t>Quelle</a:t>
            </a:r>
            <a:r>
              <a:rPr lang="de-CH" sz="2000" i="1" dirty="0" smtClean="0"/>
              <a:t>: https</a:t>
            </a:r>
            <a:r>
              <a:rPr lang="de-CH" sz="2000" i="1" dirty="0"/>
              <a:t>://</a:t>
            </a:r>
            <a:r>
              <a:rPr lang="de-CH" sz="2000" i="1" dirty="0" smtClean="0"/>
              <a:t>www.thegovlab.org </a:t>
            </a:r>
            <a:endParaRPr lang="de-CH" sz="2000" i="1" dirty="0"/>
          </a:p>
        </p:txBody>
      </p:sp>
    </p:spTree>
    <p:extLst>
      <p:ext uri="{BB962C8B-B14F-4D97-AF65-F5344CB8AC3E}">
        <p14:creationId xmlns:p14="http://schemas.microsoft.com/office/powerpoint/2010/main" val="426652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Was hat funktioniert?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55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l="14722" t="14939" r="13056" b="10371"/>
          <a:stretch/>
        </p:blipFill>
        <p:spPr>
          <a:xfrm>
            <a:off x="987425" y="268806"/>
            <a:ext cx="10217150" cy="5943631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1479550" y="6212437"/>
            <a:ext cx="7562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/>
              <a:t>https://interaktiv.tagesanzeiger.ch/2020/covid-19-ausbruch-im-vergleich/</a:t>
            </a:r>
          </a:p>
        </p:txBody>
      </p:sp>
    </p:spTree>
    <p:extLst>
      <p:ext uri="{BB962C8B-B14F-4D97-AF65-F5344CB8AC3E}">
        <p14:creationId xmlns:p14="http://schemas.microsoft.com/office/powerpoint/2010/main" val="370088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" t="5905" r="3747" b="5558"/>
          <a:stretch/>
        </p:blipFill>
        <p:spPr>
          <a:xfrm>
            <a:off x="304800" y="1747675"/>
            <a:ext cx="5207000" cy="2832101"/>
          </a:xfr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l="7917" t="25679" r="6945" b="10123"/>
          <a:stretch/>
        </p:blipFill>
        <p:spPr>
          <a:xfrm>
            <a:off x="5930900" y="2021519"/>
            <a:ext cx="5385941" cy="2284412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849120" y="4579776"/>
            <a:ext cx="31540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000" i="1" dirty="0" smtClean="0"/>
              <a:t>versusvirus.ch/</a:t>
            </a:r>
            <a:r>
              <a:rPr lang="de-CH" sz="2000" i="1" dirty="0" err="1" smtClean="0"/>
              <a:t>incubator</a:t>
            </a:r>
            <a:endParaRPr lang="de-CH" sz="2000" i="1" dirty="0"/>
          </a:p>
        </p:txBody>
      </p:sp>
      <p:sp>
        <p:nvSpPr>
          <p:cNvPr id="7" name="Rechteck 6"/>
          <p:cNvSpPr/>
          <p:nvPr/>
        </p:nvSpPr>
        <p:spPr>
          <a:xfrm>
            <a:off x="5930900" y="4579776"/>
            <a:ext cx="4312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/>
              <a:t>https://www.versusvirus.ch/april-hackathon</a:t>
            </a:r>
          </a:p>
        </p:txBody>
      </p:sp>
    </p:spTree>
    <p:extLst>
      <p:ext uri="{BB962C8B-B14F-4D97-AF65-F5344CB8AC3E}">
        <p14:creationId xmlns:p14="http://schemas.microsoft.com/office/powerpoint/2010/main" val="1752410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260" r="1563" b="7407"/>
          <a:stretch/>
        </p:blipFill>
        <p:spPr>
          <a:xfrm>
            <a:off x="355330" y="667435"/>
            <a:ext cx="11519170" cy="515620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55330" y="5925235"/>
            <a:ext cx="690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/>
              <a:t>https://</a:t>
            </a:r>
            <a:r>
              <a:rPr lang="de-CH" dirty="0" smtClean="0"/>
              <a:t>www.web.statistik.zh.ch/covid19_dashboard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75628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Was hat nicht funktioniert?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5310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EC7CDA-A75C-475E-91BB-28D611124670}" vid="{9929A8DE-BDB2-415D-ADFE-DDECAC969A63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EC7CDA-A75C-475E-91BB-28D611124670}" vid="{9929A8DE-BDB2-415D-ADFE-DDECAC969A63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CB766BC1E37A48BCF6CE5D20640D07" ma:contentTypeVersion="2" ma:contentTypeDescription="Ein neues Dokument erstellen." ma:contentTypeScope="" ma:versionID="eb9ed0c463df89238bd2ce9f4553c1be">
  <xsd:schema xmlns:xsd="http://www.w3.org/2001/XMLSchema" xmlns:xs="http://www.w3.org/2001/XMLSchema" xmlns:p="http://schemas.microsoft.com/office/2006/metadata/properties" xmlns:ns2="3e2d4ac0-dcda-4606-98e9-d043e4287399" targetNamespace="http://schemas.microsoft.com/office/2006/metadata/properties" ma:root="true" ma:fieldsID="a5e7164d39c09fc55ffc707f85731e33" ns2:_="">
    <xsd:import namespace="3e2d4ac0-dcda-4606-98e9-d043e428739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2d4ac0-dcda-4606-98e9-d043e428739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B5E9C6A-AF44-4FF5-8D52-BB99FFCA14B9}"/>
</file>

<file path=customXml/itemProps2.xml><?xml version="1.0" encoding="utf-8"?>
<ds:datastoreItem xmlns:ds="http://schemas.openxmlformats.org/officeDocument/2006/customXml" ds:itemID="{3A4129A0-EA9F-4AC7-A660-00D64D05D8DC}"/>
</file>

<file path=customXml/itemProps3.xml><?xml version="1.0" encoding="utf-8"?>
<ds:datastoreItem xmlns:ds="http://schemas.openxmlformats.org/officeDocument/2006/customXml" ds:itemID="{D5C4E335-9897-4B77-86D2-B115FAE4B69C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1114</Words>
  <Application>Microsoft Office PowerPoint</Application>
  <PresentationFormat>Breitbild</PresentationFormat>
  <Paragraphs>149</Paragraphs>
  <Slides>34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34</vt:i4>
      </vt:variant>
    </vt:vector>
  </HeadingPairs>
  <TitlesOfParts>
    <vt:vector size="42" baseType="lpstr">
      <vt:lpstr>Arial</vt:lpstr>
      <vt:lpstr>Calibri</vt:lpstr>
      <vt:lpstr>Calibri Light</vt:lpstr>
      <vt:lpstr>Frutiger LT Std 45 Light</vt:lpstr>
      <vt:lpstr>Frutiger LT Std 55 Roman</vt:lpstr>
      <vt:lpstr>Wingdings</vt:lpstr>
      <vt:lpstr>Thème Office</vt:lpstr>
      <vt:lpstr>1_Thème Office</vt:lpstr>
      <vt:lpstr>Forum OGD 2. Sitzung   Bern, 1. Juli 2020 </vt:lpstr>
      <vt:lpstr>Traktanden</vt:lpstr>
      <vt:lpstr>1. Daten in Zeiten von COVID-19</vt:lpstr>
      <vt:lpstr>Ausgangslage</vt:lpstr>
      <vt:lpstr>Was hat funktioniert? </vt:lpstr>
      <vt:lpstr>PowerPoint-Präsentation</vt:lpstr>
      <vt:lpstr>PowerPoint-Präsentation</vt:lpstr>
      <vt:lpstr>PowerPoint-Präsentation</vt:lpstr>
      <vt:lpstr>Was hat nicht funktioniert? </vt:lpstr>
      <vt:lpstr>PowerPoint-Präsentation</vt:lpstr>
      <vt:lpstr>PowerPoint-Präsentation</vt:lpstr>
      <vt:lpstr>Die aktuelle Fragen</vt:lpstr>
      <vt:lpstr>PowerPoint-Präsentation</vt:lpstr>
      <vt:lpstr>2. Umsetzung von OGD im rechtlichen Bereich</vt:lpstr>
      <vt:lpstr>Ziel und Stand der Arbeiten</vt:lpstr>
      <vt:lpstr>Fragen an die Mitglieder des Forums OGD</vt:lpstr>
      <vt:lpstr>3. OGD-Framework</vt:lpstr>
      <vt:lpstr>Controlling des Datenangebots: Bedarf eines «OGD-Frameworks»</vt:lpstr>
      <vt:lpstr>Ein Beispiel: Übergeordnetes Monitoring von OGD auf EU-Ebene</vt:lpstr>
      <vt:lpstr>«Open Data Review»: Controlling auf Ebene der publizierenden Organisationen</vt:lpstr>
      <vt:lpstr>Das OGD-Handbook</vt:lpstr>
      <vt:lpstr>Erarbeitung des «OGD-Frameworks (v1)»</vt:lpstr>
      <vt:lpstr>Next steps? Data Ethics Principles</vt:lpstr>
      <vt:lpstr>Next steps? Data strategies</vt:lpstr>
      <vt:lpstr>4. Prioritäre Open Government Data</vt:lpstr>
      <vt:lpstr>Ausbau des OGD-Angebots</vt:lpstr>
      <vt:lpstr>«High Value Data» (HVD) als Muster für eine nachfragegetriebene Publikation</vt:lpstr>
      <vt:lpstr>PowerPoint-Präsentation</vt:lpstr>
      <vt:lpstr>Prioritäre OGD</vt:lpstr>
      <vt:lpstr> Beispiel GDP als «Prioritäre OGD» </vt:lpstr>
      <vt:lpstr>So werden die Prioritären OGD definiert</vt:lpstr>
      <vt:lpstr>5. Varia</vt:lpstr>
      <vt:lpstr>Varia</vt:lpstr>
      <vt:lpstr>PowerPoint-Präsentation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Rossier Yannik BFS</dc:creator>
  <cp:lastModifiedBy>Lovato Juan Pablo BFS</cp:lastModifiedBy>
  <cp:revision>116</cp:revision>
  <cp:lastPrinted>2020-01-24T09:23:29Z</cp:lastPrinted>
  <dcterms:created xsi:type="dcterms:W3CDTF">2020-01-23T13:44:54Z</dcterms:created>
  <dcterms:modified xsi:type="dcterms:W3CDTF">2020-06-25T12:27:53Z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0x010100ADCB766BC1E37A48BCF6CE5D20640D07</vt:lpwstr>
  </property>
</Properties>
</file>