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Slides/notesSlide5.xml" ContentType="application/vnd.openxmlformats-officedocument.presentationml.notesSlide+xml"/>
  <Override PartName="/ppt/notesSlides/notesSlide16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Slides/notesSlide6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11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theme/theme3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customXml/itemProps1.xml" ContentType="application/vnd.openxmlformats-officedocument.customXmlProperti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4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2"/>
  </p:sldMasterIdLst>
  <p:notesMasterIdLst>
    <p:notesMasterId r:id="rId31"/>
  </p:notesMasterIdLst>
  <p:handoutMasterIdLst>
    <p:handoutMasterId r:id="rId32"/>
  </p:handoutMasterIdLst>
  <p:sldIdLst>
    <p:sldId id="368" r:id="rId3"/>
    <p:sldId id="325" r:id="rId4"/>
    <p:sldId id="386" r:id="rId5"/>
    <p:sldId id="388" r:id="rId6"/>
    <p:sldId id="390" r:id="rId7"/>
    <p:sldId id="393" r:id="rId8"/>
    <p:sldId id="391" r:id="rId9"/>
    <p:sldId id="392" r:id="rId10"/>
    <p:sldId id="378" r:id="rId11"/>
    <p:sldId id="406" r:id="rId12"/>
    <p:sldId id="395" r:id="rId13"/>
    <p:sldId id="394" r:id="rId14"/>
    <p:sldId id="379" r:id="rId15"/>
    <p:sldId id="380" r:id="rId16"/>
    <p:sldId id="381" r:id="rId17"/>
    <p:sldId id="385" r:id="rId18"/>
    <p:sldId id="402" r:id="rId19"/>
    <p:sldId id="396" r:id="rId20"/>
    <p:sldId id="397" r:id="rId21"/>
    <p:sldId id="398" r:id="rId22"/>
    <p:sldId id="399" r:id="rId23"/>
    <p:sldId id="400" r:id="rId24"/>
    <p:sldId id="401" r:id="rId25"/>
    <p:sldId id="382" r:id="rId26"/>
    <p:sldId id="403" r:id="rId27"/>
    <p:sldId id="404" r:id="rId28"/>
    <p:sldId id="405" r:id="rId29"/>
    <p:sldId id="283" r:id="rId30"/>
  </p:sldIdLst>
  <p:sldSz cx="12192000" cy="6858000"/>
  <p:notesSz cx="6794500" cy="9906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1940CB9E-E6BE-44D3-9DB5-CE66C9F2B68A}">
          <p14:sldIdLst>
            <p14:sldId id="368"/>
            <p14:sldId id="325"/>
            <p14:sldId id="386"/>
            <p14:sldId id="388"/>
            <p14:sldId id="390"/>
            <p14:sldId id="393"/>
            <p14:sldId id="391"/>
            <p14:sldId id="392"/>
            <p14:sldId id="378"/>
            <p14:sldId id="406"/>
            <p14:sldId id="395"/>
            <p14:sldId id="394"/>
            <p14:sldId id="379"/>
            <p14:sldId id="380"/>
            <p14:sldId id="381"/>
            <p14:sldId id="385"/>
            <p14:sldId id="402"/>
            <p14:sldId id="396"/>
            <p14:sldId id="397"/>
            <p14:sldId id="398"/>
            <p14:sldId id="399"/>
            <p14:sldId id="400"/>
            <p14:sldId id="401"/>
            <p14:sldId id="382"/>
            <p14:sldId id="403"/>
            <p14:sldId id="404"/>
            <p14:sldId id="405"/>
            <p14:sldId id="283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tofer Ludivine BFS" initials="LUST" lastIdx="2" clrIdx="0">
    <p:extLst>
      <p:ext uri="{19B8F6BF-5375-455C-9EA6-DF929625EA0E}">
        <p15:presenceInfo xmlns:p15="http://schemas.microsoft.com/office/powerpoint/2012/main" userId="Stofer Ludivine BF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6A00"/>
    <a:srgbClr val="00A2B9"/>
    <a:srgbClr val="4F25D2"/>
    <a:srgbClr val="F3BF00"/>
    <a:srgbClr val="728CD7"/>
    <a:srgbClr val="8E8E8E"/>
    <a:srgbClr val="8FAADC"/>
    <a:srgbClr val="1B4A7D"/>
    <a:srgbClr val="EEEEEE"/>
    <a:srgbClr val="689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002" autoAdjust="0"/>
    <p:restoredTop sz="85233" autoAdjust="0"/>
  </p:normalViewPr>
  <p:slideViewPr>
    <p:cSldViewPr snapToGrid="0">
      <p:cViewPr varScale="1">
        <p:scale>
          <a:sx n="103" d="100"/>
          <a:sy n="103" d="100"/>
        </p:scale>
        <p:origin x="1397" y="77"/>
      </p:cViewPr>
      <p:guideLst/>
    </p:cSldViewPr>
  </p:slideViewPr>
  <p:outlineViewPr>
    <p:cViewPr>
      <p:scale>
        <a:sx n="33" d="100"/>
        <a:sy n="33" d="100"/>
      </p:scale>
      <p:origin x="0" y="-417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customXml" Target="../customXml/item3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commentAuthors" Target="commentAuthors.xml"/><Relationship Id="rId38" Type="http://schemas.openxmlformats.org/officeDocument/2006/relationships/customXml" Target="../customXml/item2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handoutMaster" Target="handoutMasters/handoutMaster1.xml"/><Relationship Id="rId37" Type="http://schemas.openxmlformats.org/officeDocument/2006/relationships/tableStyles" Target="tableStyles.xml"/><Relationship Id="rId40" Type="http://schemas.openxmlformats.org/officeDocument/2006/relationships/customXml" Target="../customXml/item4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19EEF7E0-9401-4C19-AB51-2BF0D1D7E09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F62F243-0530-406C-8193-E3F4BBB194C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8C1E50-9EDA-4954-A367-CBEA98DF1B47}" type="datetimeFigureOut">
              <a:rPr lang="fr-CH" smtClean="0"/>
              <a:t>31.10.2022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303AEE3-13D6-4639-9ABA-64643113794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09113"/>
            <a:ext cx="294481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CACBE1E-4589-47D6-91C4-40E29AC4371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8100" y="9409113"/>
            <a:ext cx="294481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3D6D9C-DFB2-460B-BB34-B49972FEE3FA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9468869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4283" cy="4970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8647" y="0"/>
            <a:ext cx="2944283" cy="4970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9438F2-30E6-491A-99A3-B3482BC527F1}" type="datetimeFigureOut">
              <a:rPr lang="de-CH" smtClean="0"/>
              <a:t>31.10.2022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25450" y="1238250"/>
            <a:ext cx="5943600" cy="3343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67263"/>
            <a:ext cx="5435600" cy="39004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2" y="9408982"/>
            <a:ext cx="2944283" cy="49701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8647" y="9408982"/>
            <a:ext cx="2944283" cy="49701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1FD653-2284-4F75-BB76-5289AE94618D}" type="slidenum">
              <a:rPr lang="de-CH" smtClean="0"/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8771385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4810891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917836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9802454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4934618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95562530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90968418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dirty="0"/>
              <a:t>Amélioration</a:t>
            </a:r>
            <a:r>
              <a:rPr lang="fr-CH" baseline="0" dirty="0"/>
              <a:t> d’une visualisation 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28209100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211131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4951485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44533492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2047720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/>
              <a:t>Le rapport a été rédigé en 2019. </a:t>
            </a:r>
          </a:p>
        </p:txBody>
      </p:sp>
    </p:spTree>
    <p:extLst>
      <p:ext uri="{BB962C8B-B14F-4D97-AF65-F5344CB8AC3E}">
        <p14:creationId xmlns:p14="http://schemas.microsoft.com/office/powerpoint/2010/main" val="63316544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03764506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5010536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10804989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74384891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18190158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3342245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dirty="0"/>
              <a:t>Revoir l’animation</a:t>
            </a:r>
          </a:p>
        </p:txBody>
      </p:sp>
    </p:spTree>
    <p:extLst>
      <p:ext uri="{BB962C8B-B14F-4D97-AF65-F5344CB8AC3E}">
        <p14:creationId xmlns:p14="http://schemas.microsoft.com/office/powerpoint/2010/main" val="6216875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dirty="0"/>
              <a:t>Partage</a:t>
            </a:r>
          </a:p>
        </p:txBody>
      </p:sp>
    </p:spTree>
    <p:extLst>
      <p:ext uri="{BB962C8B-B14F-4D97-AF65-F5344CB8AC3E}">
        <p14:creationId xmlns:p14="http://schemas.microsoft.com/office/powerpoint/2010/main" val="38906925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dirty="0"/>
              <a:t>Interactivité</a:t>
            </a:r>
          </a:p>
        </p:txBody>
      </p:sp>
    </p:spTree>
    <p:extLst>
      <p:ext uri="{BB962C8B-B14F-4D97-AF65-F5344CB8AC3E}">
        <p14:creationId xmlns:p14="http://schemas.microsoft.com/office/powerpoint/2010/main" val="7309431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dirty="0"/>
              <a:t>Données ouvertes</a:t>
            </a:r>
          </a:p>
        </p:txBody>
      </p:sp>
    </p:spTree>
    <p:extLst>
      <p:ext uri="{BB962C8B-B14F-4D97-AF65-F5344CB8AC3E}">
        <p14:creationId xmlns:p14="http://schemas.microsoft.com/office/powerpoint/2010/main" val="4519360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5685920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dirty="0"/>
              <a:t>Eventuellement trouver des icônes</a:t>
            </a:r>
          </a:p>
        </p:txBody>
      </p:sp>
    </p:spTree>
    <p:extLst>
      <p:ext uri="{BB962C8B-B14F-4D97-AF65-F5344CB8AC3E}">
        <p14:creationId xmlns:p14="http://schemas.microsoft.com/office/powerpoint/2010/main" val="42045895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dirty="0"/>
              <a:t>+ ajouter un email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CH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dirty="0"/>
              <a:t>Profils différents dans l’équipe</a:t>
            </a:r>
          </a:p>
        </p:txBody>
      </p:sp>
    </p:spTree>
    <p:extLst>
      <p:ext uri="{BB962C8B-B14F-4D97-AF65-F5344CB8AC3E}">
        <p14:creationId xmlns:p14="http://schemas.microsoft.com/office/powerpoint/2010/main" val="34564185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5600" y="1900799"/>
            <a:ext cx="10425600" cy="1281601"/>
          </a:xfrm>
        </p:spPr>
        <p:txBody>
          <a:bodyPr anchor="t"/>
          <a:lstStyle>
            <a:lvl1pPr algn="l">
              <a:lnSpc>
                <a:spcPts val="4400"/>
              </a:lnSpc>
              <a:defRPr sz="4000"/>
            </a:lvl1pPr>
          </a:lstStyle>
          <a:p>
            <a:r>
              <a:rPr lang="de-DE"/>
              <a:t>Titelmasterformat durch Klicken bearbeiten</a:t>
            </a:r>
            <a:endParaRPr lang="de-CH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5600" y="3434400"/>
            <a:ext cx="10425600" cy="184500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ts val="36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Wingdings" panose="05000000000000000000" pitchFamily="2" charset="2"/>
              <a:buNone/>
              <a:tabLst/>
              <a:defRPr sz="3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marL="0" marR="0" lvl="0" indent="0" algn="l" defTabSz="914400" rtl="0" eaLnBrk="1" fontAlgn="auto" latinLnBrk="0" hangingPunct="1">
              <a:lnSpc>
                <a:spcPts val="36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lang="de-DE"/>
              <a:t>Formatvorlage des Untertitelmasters durch Klicken bearbeiten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Ludivine Stofer, PUB | Forum öV OGD |  31.10.2022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376A5A3-8F85-406F-8E5A-90FF9E31E9F2}" type="slidenum">
              <a:rPr lang="de-CH" smtClean="0"/>
              <a:pPr/>
              <a:t>‹N°›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615843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Tex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59275" y="1426032"/>
            <a:ext cx="10431925" cy="885600"/>
          </a:xfrm>
        </p:spPr>
        <p:txBody>
          <a:bodyPr/>
          <a:lstStyle>
            <a:lvl1pPr>
              <a:defRPr sz="3000"/>
            </a:lvl1pPr>
          </a:lstStyle>
          <a:p>
            <a:r>
              <a:rPr lang="de-DE" dirty="0"/>
              <a:t>Titel durch Klicken einfügen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3636" y="2492375"/>
            <a:ext cx="10427564" cy="3556507"/>
          </a:xfrm>
        </p:spPr>
        <p:txBody>
          <a:bodyPr/>
          <a:lstStyle>
            <a:lvl1pPr>
              <a:lnSpc>
                <a:spcPts val="3100"/>
              </a:lnSpc>
              <a:defRPr sz="2700"/>
            </a:lvl1pPr>
            <a:lvl2pPr>
              <a:lnSpc>
                <a:spcPts val="2800"/>
              </a:lnSpc>
              <a:defRPr/>
            </a:lvl2pPr>
            <a:lvl3pPr marL="536575" indent="-176213">
              <a:lnSpc>
                <a:spcPts val="2400"/>
              </a:lnSpc>
              <a:defRPr/>
            </a:lvl3pPr>
            <a:lvl4pPr marL="895350" indent="-176213">
              <a:lnSpc>
                <a:spcPts val="2200"/>
              </a:lnSpc>
              <a:defRPr/>
            </a:lvl4pPr>
            <a:lvl5pPr marL="1255713" indent="-176213">
              <a:lnSpc>
                <a:spcPts val="2200"/>
              </a:lnSpc>
              <a:defRPr/>
            </a:lvl5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Ludivine Stofer, PUB | Forum öV OGD |  31.10.2022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376A5A3-8F85-406F-8E5A-90FF9E31E9F2}" type="slidenum">
              <a:rPr lang="de-CH" smtClean="0"/>
              <a:pPr/>
              <a:t>‹N°›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662792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Tex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Titel durch Klicken einfügen</a:t>
            </a:r>
            <a:endParaRPr lang="de-CH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063636" y="2492375"/>
            <a:ext cx="4852977" cy="3556507"/>
          </a:xfrm>
        </p:spPr>
        <p:txBody>
          <a:bodyPr/>
          <a:lstStyle>
            <a:lvl1pPr>
              <a:lnSpc>
                <a:spcPts val="3100"/>
              </a:lnSpc>
              <a:defRPr sz="2700"/>
            </a:lvl1pPr>
            <a:lvl2pPr>
              <a:lnSpc>
                <a:spcPts val="2800"/>
              </a:lnSpc>
              <a:defRPr/>
            </a:lvl2pPr>
            <a:lvl3pPr marL="536575" indent="-176213">
              <a:lnSpc>
                <a:spcPts val="2400"/>
              </a:lnSpc>
              <a:defRPr/>
            </a:lvl3pPr>
            <a:lvl4pPr marL="895350" indent="-176213">
              <a:lnSpc>
                <a:spcPts val="2200"/>
              </a:lnSpc>
              <a:defRPr/>
            </a:lvl4pPr>
            <a:lvl5pPr marL="1255713" indent="-176213">
              <a:lnSpc>
                <a:spcPts val="2200"/>
              </a:lnSpc>
              <a:defRPr/>
            </a:lvl5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  <p:sp>
        <p:nvSpPr>
          <p:cNvPr id="9" name="Content Placeholder 2"/>
          <p:cNvSpPr>
            <a:spLocks noGrp="1"/>
          </p:cNvSpPr>
          <p:nvPr>
            <p:ph idx="10"/>
          </p:nvPr>
        </p:nvSpPr>
        <p:spPr>
          <a:xfrm>
            <a:off x="6638223" y="2492375"/>
            <a:ext cx="4852977" cy="3556507"/>
          </a:xfrm>
        </p:spPr>
        <p:txBody>
          <a:bodyPr/>
          <a:lstStyle>
            <a:lvl1pPr>
              <a:lnSpc>
                <a:spcPts val="3100"/>
              </a:lnSpc>
              <a:defRPr sz="2700"/>
            </a:lvl1pPr>
            <a:lvl2pPr>
              <a:lnSpc>
                <a:spcPts val="2800"/>
              </a:lnSpc>
              <a:defRPr/>
            </a:lvl2pPr>
            <a:lvl3pPr marL="536575" indent="-176213">
              <a:lnSpc>
                <a:spcPts val="2400"/>
              </a:lnSpc>
              <a:defRPr/>
            </a:lvl3pPr>
            <a:lvl4pPr marL="895350" indent="-176213">
              <a:lnSpc>
                <a:spcPts val="2200"/>
              </a:lnSpc>
              <a:defRPr/>
            </a:lvl4pPr>
            <a:lvl5pPr marL="1255713" indent="-176213">
              <a:lnSpc>
                <a:spcPts val="2200"/>
              </a:lnSpc>
              <a:defRPr/>
            </a:lvl5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Ludivine Stofer, PUB | Forum öV OGD |  31.10.2022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6A5A3-8F85-406F-8E5A-90FF9E31E9F2}" type="slidenum">
              <a:rPr lang="de-CH" smtClean="0"/>
              <a:pPr/>
              <a:t>‹N°›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3159718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links Text, rechts 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Titel durch Klicken einfügen</a:t>
            </a:r>
            <a:endParaRPr lang="de-CH" dirty="0"/>
          </a:p>
        </p:txBody>
      </p:sp>
      <p:sp>
        <p:nvSpPr>
          <p:cNvPr id="6" name="Content Placeholder 2"/>
          <p:cNvSpPr>
            <a:spLocks noGrp="1"/>
          </p:cNvSpPr>
          <p:nvPr>
            <p:ph idx="12" hasCustomPrompt="1"/>
          </p:nvPr>
        </p:nvSpPr>
        <p:spPr>
          <a:xfrm>
            <a:off x="6455664" y="2498471"/>
            <a:ext cx="5035536" cy="3138026"/>
          </a:xfrm>
        </p:spPr>
        <p:txBody>
          <a:bodyPr>
            <a:normAutofit/>
          </a:bodyPr>
          <a:lstStyle>
            <a:lvl1pPr>
              <a:lnSpc>
                <a:spcPts val="2200"/>
              </a:lnSpc>
              <a:spcAft>
                <a:spcPts val="0"/>
              </a:spcAft>
              <a:defRPr sz="1800"/>
            </a:lvl1pPr>
          </a:lstStyle>
          <a:p>
            <a:pPr lvl="0"/>
            <a:r>
              <a:rPr lang="de-DE" dirty="0"/>
              <a:t>Bild / Grafik</a:t>
            </a:r>
            <a:endParaRPr lang="de-CH" dirty="0"/>
          </a:p>
        </p:txBody>
      </p:sp>
      <p:sp>
        <p:nvSpPr>
          <p:cNvPr id="7" name="Content Placeholder 2"/>
          <p:cNvSpPr>
            <a:spLocks noGrp="1"/>
          </p:cNvSpPr>
          <p:nvPr>
            <p:ph idx="13" hasCustomPrompt="1"/>
          </p:nvPr>
        </p:nvSpPr>
        <p:spPr>
          <a:xfrm>
            <a:off x="6456864" y="5767199"/>
            <a:ext cx="5035536" cy="292223"/>
          </a:xfrm>
        </p:spPr>
        <p:txBody>
          <a:bodyPr>
            <a:normAutofit/>
          </a:bodyPr>
          <a:lstStyle>
            <a:lvl1pPr>
              <a:lnSpc>
                <a:spcPts val="2200"/>
              </a:lnSpc>
              <a:spcAft>
                <a:spcPts val="0"/>
              </a:spcAft>
              <a:defRPr sz="1800"/>
            </a:lvl1pPr>
          </a:lstStyle>
          <a:p>
            <a:pPr lvl="0"/>
            <a:r>
              <a:rPr lang="de-DE" dirty="0"/>
              <a:t>Legende</a:t>
            </a:r>
            <a:endParaRPr lang="de-CH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063636" y="2498471"/>
            <a:ext cx="4852977" cy="3556507"/>
          </a:xfrm>
        </p:spPr>
        <p:txBody>
          <a:bodyPr/>
          <a:lstStyle>
            <a:lvl1pPr>
              <a:lnSpc>
                <a:spcPts val="3100"/>
              </a:lnSpc>
              <a:defRPr sz="2700"/>
            </a:lvl1pPr>
            <a:lvl2pPr>
              <a:lnSpc>
                <a:spcPts val="2800"/>
              </a:lnSpc>
              <a:defRPr/>
            </a:lvl2pPr>
            <a:lvl3pPr marL="536575" indent="-176213">
              <a:lnSpc>
                <a:spcPts val="2400"/>
              </a:lnSpc>
              <a:defRPr/>
            </a:lvl3pPr>
            <a:lvl4pPr marL="895350" indent="-176213">
              <a:lnSpc>
                <a:spcPts val="2200"/>
              </a:lnSpc>
              <a:defRPr/>
            </a:lvl4pPr>
            <a:lvl5pPr marL="1255713" indent="-176213">
              <a:lnSpc>
                <a:spcPts val="2200"/>
              </a:lnSpc>
              <a:defRPr/>
            </a:lvl5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fr-CH"/>
              <a:t>Ludivine Stofer, PUB | Forum öV OGD |  31.10.2022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376A5A3-8F85-406F-8E5A-90FF9E31E9F2}" type="slidenum">
              <a:rPr lang="de-CH" smtClean="0"/>
              <a:pPr/>
              <a:t>‹N°›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1724493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Grafiken links und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Titel durch Klicken einfügen</a:t>
            </a:r>
            <a:endParaRPr lang="de-CH" dirty="0"/>
          </a:p>
        </p:txBody>
      </p:sp>
      <p:sp>
        <p:nvSpPr>
          <p:cNvPr id="6" name="Content Placeholder 2"/>
          <p:cNvSpPr>
            <a:spLocks noGrp="1"/>
          </p:cNvSpPr>
          <p:nvPr>
            <p:ph idx="12" hasCustomPrompt="1"/>
          </p:nvPr>
        </p:nvSpPr>
        <p:spPr>
          <a:xfrm>
            <a:off x="6455664" y="2492375"/>
            <a:ext cx="5035536" cy="3138026"/>
          </a:xfrm>
        </p:spPr>
        <p:txBody>
          <a:bodyPr>
            <a:normAutofit/>
          </a:bodyPr>
          <a:lstStyle>
            <a:lvl1pPr>
              <a:lnSpc>
                <a:spcPts val="2200"/>
              </a:lnSpc>
              <a:spcAft>
                <a:spcPts val="0"/>
              </a:spcAft>
              <a:defRPr sz="1800"/>
            </a:lvl1pPr>
          </a:lstStyle>
          <a:p>
            <a:pPr lvl="0"/>
            <a:r>
              <a:rPr lang="de-DE" dirty="0"/>
              <a:t>Bild / Grafik</a:t>
            </a:r>
            <a:endParaRPr lang="de-CH" dirty="0"/>
          </a:p>
        </p:txBody>
      </p:sp>
      <p:sp>
        <p:nvSpPr>
          <p:cNvPr id="7" name="Content Placeholder 2"/>
          <p:cNvSpPr>
            <a:spLocks noGrp="1"/>
          </p:cNvSpPr>
          <p:nvPr>
            <p:ph idx="13" hasCustomPrompt="1"/>
          </p:nvPr>
        </p:nvSpPr>
        <p:spPr>
          <a:xfrm>
            <a:off x="6456864" y="5767199"/>
            <a:ext cx="5035536" cy="292223"/>
          </a:xfrm>
        </p:spPr>
        <p:txBody>
          <a:bodyPr>
            <a:normAutofit/>
          </a:bodyPr>
          <a:lstStyle>
            <a:lvl1pPr>
              <a:lnSpc>
                <a:spcPts val="2200"/>
              </a:lnSpc>
              <a:spcAft>
                <a:spcPts val="0"/>
              </a:spcAft>
              <a:defRPr sz="1800"/>
            </a:lvl1pPr>
          </a:lstStyle>
          <a:p>
            <a:pPr lvl="0"/>
            <a:r>
              <a:rPr lang="de-DE" dirty="0"/>
              <a:t>Legende</a:t>
            </a:r>
            <a:endParaRPr lang="de-CH" dirty="0"/>
          </a:p>
        </p:txBody>
      </p:sp>
      <p:sp>
        <p:nvSpPr>
          <p:cNvPr id="8" name="Content Placeholder 2"/>
          <p:cNvSpPr>
            <a:spLocks noGrp="1"/>
          </p:cNvSpPr>
          <p:nvPr>
            <p:ph idx="14" hasCustomPrompt="1"/>
          </p:nvPr>
        </p:nvSpPr>
        <p:spPr>
          <a:xfrm>
            <a:off x="1059264" y="2492375"/>
            <a:ext cx="4859952" cy="3138026"/>
          </a:xfrm>
        </p:spPr>
        <p:txBody>
          <a:bodyPr>
            <a:normAutofit/>
          </a:bodyPr>
          <a:lstStyle>
            <a:lvl1pPr>
              <a:lnSpc>
                <a:spcPts val="2200"/>
              </a:lnSpc>
              <a:spcAft>
                <a:spcPts val="0"/>
              </a:spcAft>
              <a:defRPr sz="1800"/>
            </a:lvl1pPr>
          </a:lstStyle>
          <a:p>
            <a:pPr lvl="0"/>
            <a:r>
              <a:rPr lang="de-DE" dirty="0"/>
              <a:t>Bild / Grafik</a:t>
            </a:r>
            <a:endParaRPr lang="de-CH" dirty="0"/>
          </a:p>
        </p:txBody>
      </p:sp>
      <p:sp>
        <p:nvSpPr>
          <p:cNvPr id="9" name="Content Placeholder 2"/>
          <p:cNvSpPr>
            <a:spLocks noGrp="1"/>
          </p:cNvSpPr>
          <p:nvPr>
            <p:ph idx="15" hasCustomPrompt="1"/>
          </p:nvPr>
        </p:nvSpPr>
        <p:spPr>
          <a:xfrm>
            <a:off x="1060464" y="5767199"/>
            <a:ext cx="4858752" cy="292223"/>
          </a:xfrm>
        </p:spPr>
        <p:txBody>
          <a:bodyPr>
            <a:normAutofit/>
          </a:bodyPr>
          <a:lstStyle>
            <a:lvl1pPr>
              <a:lnSpc>
                <a:spcPts val="2200"/>
              </a:lnSpc>
              <a:spcAft>
                <a:spcPts val="0"/>
              </a:spcAft>
              <a:defRPr sz="1800"/>
            </a:lvl1pPr>
          </a:lstStyle>
          <a:p>
            <a:pPr lvl="0"/>
            <a:r>
              <a:rPr lang="de-DE" dirty="0"/>
              <a:t>Legende</a:t>
            </a:r>
            <a:endParaRPr lang="de-CH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r-CH"/>
              <a:t>Ludivine Stofer, PUB | Forum öV OGD |  31.10.2022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7376A5A3-8F85-406F-8E5A-90FF9E31E9F2}" type="slidenum">
              <a:rPr lang="de-CH" smtClean="0"/>
              <a:pPr/>
              <a:t>‹N°›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4775876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Grafik ganze Br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Titel durch Klicken einfügen</a:t>
            </a:r>
            <a:endParaRPr lang="de-CH" dirty="0"/>
          </a:p>
        </p:txBody>
      </p:sp>
      <p:sp>
        <p:nvSpPr>
          <p:cNvPr id="8" name="Content Placeholder 2"/>
          <p:cNvSpPr>
            <a:spLocks noGrp="1"/>
          </p:cNvSpPr>
          <p:nvPr>
            <p:ph idx="14" hasCustomPrompt="1"/>
          </p:nvPr>
        </p:nvSpPr>
        <p:spPr>
          <a:xfrm>
            <a:off x="1059264" y="2492375"/>
            <a:ext cx="10431936" cy="3138026"/>
          </a:xfrm>
        </p:spPr>
        <p:txBody>
          <a:bodyPr>
            <a:normAutofit/>
          </a:bodyPr>
          <a:lstStyle>
            <a:lvl1pPr>
              <a:lnSpc>
                <a:spcPts val="2200"/>
              </a:lnSpc>
              <a:spcAft>
                <a:spcPts val="0"/>
              </a:spcAft>
              <a:defRPr sz="1800"/>
            </a:lvl1pPr>
          </a:lstStyle>
          <a:p>
            <a:pPr lvl="0"/>
            <a:r>
              <a:rPr lang="de-DE" dirty="0"/>
              <a:t>Bild / Grafik</a:t>
            </a:r>
            <a:endParaRPr lang="de-CH" dirty="0"/>
          </a:p>
        </p:txBody>
      </p:sp>
      <p:sp>
        <p:nvSpPr>
          <p:cNvPr id="9" name="Content Placeholder 2"/>
          <p:cNvSpPr>
            <a:spLocks noGrp="1"/>
          </p:cNvSpPr>
          <p:nvPr>
            <p:ph idx="15" hasCustomPrompt="1"/>
          </p:nvPr>
        </p:nvSpPr>
        <p:spPr>
          <a:xfrm>
            <a:off x="1060464" y="5767199"/>
            <a:ext cx="10491456" cy="292223"/>
          </a:xfrm>
        </p:spPr>
        <p:txBody>
          <a:bodyPr>
            <a:normAutofit/>
          </a:bodyPr>
          <a:lstStyle>
            <a:lvl1pPr>
              <a:lnSpc>
                <a:spcPts val="2200"/>
              </a:lnSpc>
              <a:spcAft>
                <a:spcPts val="0"/>
              </a:spcAft>
              <a:defRPr sz="1800"/>
            </a:lvl1pPr>
          </a:lstStyle>
          <a:p>
            <a:pPr lvl="0"/>
            <a:r>
              <a:rPr lang="de-DE" dirty="0"/>
              <a:t>Legende</a:t>
            </a:r>
            <a:endParaRPr lang="de-CH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r-CH"/>
              <a:t>Ludivine Stofer, PUB | Forum öV OGD |  31.10.2022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7376A5A3-8F85-406F-8E5A-90FF9E31E9F2}" type="slidenum">
              <a:rPr lang="de-CH" smtClean="0"/>
              <a:pPr/>
              <a:t>‹N°›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845723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59275" y="1419936"/>
            <a:ext cx="10431925" cy="461665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/>
          <a:p>
            <a:r>
              <a:rPr lang="de-DE" dirty="0"/>
              <a:t>Formatvorlage des Titels durch Klicken bearbeiten</a:t>
            </a:r>
            <a:endParaRPr lang="de-CH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9275" y="2492375"/>
            <a:ext cx="10427564" cy="1015150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lang="de-DE" dirty="0"/>
              <a:t>Formatvorlage des Untertitels durch Klicken bearbeiten</a:t>
            </a:r>
            <a:endParaRPr lang="de-CH" dirty="0"/>
          </a:p>
          <a:p>
            <a:pPr marL="0" indent="0">
              <a:buNone/>
            </a:pPr>
            <a:endParaRPr lang="de-DE" sz="3200" dirty="0"/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161" y="3263935"/>
            <a:ext cx="1929388" cy="853442"/>
          </a:xfrm>
          <a:prstGeom prst="rect">
            <a:avLst/>
          </a:prstGeom>
        </p:spPr>
      </p:pic>
      <p:cxnSp>
        <p:nvCxnSpPr>
          <p:cNvPr id="14" name="Gerader Verbinder 13"/>
          <p:cNvCxnSpPr/>
          <p:nvPr userDrawn="1"/>
        </p:nvCxnSpPr>
        <p:spPr>
          <a:xfrm>
            <a:off x="0" y="6319229"/>
            <a:ext cx="12192000" cy="1381"/>
          </a:xfrm>
          <a:prstGeom prst="line">
            <a:avLst/>
          </a:prstGeom>
          <a:ln w="12700" cap="rnd">
            <a:solidFill>
              <a:schemeClr val="accent5">
                <a:lumMod val="60000"/>
                <a:lumOff val="4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5456" cy="1018032"/>
          </a:xfrm>
          <a:prstGeom prst="rect">
            <a:avLst/>
          </a:prstGeom>
        </p:spPr>
      </p:pic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059275" y="6401349"/>
            <a:ext cx="9359125" cy="231925"/>
          </a:xfrm>
          <a:prstGeom prst="rect">
            <a:avLst/>
          </a:prstGeom>
        </p:spPr>
        <p:txBody>
          <a:bodyPr vert="horz" lIns="0" tIns="0" rIns="0" bIns="45720" rtlCol="0" anchor="t" anchorCtr="0"/>
          <a:lstStyle>
            <a:lvl1pPr algn="l">
              <a:defRPr sz="8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fr-CH"/>
              <a:t>Ludivine Stofer, PUB | Forum öV OGD |  31.10.2022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>
          <a:xfrm>
            <a:off x="10605599" y="6405647"/>
            <a:ext cx="881239" cy="227628"/>
          </a:xfrm>
          <a:prstGeom prst="rect">
            <a:avLst/>
          </a:prstGeom>
        </p:spPr>
        <p:txBody>
          <a:bodyPr vert="horz" lIns="0" tIns="0" rIns="0" bIns="45720" rtlCol="0" anchor="t" anchorCtr="0"/>
          <a:lstStyle>
            <a:lvl1pPr algn="r">
              <a:defRPr sz="8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</a:lstStyle>
          <a:p>
            <a:fld id="{7376A5A3-8F85-406F-8E5A-90FF9E31E9F2}" type="slidenum">
              <a:rPr lang="de-CH" smtClean="0"/>
              <a:pPr/>
              <a:t>‹N°›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022490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8" r:id="rId3"/>
    <p:sldLayoutId id="2147483659" r:id="rId4"/>
    <p:sldLayoutId id="2147483660" r:id="rId5"/>
    <p:sldLayoutId id="2147483661" r:id="rId6"/>
  </p:sldLayoutIdLst>
  <p:hf sldNum="0" hdr="0" dt="0"/>
  <p:txStyles>
    <p:titleStyle>
      <a:lvl1pPr algn="l" defTabSz="914400" rtl="0" eaLnBrk="1" latinLnBrk="0" hangingPunct="1">
        <a:lnSpc>
          <a:spcPts val="3600"/>
        </a:lnSpc>
        <a:spcBef>
          <a:spcPct val="0"/>
        </a:spcBef>
        <a:buNone/>
        <a:defRPr sz="3000" b="1" kern="1200" baseline="0">
          <a:solidFill>
            <a:schemeClr val="accent5">
              <a:lumMod val="60000"/>
              <a:lumOff val="40000"/>
            </a:schemeClr>
          </a:solidFill>
          <a:latin typeface="+mn-lt"/>
          <a:ea typeface="+mj-ea"/>
          <a:cs typeface="+mj-cs"/>
        </a:defRPr>
      </a:lvl1pPr>
    </p:titleStyle>
    <p:bodyStyle>
      <a:lvl1pPr marL="0" marR="0" indent="0" algn="l" defTabSz="914400" rtl="0" eaLnBrk="1" fontAlgn="auto" latinLnBrk="0" hangingPunct="1">
        <a:lnSpc>
          <a:spcPts val="3200"/>
        </a:lnSpc>
        <a:spcBef>
          <a:spcPts val="0"/>
        </a:spcBef>
        <a:spcAft>
          <a:spcPts val="1200"/>
        </a:spcAft>
        <a:buClrTx/>
        <a:buSzTx/>
        <a:buFont typeface="Wingdings" panose="05000000000000000000" pitchFamily="2" charset="2"/>
        <a:buNone/>
        <a:tabLst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570" userDrawn="1">
          <p15:clr>
            <a:srgbClr val="F26B43"/>
          </p15:clr>
        </p15:guide>
        <p15:guide id="2" pos="372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ailto:datavis@bfs.admin.ch" TargetMode="External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13" Type="http://schemas.openxmlformats.org/officeDocument/2006/relationships/image" Target="../media/image35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12" Type="http://schemas.openxmlformats.org/officeDocument/2006/relationships/image" Target="../media/image3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11" Type="http://schemas.openxmlformats.org/officeDocument/2006/relationships/image" Target="../media/image33.png"/><Relationship Id="rId5" Type="http://schemas.openxmlformats.org/officeDocument/2006/relationships/image" Target="../media/image27.png"/><Relationship Id="rId15" Type="http://schemas.openxmlformats.org/officeDocument/2006/relationships/image" Target="../media/image37.png"/><Relationship Id="rId10" Type="http://schemas.openxmlformats.org/officeDocument/2006/relationships/image" Target="../media/image32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Relationship Id="rId14" Type="http://schemas.openxmlformats.org/officeDocument/2006/relationships/image" Target="../media/image3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microsoft.com/office/2007/relationships/media" Target="../media/media2.mp4"/><Relationship Id="rId7" Type="http://schemas.openxmlformats.org/officeDocument/2006/relationships/image" Target="../media/image39.png"/><Relationship Id="rId2" Type="http://schemas.microsoft.com/office/2007/relationships/media" Target="../media/media1.mp4"/><Relationship Id="rId1" Type="http://schemas.openxmlformats.org/officeDocument/2006/relationships/video" Target="NULL" TargetMode="External"/><Relationship Id="rId6" Type="http://schemas.openxmlformats.org/officeDocument/2006/relationships/image" Target="../media/image38.png"/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bfs.admin.ch/bfs/de/home/dienstleistungen/interaktive-visuelle-angebote/interaktive-diagramme.html" TargetMode="External"/><Relationship Id="rId5" Type="http://schemas.openxmlformats.org/officeDocument/2006/relationships/image" Target="../media/image43.png"/><Relationship Id="rId4" Type="http://schemas.openxmlformats.org/officeDocument/2006/relationships/hyperlink" Target="http://www.statistik.ch/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4.png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5" Type="http://schemas.openxmlformats.org/officeDocument/2006/relationships/image" Target="../media/image44.png"/><Relationship Id="rId4" Type="http://schemas.openxmlformats.org/officeDocument/2006/relationships/notesSlide" Target="../notesSlides/notesSlide1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viz-cat.bfs.admin.ch/index.html#/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ch.ch/fr/standards/53932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w3.org/TR/WCAG21/" TargetMode="Externa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50.png"/><Relationship Id="rId7" Type="http://schemas.openxmlformats.org/officeDocument/2006/relationships/image" Target="../media/image5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10" Type="http://schemas.openxmlformats.org/officeDocument/2006/relationships/image" Target="../media/image54.png"/><Relationship Id="rId4" Type="http://schemas.openxmlformats.org/officeDocument/2006/relationships/image" Target="../media/image47.png"/><Relationship Id="rId9" Type="http://schemas.openxmlformats.org/officeDocument/2006/relationships/image" Target="../media/image5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s://opendata.swiss/fr/dataset/eidg-wahlen-2019" TargetMode="External"/><Relationship Id="rId3" Type="http://schemas.openxmlformats.org/officeDocument/2006/relationships/image" Target="../media/image59.png"/><Relationship Id="rId7" Type="http://schemas.openxmlformats.org/officeDocument/2006/relationships/hyperlink" Target="https://www.bfs.admin.ch/bfs/de/home/statistiken/gesundheit/gesundheitszustand/sterblichkeit-todesursachen.html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opendata.swiss/de/dataset/wochentliche-todesfalle-2010-2022" TargetMode="External"/><Relationship Id="rId5" Type="http://schemas.openxmlformats.org/officeDocument/2006/relationships/image" Target="../media/image60.png"/><Relationship Id="rId4" Type="http://schemas.openxmlformats.org/officeDocument/2006/relationships/hyperlink" Target="https://www.wahlen.admin.ch/de/" TargetMode="Externa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mailto:BFS-Agenturleistungen@bfs.admin.ch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sv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5600" y="2127335"/>
            <a:ext cx="10425600" cy="2257028"/>
          </a:xfrm>
        </p:spPr>
        <p:txBody>
          <a:bodyPr/>
          <a:lstStyle/>
          <a:p>
            <a:r>
              <a:rPr lang="it-CH" dirty="0"/>
              <a:t>OGD und </a:t>
            </a:r>
            <a:r>
              <a:rPr lang="it-CH" dirty="0" err="1"/>
              <a:t>Statistik</a:t>
            </a:r>
            <a:r>
              <a:rPr lang="it-CH" dirty="0"/>
              <a:t>  </a:t>
            </a:r>
            <a:br>
              <a:rPr lang="it-CH" dirty="0"/>
            </a:br>
            <a:r>
              <a:rPr lang="it-CH" b="0" dirty="0" err="1"/>
              <a:t>Ein</a:t>
            </a:r>
            <a:r>
              <a:rPr lang="it-CH" b="0" dirty="0"/>
              <a:t> Framework </a:t>
            </a:r>
            <a:r>
              <a:rPr lang="it-CH" b="0" dirty="0" err="1"/>
              <a:t>für</a:t>
            </a:r>
            <a:r>
              <a:rPr lang="it-CH" b="0" dirty="0"/>
              <a:t> moderne, </a:t>
            </a:r>
            <a:r>
              <a:rPr lang="it-CH" b="0" dirty="0" err="1"/>
              <a:t>datenbasierte</a:t>
            </a:r>
            <a:r>
              <a:rPr lang="it-CH" b="0" dirty="0"/>
              <a:t> und </a:t>
            </a:r>
            <a:r>
              <a:rPr lang="it-CH" b="0" dirty="0" err="1"/>
              <a:t>attraktive</a:t>
            </a:r>
            <a:r>
              <a:rPr lang="it-CH" b="0" dirty="0"/>
              <a:t> </a:t>
            </a:r>
            <a:r>
              <a:rPr lang="it-CH" b="0" dirty="0" err="1"/>
              <a:t>statistische</a:t>
            </a:r>
            <a:r>
              <a:rPr lang="it-CH" b="0" dirty="0"/>
              <a:t> </a:t>
            </a:r>
            <a:r>
              <a:rPr lang="it-CH" b="0" dirty="0" err="1"/>
              <a:t>Visualisierungen</a:t>
            </a:r>
            <a:r>
              <a:rPr lang="it-CH" b="0" dirty="0"/>
              <a:t> in </a:t>
            </a:r>
            <a:r>
              <a:rPr lang="it-CH" b="0" dirty="0" err="1"/>
              <a:t>grossen</a:t>
            </a:r>
            <a:r>
              <a:rPr lang="it-CH" b="0" dirty="0"/>
              <a:t> </a:t>
            </a:r>
            <a:r>
              <a:rPr lang="it-CH" b="0" dirty="0" err="1"/>
              <a:t>Mengen</a:t>
            </a:r>
            <a:endParaRPr lang="de-CH" b="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5600" y="5568908"/>
            <a:ext cx="10255543" cy="70861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de-DE" sz="1400" dirty="0"/>
              <a:t>Ludivine Stofer – Bundesamt für Statistik, PUB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de-DE" sz="1400" dirty="0"/>
              <a:t>31.10.2022</a:t>
            </a:r>
            <a:endParaRPr lang="de-CH" sz="1400" dirty="0"/>
          </a:p>
        </p:txBody>
      </p:sp>
    </p:spTree>
    <p:extLst>
      <p:ext uri="{BB962C8B-B14F-4D97-AF65-F5344CB8AC3E}">
        <p14:creationId xmlns:p14="http://schemas.microsoft.com/office/powerpoint/2010/main" val="6227883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67445" y="1183973"/>
            <a:ext cx="10431925" cy="461665"/>
          </a:xfrm>
        </p:spPr>
        <p:txBody>
          <a:bodyPr/>
          <a:lstStyle/>
          <a:p>
            <a:r>
              <a:rPr lang="de-CH" dirty="0"/>
              <a:t>Kompetenzzentrum für Visualisierung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Ludivine Stofer, PUB | Forum öV OGD |  31.10.2022</a:t>
            </a:r>
            <a:endParaRPr lang="de-CH" dirty="0"/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>
          <a:xfrm>
            <a:off x="771806" y="1915233"/>
            <a:ext cx="10427564" cy="4039567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1800"/>
              </a:spcAft>
            </a:pPr>
            <a:r>
              <a:rPr lang="fr-CH" b="1" dirty="0" err="1"/>
              <a:t>Dienstleistungen</a:t>
            </a:r>
            <a:endParaRPr lang="fr-CH" b="1" dirty="0"/>
          </a:p>
          <a:p>
            <a:pPr marL="457200" indent="-457200">
              <a:lnSpc>
                <a:spcPct val="150000"/>
              </a:lnSpc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fr-CH" b="1" dirty="0" err="1"/>
              <a:t>Beratung</a:t>
            </a:r>
            <a:r>
              <a:rPr lang="fr-CH" dirty="0"/>
              <a:t> </a:t>
            </a:r>
            <a:r>
              <a:rPr lang="fr-CH" dirty="0" err="1"/>
              <a:t>im</a:t>
            </a:r>
            <a:r>
              <a:rPr lang="fr-CH" dirty="0"/>
              <a:t> </a:t>
            </a:r>
            <a:r>
              <a:rPr lang="fr-CH" dirty="0" err="1"/>
              <a:t>Bereich</a:t>
            </a:r>
            <a:r>
              <a:rPr lang="fr-CH" dirty="0"/>
              <a:t> </a:t>
            </a:r>
            <a:r>
              <a:rPr lang="fr-CH" dirty="0" err="1"/>
              <a:t>Visualisierung</a:t>
            </a:r>
            <a:r>
              <a:rPr lang="fr-CH" dirty="0"/>
              <a:t> </a:t>
            </a:r>
          </a:p>
          <a:p>
            <a:pPr marL="457200" indent="-457200">
              <a:lnSpc>
                <a:spcPct val="150000"/>
              </a:lnSpc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de-CH" dirty="0"/>
              <a:t>Entwicklung von </a:t>
            </a:r>
            <a:r>
              <a:rPr lang="de-CH" b="1" dirty="0"/>
              <a:t>Richtlinien</a:t>
            </a:r>
            <a:r>
              <a:rPr lang="de-CH" dirty="0"/>
              <a:t> </a:t>
            </a:r>
            <a:r>
              <a:rPr lang="de-CH" b="1" dirty="0"/>
              <a:t>und Frameworks</a:t>
            </a:r>
            <a:endParaRPr lang="fr-CH" b="1" dirty="0"/>
          </a:p>
          <a:p>
            <a:pPr marL="457200" indent="-457200">
              <a:lnSpc>
                <a:spcPct val="150000"/>
              </a:lnSpc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de-CH" dirty="0"/>
              <a:t>Verwaltung und </a:t>
            </a:r>
            <a:r>
              <a:rPr lang="de-CH" b="1" dirty="0"/>
              <a:t>Entwicklung</a:t>
            </a:r>
            <a:r>
              <a:rPr lang="de-CH" dirty="0"/>
              <a:t> von Produktionswerkzeugen</a:t>
            </a:r>
            <a:endParaRPr lang="fr-CH" dirty="0"/>
          </a:p>
          <a:p>
            <a:pPr marL="457200" indent="-457200">
              <a:lnSpc>
                <a:spcPct val="150000"/>
              </a:lnSpc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fr-CH" b="1" dirty="0" err="1"/>
              <a:t>Produktion</a:t>
            </a:r>
            <a:r>
              <a:rPr lang="fr-CH" dirty="0"/>
              <a:t> von </a:t>
            </a:r>
            <a:r>
              <a:rPr lang="fr-CH" dirty="0" err="1"/>
              <a:t>Visualisierungen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9250813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67445" y="1183973"/>
            <a:ext cx="10431925" cy="461665"/>
          </a:xfrm>
        </p:spPr>
        <p:txBody>
          <a:bodyPr/>
          <a:lstStyle/>
          <a:p>
            <a:r>
              <a:rPr lang="de-CH" dirty="0"/>
              <a:t>Kompetenzzentrum für Visualisierung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Ludivine Stofer, PUB | Forum öV OGD |  31.10.2022</a:t>
            </a:r>
            <a:endParaRPr lang="de-CH" dirty="0"/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>
          <a:xfrm>
            <a:off x="771806" y="1989574"/>
            <a:ext cx="10427564" cy="3762568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1800"/>
              </a:spcAft>
            </a:pPr>
            <a:r>
              <a:rPr lang="fr-CH" b="1" dirty="0"/>
              <a:t>Organisation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fr-CH" dirty="0">
              <a:hlinkClick r:id="rId3"/>
            </a:endParaRPr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fr-CH" dirty="0">
              <a:hlinkClick r:id="rId3"/>
            </a:endParaRPr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fr-CH" dirty="0">
              <a:hlinkClick r:id="rId3"/>
            </a:endParaRPr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fr-CH" dirty="0">
              <a:hlinkClick r:id="rId3"/>
            </a:endParaRPr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fr-CH" dirty="0">
              <a:hlinkClick r:id="rId3"/>
            </a:endParaRP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fr-CH" dirty="0">
                <a:hlinkClick r:id="rId3"/>
              </a:rPr>
              <a:t>dataviz@bfs.admin.ch</a:t>
            </a:r>
            <a:r>
              <a:rPr lang="fr-CH" dirty="0"/>
              <a:t> </a:t>
            </a:r>
            <a:br>
              <a:rPr lang="fr-CH" dirty="0"/>
            </a:br>
            <a:endParaRPr lang="fr-CH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9476" y="3186852"/>
            <a:ext cx="647848" cy="2032463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4182" y="3186852"/>
            <a:ext cx="622442" cy="2057869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6068" y="2175674"/>
            <a:ext cx="1244884" cy="660550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7983" y="2213782"/>
            <a:ext cx="1041637" cy="584333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2056" y="3186852"/>
            <a:ext cx="647848" cy="2032463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6762" y="3186852"/>
            <a:ext cx="622442" cy="2057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7226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 15">
            <a:extLst>
              <a:ext uri="{FF2B5EF4-FFF2-40B4-BE49-F238E27FC236}">
                <a16:creationId xmlns:a16="http://schemas.microsoft.com/office/drawing/2014/main" id="{0313EF90-C8FA-4C81-B822-23EFF6988E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8720" y="4077329"/>
            <a:ext cx="834516" cy="89206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67445" y="1183973"/>
            <a:ext cx="10431925" cy="461665"/>
          </a:xfrm>
        </p:spPr>
        <p:txBody>
          <a:bodyPr/>
          <a:lstStyle/>
          <a:p>
            <a:r>
              <a:rPr lang="de-CH" dirty="0"/>
              <a:t>Kompetenzzentrum für Visualisierung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Ludivine Stofer, PUB | Forum öV OGD |  31.10.2022</a:t>
            </a:r>
            <a:endParaRPr lang="de-CH" dirty="0"/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>
          <a:xfrm>
            <a:off x="771806" y="1989574"/>
            <a:ext cx="10427564" cy="54624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1800"/>
              </a:spcAft>
            </a:pPr>
            <a:r>
              <a:rPr lang="fr-CH" b="1" dirty="0" err="1"/>
              <a:t>Produkte</a:t>
            </a:r>
            <a:endParaRPr lang="fr-CH" b="1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11C3EA7F-AD71-4AC7-AADD-A7402222C3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40594" y="1034168"/>
            <a:ext cx="2702270" cy="1910811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6BA11AD8-A272-4FF9-BAA8-D623A4E4C2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08388" y="2901694"/>
            <a:ext cx="2620682" cy="1724037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DD80FDA-CB5F-4FFF-892B-B8C823877E5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3209" y="2701817"/>
            <a:ext cx="1044031" cy="1127858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14BE2B73-AD57-4A68-8927-98C0040AACD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5429" y="4053759"/>
            <a:ext cx="946965" cy="892069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7BACDFCF-82E2-4F71-99D0-5A94B8185B9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685957" y="4021878"/>
            <a:ext cx="1095862" cy="1127858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6F0C8609-79AA-4ADC-8F86-4B95B80EA65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95905" y="5330234"/>
            <a:ext cx="1095862" cy="833934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5CE79700-CC40-4B66-9334-F12CB7925C3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176592" y="5330234"/>
            <a:ext cx="919408" cy="805346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A4159AA9-E522-4B59-A473-004876A69C5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535164" y="5330476"/>
            <a:ext cx="979758" cy="806222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C6210438-4E63-483D-868A-E4AA9120D3B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281388" y="4436260"/>
            <a:ext cx="2620682" cy="1699320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4E7A5FA0-DD87-4865-ADF6-41EEEB8E419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784588" y="2984518"/>
            <a:ext cx="687724" cy="702082"/>
          </a:xfrm>
          <a:prstGeom prst="rect">
            <a:avLst/>
          </a:prstGeom>
        </p:spPr>
      </p:pic>
      <p:pic>
        <p:nvPicPr>
          <p:cNvPr id="30" name="Image 29">
            <a:extLst>
              <a:ext uri="{FF2B5EF4-FFF2-40B4-BE49-F238E27FC236}">
                <a16:creationId xmlns:a16="http://schemas.microsoft.com/office/drawing/2014/main" id="{BD6D07D5-434D-46CE-B87E-BB9E2DDF0AD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685957" y="5268326"/>
            <a:ext cx="1149120" cy="811401"/>
          </a:xfrm>
          <a:prstGeom prst="rect">
            <a:avLst/>
          </a:prstGeom>
        </p:spPr>
      </p:pic>
      <p:pic>
        <p:nvPicPr>
          <p:cNvPr id="32" name="Image 31">
            <a:extLst>
              <a:ext uri="{FF2B5EF4-FFF2-40B4-BE49-F238E27FC236}">
                <a16:creationId xmlns:a16="http://schemas.microsoft.com/office/drawing/2014/main" id="{DFEC2724-72BC-4860-A0C3-1855F9664CFF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435301" y="3112022"/>
            <a:ext cx="1482594" cy="1248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1359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67445" y="1183973"/>
            <a:ext cx="10431925" cy="461665"/>
          </a:xfrm>
        </p:spPr>
        <p:txBody>
          <a:bodyPr/>
          <a:lstStyle/>
          <a:p>
            <a:r>
              <a:rPr lang="fr-CH" b="1" dirty="0" err="1"/>
              <a:t>Produkte</a:t>
            </a:r>
            <a:r>
              <a:rPr lang="fr-CH" dirty="0"/>
              <a:t> – </a:t>
            </a:r>
            <a:r>
              <a:rPr lang="fr-CH" dirty="0" err="1"/>
              <a:t>Standarddiagramme</a:t>
            </a:r>
            <a:endParaRPr lang="fr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Ludivine Stofer, PUB | Forum öV OGD |  31.10.2022</a:t>
            </a:r>
            <a:endParaRPr lang="de-CH" dirty="0"/>
          </a:p>
        </p:txBody>
      </p:sp>
      <p:sp>
        <p:nvSpPr>
          <p:cNvPr id="13" name="Rectangle 12"/>
          <p:cNvSpPr/>
          <p:nvPr/>
        </p:nvSpPr>
        <p:spPr>
          <a:xfrm>
            <a:off x="1652184" y="2289728"/>
            <a:ext cx="462215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dirty="0"/>
              <a:t>Cross-media (online – mobile – </a:t>
            </a:r>
            <a:r>
              <a:rPr lang="fr-CH" dirty="0" err="1"/>
              <a:t>print</a:t>
            </a:r>
            <a:r>
              <a:rPr lang="fr-CH" dirty="0"/>
              <a:t>)</a:t>
            </a:r>
          </a:p>
          <a:p>
            <a:endParaRPr lang="fr-CH" dirty="0"/>
          </a:p>
          <a:p>
            <a:r>
              <a:rPr lang="de-CH" dirty="0"/>
              <a:t>Standardisierte Produktion und Einhaltung der bewährten Vorgehensweisen in der Visualisierung (</a:t>
            </a:r>
            <a:r>
              <a:rPr lang="de-CH" dirty="0" err="1"/>
              <a:t>best</a:t>
            </a:r>
            <a:r>
              <a:rPr lang="de-CH" dirty="0"/>
              <a:t> </a:t>
            </a:r>
            <a:r>
              <a:rPr lang="de-CH" dirty="0" err="1"/>
              <a:t>practice</a:t>
            </a:r>
            <a:r>
              <a:rPr lang="de-CH" dirty="0"/>
              <a:t>)</a:t>
            </a:r>
            <a:endParaRPr lang="fr-CH" dirty="0"/>
          </a:p>
          <a:p>
            <a:endParaRPr lang="fr-CH" dirty="0"/>
          </a:p>
          <a:p>
            <a:r>
              <a:rPr lang="fr-CH" dirty="0"/>
              <a:t>BFS-Layout </a:t>
            </a:r>
            <a:r>
              <a:rPr lang="fr-CH" dirty="0" err="1"/>
              <a:t>im</a:t>
            </a:r>
            <a:r>
              <a:rPr lang="fr-CH" dirty="0"/>
              <a:t> Tool </a:t>
            </a:r>
            <a:r>
              <a:rPr lang="fr-CH" dirty="0" err="1"/>
              <a:t>konfiguriert</a:t>
            </a:r>
            <a:endParaRPr lang="fr-CH" dirty="0"/>
          </a:p>
          <a:p>
            <a:endParaRPr lang="fr-CH" dirty="0"/>
          </a:p>
          <a:p>
            <a:r>
              <a:rPr lang="fr-CH" dirty="0"/>
              <a:t>Data-</a:t>
            </a:r>
            <a:r>
              <a:rPr lang="fr-CH" dirty="0" err="1"/>
              <a:t>driven</a:t>
            </a:r>
            <a:endParaRPr lang="fr-CH" dirty="0"/>
          </a:p>
          <a:p>
            <a:endParaRPr lang="fr-CH" dirty="0"/>
          </a:p>
          <a:p>
            <a:r>
              <a:rPr lang="fr-CH" dirty="0" err="1"/>
              <a:t>Interaktivität</a:t>
            </a:r>
            <a:r>
              <a:rPr lang="fr-CH" dirty="0"/>
              <a:t> </a:t>
            </a:r>
            <a:r>
              <a:rPr lang="fr-CH" dirty="0" err="1"/>
              <a:t>möglich</a:t>
            </a:r>
            <a:r>
              <a:rPr lang="fr-CH" dirty="0"/>
              <a:t>: </a:t>
            </a:r>
            <a:r>
              <a:rPr lang="fr-CH" dirty="0" err="1"/>
              <a:t>Stufe</a:t>
            </a:r>
            <a:r>
              <a:rPr lang="fr-CH" dirty="0"/>
              <a:t> 0 </a:t>
            </a:r>
            <a:r>
              <a:rPr lang="fr-CH" dirty="0" err="1"/>
              <a:t>und</a:t>
            </a:r>
            <a:r>
              <a:rPr lang="fr-CH" dirty="0"/>
              <a:t> I</a:t>
            </a:r>
          </a:p>
          <a:p>
            <a:endParaRPr lang="fr-CH" dirty="0"/>
          </a:p>
          <a:p>
            <a:r>
              <a:rPr lang="fr-CH" dirty="0" err="1"/>
              <a:t>Daten</a:t>
            </a:r>
            <a:r>
              <a:rPr lang="fr-CH" dirty="0"/>
              <a:t> mit </a:t>
            </a:r>
            <a:r>
              <a:rPr lang="fr-CH" dirty="0" err="1"/>
              <a:t>wenig</a:t>
            </a:r>
            <a:r>
              <a:rPr lang="fr-CH" dirty="0"/>
              <a:t> Dimension</a:t>
            </a:r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685" y="2283000"/>
            <a:ext cx="369332" cy="369332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7655EED-D9AD-4411-A7C4-6C5A72F14D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41523" y="1374274"/>
            <a:ext cx="4056014" cy="4608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1427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67445" y="1183973"/>
            <a:ext cx="10431925" cy="461665"/>
          </a:xfrm>
        </p:spPr>
        <p:txBody>
          <a:bodyPr/>
          <a:lstStyle/>
          <a:p>
            <a:r>
              <a:rPr lang="fr-CH" b="1" dirty="0" err="1"/>
              <a:t>Produkte</a:t>
            </a:r>
            <a:r>
              <a:rPr lang="fr-CH" b="1" dirty="0"/>
              <a:t> </a:t>
            </a:r>
            <a:r>
              <a:rPr lang="fr-CH" dirty="0"/>
              <a:t>– </a:t>
            </a:r>
            <a:r>
              <a:rPr lang="fr-CH" dirty="0" err="1"/>
              <a:t>interaktive</a:t>
            </a:r>
            <a:r>
              <a:rPr lang="fr-CH" dirty="0"/>
              <a:t> Diagramme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Ludivine Stofer, PUB | Forum öV OGD |  31.10.2022</a:t>
            </a:r>
            <a:endParaRPr lang="de-CH" dirty="0"/>
          </a:p>
        </p:txBody>
      </p:sp>
      <p:pic>
        <p:nvPicPr>
          <p:cNvPr id="25" name="Image 2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685" y="2283000"/>
            <a:ext cx="369332" cy="369332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652184" y="2289728"/>
            <a:ext cx="462215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dirty="0"/>
              <a:t>Cross-media (online – mobile – </a:t>
            </a:r>
            <a:r>
              <a:rPr lang="fr-CH" dirty="0" err="1"/>
              <a:t>print</a:t>
            </a:r>
            <a:r>
              <a:rPr lang="fr-CH" dirty="0"/>
              <a:t>)</a:t>
            </a:r>
          </a:p>
          <a:p>
            <a:endParaRPr lang="fr-CH" dirty="0"/>
          </a:p>
          <a:p>
            <a:r>
              <a:rPr lang="fr-CH" dirty="0" err="1"/>
              <a:t>Interaktivität</a:t>
            </a:r>
            <a:r>
              <a:rPr lang="fr-CH" dirty="0"/>
              <a:t> </a:t>
            </a:r>
            <a:r>
              <a:rPr lang="fr-CH" dirty="0" err="1"/>
              <a:t>möglich</a:t>
            </a:r>
            <a:r>
              <a:rPr lang="fr-CH" dirty="0"/>
              <a:t>: bis </a:t>
            </a:r>
            <a:r>
              <a:rPr lang="fr-CH" dirty="0" err="1"/>
              <a:t>Stufe</a:t>
            </a:r>
            <a:r>
              <a:rPr lang="fr-CH" dirty="0"/>
              <a:t> II</a:t>
            </a:r>
          </a:p>
          <a:p>
            <a:endParaRPr lang="fr-CH" dirty="0"/>
          </a:p>
          <a:p>
            <a:r>
              <a:rPr lang="de-CH" dirty="0"/>
              <a:t>Data-</a:t>
            </a:r>
            <a:r>
              <a:rPr lang="de-CH" dirty="0" err="1"/>
              <a:t>driven</a:t>
            </a:r>
            <a:r>
              <a:rPr lang="de-CH" dirty="0"/>
              <a:t> ist obligatorisch bei wiederholter Aktualisierung.</a:t>
            </a:r>
            <a:endParaRPr lang="fr-CH" dirty="0"/>
          </a:p>
          <a:p>
            <a:endParaRPr lang="fr-CH" dirty="0"/>
          </a:p>
          <a:p>
            <a:r>
              <a:rPr lang="de-CH" dirty="0"/>
              <a:t>Standardisierte Produktion und Einhaltung der bewährten Vorgehensweisen in der Visualisierung (</a:t>
            </a:r>
            <a:r>
              <a:rPr lang="de-CH" dirty="0" err="1"/>
              <a:t>best</a:t>
            </a:r>
            <a:r>
              <a:rPr lang="de-CH" dirty="0"/>
              <a:t> </a:t>
            </a:r>
            <a:r>
              <a:rPr lang="de-CH" dirty="0" err="1"/>
              <a:t>practice</a:t>
            </a:r>
            <a:r>
              <a:rPr lang="de-CH" dirty="0"/>
              <a:t>)</a:t>
            </a:r>
            <a:endParaRPr lang="fr-CH" dirty="0"/>
          </a:p>
        </p:txBody>
      </p:sp>
      <p:pic>
        <p:nvPicPr>
          <p:cNvPr id="7" name="Enregistrement d’écran 6">
            <a:hlinkClick r:id="" action="ppaction://media"/>
            <a:extLst>
              <a:ext uri="{FF2B5EF4-FFF2-40B4-BE49-F238E27FC236}">
                <a16:creationId xmlns:a16="http://schemas.microsoft.com/office/drawing/2014/main" id="{584651B2-9E15-4F9D-9D3C-EF8DE608A2C4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st="381" end="1328.4421"/>
                </p14:media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7855385" y="1183973"/>
            <a:ext cx="3154237" cy="5080142"/>
          </a:xfrm>
          <a:prstGeom prst="rect">
            <a:avLst/>
          </a:prstGeom>
        </p:spPr>
      </p:pic>
      <p:pic>
        <p:nvPicPr>
          <p:cNvPr id="8" name="Enregistrement d’écran 7">
            <a:hlinkClick r:id="" action="ppaction://media"/>
            <a:extLst>
              <a:ext uri="{FF2B5EF4-FFF2-40B4-BE49-F238E27FC236}">
                <a16:creationId xmlns:a16="http://schemas.microsoft.com/office/drawing/2014/main" id="{4FEB2C2C-2390-4E23-AF3A-E1B29F32CFA1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3">
                  <p14:trim st="175" end="4673.2"/>
                </p14:media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7213410" y="1833290"/>
            <a:ext cx="4438185" cy="3840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0729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830"/>
    </mc:Choice>
    <mc:Fallback xmlns="">
      <p:transition spd="slow" advTm="1783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820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12982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5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video>
              <p:cMediaNode vol="80000">
                <p:cTn id="16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67445" y="1183973"/>
            <a:ext cx="10431925" cy="461665"/>
          </a:xfrm>
        </p:spPr>
        <p:txBody>
          <a:bodyPr/>
          <a:lstStyle/>
          <a:p>
            <a:r>
              <a:rPr lang="fr-CH" b="1" dirty="0" err="1"/>
              <a:t>Produkte</a:t>
            </a:r>
            <a:r>
              <a:rPr lang="fr-CH" b="1" dirty="0"/>
              <a:t> </a:t>
            </a:r>
            <a:r>
              <a:rPr lang="fr-CH" dirty="0"/>
              <a:t>– Dashboard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Ludivine Stofer, PUB | Forum öV OGD |  31.10.2022</a:t>
            </a:r>
            <a:endParaRPr lang="de-CH" dirty="0"/>
          </a:p>
        </p:txBody>
      </p:sp>
      <p:pic>
        <p:nvPicPr>
          <p:cNvPr id="22" name="Image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685" y="2283000"/>
            <a:ext cx="369332" cy="36933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652184" y="2289728"/>
            <a:ext cx="4622156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dirty="0"/>
              <a:t>Cross-media (online – mobile)</a:t>
            </a:r>
          </a:p>
          <a:p>
            <a:endParaRPr lang="fr-CH" sz="1400" dirty="0"/>
          </a:p>
          <a:p>
            <a:r>
              <a:rPr lang="fr-CH" dirty="0" err="1"/>
              <a:t>Interaktivität</a:t>
            </a:r>
            <a:r>
              <a:rPr lang="fr-CH" dirty="0"/>
              <a:t> </a:t>
            </a:r>
            <a:r>
              <a:rPr lang="fr-CH" dirty="0" err="1"/>
              <a:t>möglich</a:t>
            </a:r>
            <a:r>
              <a:rPr lang="fr-CH" dirty="0"/>
              <a:t>: bis </a:t>
            </a:r>
            <a:r>
              <a:rPr lang="fr-CH" dirty="0" err="1"/>
              <a:t>Stufe</a:t>
            </a:r>
            <a:r>
              <a:rPr lang="fr-CH" dirty="0"/>
              <a:t> II</a:t>
            </a:r>
          </a:p>
          <a:p>
            <a:endParaRPr lang="fr-CH" sz="1400" dirty="0"/>
          </a:p>
          <a:p>
            <a:r>
              <a:rPr lang="de-CH" dirty="0"/>
              <a:t>Erleichterter Vergleich zwischen mehreren Visualisierungen</a:t>
            </a:r>
            <a:endParaRPr lang="fr-CH" dirty="0"/>
          </a:p>
          <a:p>
            <a:endParaRPr lang="fr-CH" sz="1400" dirty="0"/>
          </a:p>
          <a:p>
            <a:r>
              <a:rPr lang="fr-CH" dirty="0"/>
              <a:t>Storytelling</a:t>
            </a:r>
          </a:p>
          <a:p>
            <a:endParaRPr lang="fr-CH" sz="1400" dirty="0"/>
          </a:p>
          <a:p>
            <a:r>
              <a:rPr lang="de-CH" dirty="0"/>
              <a:t>Data-</a:t>
            </a:r>
            <a:r>
              <a:rPr lang="de-CH" dirty="0" err="1"/>
              <a:t>driven</a:t>
            </a:r>
            <a:r>
              <a:rPr lang="de-CH" dirty="0"/>
              <a:t> ist obligatorisch bei wiederholter Aktualisierung. </a:t>
            </a:r>
          </a:p>
          <a:p>
            <a:endParaRPr lang="fr-CH" sz="1400" dirty="0"/>
          </a:p>
          <a:p>
            <a:r>
              <a:rPr lang="de-CH" dirty="0"/>
              <a:t>Standardisierte Produktion und Einhaltung der bewährten Vorgehensweisen in der Visualisierung (</a:t>
            </a:r>
            <a:r>
              <a:rPr lang="de-CH" dirty="0" err="1"/>
              <a:t>best</a:t>
            </a:r>
            <a:r>
              <a:rPr lang="de-CH" dirty="0"/>
              <a:t> </a:t>
            </a:r>
            <a:r>
              <a:rPr lang="de-CH" dirty="0" err="1"/>
              <a:t>practice</a:t>
            </a:r>
            <a:r>
              <a:rPr lang="de-CH" dirty="0"/>
              <a:t>)</a:t>
            </a:r>
            <a:endParaRPr lang="fr-CH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F86822FC-3E68-4A41-9640-DE5E7960BCA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051" r="1637" b="3277"/>
          <a:stretch/>
        </p:blipFill>
        <p:spPr>
          <a:xfrm>
            <a:off x="7278028" y="1085386"/>
            <a:ext cx="4024425" cy="5166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5810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8750" y="0"/>
            <a:ext cx="6993250" cy="6858000"/>
          </a:xfrm>
          <a:prstGeom prst="rect">
            <a:avLst/>
          </a:prstGeom>
        </p:spPr>
      </p:pic>
      <p:sp>
        <p:nvSpPr>
          <p:cNvPr id="6" name="Titel 1"/>
          <p:cNvSpPr txBox="1">
            <a:spLocks/>
          </p:cNvSpPr>
          <p:nvPr/>
        </p:nvSpPr>
        <p:spPr>
          <a:xfrm>
            <a:off x="576056" y="1940326"/>
            <a:ext cx="5519944" cy="3647922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000" b="1" kern="1200" baseline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CH" i="0" u="none" strike="noStrike" dirty="0">
                <a:solidFill>
                  <a:srgbClr val="202124"/>
                </a:solidFill>
                <a:effectLst/>
                <a:hlinkClick r:id="rId4"/>
              </a:rPr>
              <a:t>http://www.statistik.ch</a:t>
            </a:r>
            <a:endParaRPr lang="fr-CH" u="none" strike="noStrike" dirty="0">
              <a:solidFill>
                <a:srgbClr val="1A0DAB"/>
              </a:solidFill>
              <a:effectLst/>
              <a:hlinkClick r:id="rId4"/>
            </a:endParaRPr>
          </a:p>
          <a:p>
            <a:br>
              <a:rPr lang="fr-CH" dirty="0">
                <a:effectLst/>
              </a:rPr>
            </a:br>
            <a:endParaRPr lang="de-DE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de-DE" sz="2000" dirty="0"/>
              <a:t>Kataloge und Datenbanken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de-DE" sz="2000" dirty="0"/>
              <a:t>Grafiken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de-DE" sz="2000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de-DE" sz="2000" dirty="0"/>
              <a:t>Dienstleistungen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de-DE" sz="2000" dirty="0"/>
              <a:t>Interaktive und visuelle Angebote</a:t>
            </a:r>
            <a:endParaRPr lang="de-CH" sz="2000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9016" y="0"/>
            <a:ext cx="6952983" cy="6295697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6139543" y="6264875"/>
            <a:ext cx="5124659" cy="56230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" name="ZoneTexte 2"/>
          <p:cNvSpPr txBox="1"/>
          <p:nvPr/>
        </p:nvSpPr>
        <p:spPr>
          <a:xfrm>
            <a:off x="5881063" y="6252240"/>
            <a:ext cx="56688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600" dirty="0">
                <a:hlinkClick r:id="rId6"/>
              </a:rPr>
              <a:t>https://www.bfs.admin.ch/bfs/de/home/dienstleistungen/interaktive-visuelle-angebote/interaktive-diagramme.html</a:t>
            </a:r>
            <a:r>
              <a:rPr lang="fr-CH" sz="1600" dirty="0"/>
              <a:t> </a:t>
            </a:r>
            <a:endParaRPr lang="fr-CH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Ludivine Stofer, PUB | Forum öV OGD |  31.10.2022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828470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67445" y="1183973"/>
            <a:ext cx="10431925" cy="461665"/>
          </a:xfrm>
        </p:spPr>
        <p:txBody>
          <a:bodyPr/>
          <a:lstStyle/>
          <a:p>
            <a:r>
              <a:rPr lang="de-CH" dirty="0"/>
              <a:t>Kompetenzzentrum für Visualisierung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Ludivine Stofer, PUB | Forum öV OGD |  31.10.2022</a:t>
            </a:r>
            <a:endParaRPr lang="de-CH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371292B7-C94D-485D-AF60-830B5FFC40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4087" y="2549471"/>
            <a:ext cx="3947672" cy="2609827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51B57DB8-33CE-417C-BEE8-DECBFD8E52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4087" y="2549471"/>
            <a:ext cx="3947671" cy="2778194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7AB37F3D-833C-4353-979B-30115F0BD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83904" y="2248339"/>
            <a:ext cx="3703043" cy="321209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EDF119F1-777F-4692-B1AD-B2FE148D162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12459" y="1724835"/>
            <a:ext cx="4045931" cy="4597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1766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67445" y="1183973"/>
            <a:ext cx="10431925" cy="461665"/>
          </a:xfrm>
        </p:spPr>
        <p:txBody>
          <a:bodyPr/>
          <a:lstStyle/>
          <a:p>
            <a:r>
              <a:rPr lang="de-CH" dirty="0"/>
              <a:t>Chart </a:t>
            </a:r>
            <a:r>
              <a:rPr lang="de-CH" dirty="0" err="1"/>
              <a:t>Chooser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Ludivine Stofer, PUB | Forum öV OGD |  31.10.2022</a:t>
            </a:r>
            <a:endParaRPr lang="de-CH" dirty="0"/>
          </a:p>
        </p:txBody>
      </p:sp>
      <p:pic>
        <p:nvPicPr>
          <p:cNvPr id="6" name="Média1_new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355170" y="1183973"/>
            <a:ext cx="6131668" cy="5109723"/>
          </a:xfrm>
          <a:prstGeom prst="rect">
            <a:avLst/>
          </a:prstGeom>
        </p:spPr>
      </p:pic>
      <p:sp>
        <p:nvSpPr>
          <p:cNvPr id="7" name="Titel 1"/>
          <p:cNvSpPr txBox="1">
            <a:spLocks/>
          </p:cNvSpPr>
          <p:nvPr/>
        </p:nvSpPr>
        <p:spPr>
          <a:xfrm>
            <a:off x="767444" y="3029813"/>
            <a:ext cx="3942779" cy="1339597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000" b="1" kern="1200" baseline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de-CH" sz="2400" dirty="0">
                <a:solidFill>
                  <a:schemeClr val="tx1"/>
                </a:solidFill>
              </a:rPr>
              <a:t>Wissenschaftliche</a:t>
            </a:r>
            <a:r>
              <a:rPr lang="de-CH" sz="2400" b="0" dirty="0">
                <a:solidFill>
                  <a:schemeClr val="tx1"/>
                </a:solidFill>
              </a:rPr>
              <a:t> Auswahl der Diagrammtypen anhand der Daten</a:t>
            </a:r>
            <a:endParaRPr lang="fr-CH" sz="24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8116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4410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9" repeatCount="indefinite" fill="remove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67445" y="1183973"/>
            <a:ext cx="10431925" cy="461665"/>
          </a:xfrm>
        </p:spPr>
        <p:txBody>
          <a:bodyPr/>
          <a:lstStyle/>
          <a:p>
            <a:r>
              <a:rPr lang="de-DE" dirty="0"/>
              <a:t>Visualisierungsrichtlinien im BFS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Ludivine Stofer, PUB | Forum öV OGD |  31.10.2022</a:t>
            </a:r>
            <a:endParaRPr lang="de-CH" dirty="0"/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1916213" y="4692579"/>
            <a:ext cx="3942779" cy="39292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000" b="1" kern="1200" baseline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CH" sz="1400" b="0" dirty="0">
                <a:solidFill>
                  <a:schemeClr val="tx1"/>
                </a:solidFill>
                <a:hlinkClick r:id="rId3"/>
              </a:rPr>
              <a:t>https://viz-cat.bfs.admin.ch/index.html#/</a:t>
            </a:r>
            <a:r>
              <a:rPr lang="fr-CH" sz="1400" b="0" dirty="0">
                <a:solidFill>
                  <a:schemeClr val="tx1"/>
                </a:solidFill>
              </a:rPr>
              <a:t> </a:t>
            </a: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16213" y="2265562"/>
            <a:ext cx="8134387" cy="2427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27300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99350" y="1189804"/>
            <a:ext cx="10431925" cy="461665"/>
          </a:xfrm>
        </p:spPr>
        <p:txBody>
          <a:bodyPr/>
          <a:lstStyle/>
          <a:p>
            <a:r>
              <a:rPr lang="de-CH" dirty="0"/>
              <a:t>Agenda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059275" y="2015697"/>
            <a:ext cx="10427564" cy="3737690"/>
          </a:xfrm>
        </p:spPr>
        <p:txBody>
          <a:bodyPr/>
          <a:lstStyle/>
          <a:p>
            <a:pPr marL="457200" indent="-457200">
              <a:lnSpc>
                <a:spcPts val="28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CH" dirty="0" err="1"/>
              <a:t>Kompetenzzentrum</a:t>
            </a:r>
            <a:r>
              <a:rPr lang="fr-CH" dirty="0"/>
              <a:t> </a:t>
            </a:r>
            <a:r>
              <a:rPr lang="fr-CH" dirty="0" err="1"/>
              <a:t>Visualisierung</a:t>
            </a:r>
            <a:endParaRPr lang="fr-CH" dirty="0"/>
          </a:p>
          <a:p>
            <a:pPr marL="993775" lvl="2" indent="-457200">
              <a:lnSpc>
                <a:spcPts val="2800"/>
              </a:lnSpc>
              <a:spcBef>
                <a:spcPts val="0"/>
              </a:spcBef>
              <a:spcAft>
                <a:spcPts val="600"/>
              </a:spcAft>
            </a:pPr>
            <a:r>
              <a:rPr lang="fr-CH" dirty="0" err="1"/>
              <a:t>Kontext</a:t>
            </a:r>
            <a:endParaRPr lang="fr-CH" dirty="0"/>
          </a:p>
          <a:p>
            <a:pPr marL="993775" lvl="2" indent="-457200">
              <a:lnSpc>
                <a:spcPts val="2800"/>
              </a:lnSpc>
              <a:spcBef>
                <a:spcPts val="0"/>
              </a:spcBef>
              <a:spcAft>
                <a:spcPts val="600"/>
              </a:spcAft>
            </a:pPr>
            <a:r>
              <a:rPr lang="fr-CH" dirty="0" err="1"/>
              <a:t>Dienstleistungen</a:t>
            </a:r>
            <a:endParaRPr lang="fr-CH" dirty="0"/>
          </a:p>
          <a:p>
            <a:pPr marL="993775" lvl="2" indent="-457200">
              <a:lnSpc>
                <a:spcPts val="2800"/>
              </a:lnSpc>
              <a:spcBef>
                <a:spcPts val="0"/>
              </a:spcBef>
              <a:spcAft>
                <a:spcPts val="1800"/>
              </a:spcAft>
            </a:pPr>
            <a:r>
              <a:rPr lang="fr-CH" dirty="0" err="1"/>
              <a:t>Produkte</a:t>
            </a:r>
            <a:endParaRPr lang="fr-CH" dirty="0"/>
          </a:p>
          <a:p>
            <a:pPr marL="457200" lvl="1" indent="-457200">
              <a:lnSpc>
                <a:spcPts val="32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dirty="0"/>
              <a:t>Chart </a:t>
            </a:r>
            <a:r>
              <a:rPr lang="de-CH" dirty="0" err="1"/>
              <a:t>Chooser</a:t>
            </a:r>
            <a:endParaRPr lang="de-CH" dirty="0"/>
          </a:p>
          <a:p>
            <a:pPr marL="457200" lvl="1" indent="-457200">
              <a:lnSpc>
                <a:spcPts val="32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dirty="0"/>
              <a:t>Visualisierungsrichtlinien </a:t>
            </a:r>
          </a:p>
          <a:p>
            <a:pPr marL="457200" lvl="1" indent="-457200">
              <a:lnSpc>
                <a:spcPts val="32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dirty="0"/>
              <a:t>Barrierefreiheit</a:t>
            </a:r>
          </a:p>
          <a:p>
            <a:pPr marL="457200" lvl="1" indent="-457200">
              <a:lnSpc>
                <a:spcPts val="32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CH" dirty="0"/>
              <a:t>OGD</a:t>
            </a:r>
            <a:r>
              <a:rPr lang="de-CH" dirty="0"/>
              <a:t> und Visualisierung – Beispiele</a:t>
            </a:r>
            <a:endParaRPr lang="fr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Ludivine Stofer, PUB | Forum öV OGD |  31.10.2022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951311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67445" y="1183973"/>
            <a:ext cx="10431925" cy="461665"/>
          </a:xfrm>
        </p:spPr>
        <p:txBody>
          <a:bodyPr/>
          <a:lstStyle/>
          <a:p>
            <a:r>
              <a:rPr lang="de-CH" dirty="0"/>
              <a:t>Barrierefreiheit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Ludivine Stofer, PUB | Forum öV OGD |  31.10.2022</a:t>
            </a:r>
            <a:endParaRPr lang="de-CH" dirty="0"/>
          </a:p>
        </p:txBody>
      </p:sp>
      <p:grpSp>
        <p:nvGrpSpPr>
          <p:cNvPr id="9" name="Groupe 8"/>
          <p:cNvGrpSpPr/>
          <p:nvPr/>
        </p:nvGrpSpPr>
        <p:grpSpPr>
          <a:xfrm>
            <a:off x="6811682" y="2742491"/>
            <a:ext cx="2138332" cy="2074131"/>
            <a:chOff x="767445" y="3468587"/>
            <a:chExt cx="2138332" cy="2074131"/>
          </a:xfrm>
        </p:grpSpPr>
        <p:pic>
          <p:nvPicPr>
            <p:cNvPr id="6" name="Image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11854" y="4648795"/>
              <a:ext cx="893923" cy="893923"/>
            </a:xfrm>
            <a:prstGeom prst="rect">
              <a:avLst/>
            </a:prstGeom>
          </p:spPr>
        </p:pic>
        <p:pic>
          <p:nvPicPr>
            <p:cNvPr id="12" name="Image 1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7445" y="4641574"/>
              <a:ext cx="893923" cy="893923"/>
            </a:xfrm>
            <a:prstGeom prst="rect">
              <a:avLst/>
            </a:prstGeom>
          </p:spPr>
        </p:pic>
        <p:pic>
          <p:nvPicPr>
            <p:cNvPr id="13" name="Image 12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11854" y="3468587"/>
              <a:ext cx="893923" cy="893923"/>
            </a:xfrm>
            <a:prstGeom prst="rect">
              <a:avLst/>
            </a:prstGeom>
          </p:spPr>
        </p:pic>
        <p:pic>
          <p:nvPicPr>
            <p:cNvPr id="14" name="Image 13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7445" y="3468587"/>
              <a:ext cx="893923" cy="893923"/>
            </a:xfrm>
            <a:prstGeom prst="rect">
              <a:avLst/>
            </a:prstGeom>
          </p:spPr>
        </p:pic>
      </p:grpSp>
      <p:sp>
        <p:nvSpPr>
          <p:cNvPr id="17" name="Titel 1"/>
          <p:cNvSpPr txBox="1">
            <a:spLocks/>
          </p:cNvSpPr>
          <p:nvPr/>
        </p:nvSpPr>
        <p:spPr>
          <a:xfrm>
            <a:off x="767445" y="2572058"/>
            <a:ext cx="3848098" cy="2020490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000" b="1" kern="1200" baseline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  <a:spcAft>
                <a:spcPts val="1800"/>
              </a:spcAft>
            </a:pPr>
            <a:r>
              <a:rPr lang="fr-CH" sz="2000" dirty="0">
                <a:solidFill>
                  <a:schemeClr val="tx1"/>
                </a:solidFill>
              </a:rPr>
              <a:t>1/5</a:t>
            </a:r>
            <a:r>
              <a:rPr lang="fr-CH" sz="2000" b="0" dirty="0">
                <a:solidFill>
                  <a:schemeClr val="tx1"/>
                </a:solidFill>
              </a:rPr>
              <a:t> der Schweizer </a:t>
            </a:r>
            <a:r>
              <a:rPr lang="fr-CH" sz="2000" b="0" dirty="0" err="1">
                <a:solidFill>
                  <a:schemeClr val="tx1"/>
                </a:solidFill>
              </a:rPr>
              <a:t>Bevölkerung</a:t>
            </a:r>
            <a:r>
              <a:rPr lang="fr-CH" sz="2000" b="0" dirty="0">
                <a:solidFill>
                  <a:schemeClr val="tx1"/>
                </a:solidFill>
              </a:rPr>
              <a:t> </a:t>
            </a:r>
            <a:r>
              <a:rPr lang="fr-CH" sz="2000" b="0" dirty="0" err="1">
                <a:solidFill>
                  <a:schemeClr val="tx1"/>
                </a:solidFill>
              </a:rPr>
              <a:t>hat</a:t>
            </a:r>
            <a:r>
              <a:rPr lang="fr-CH" sz="2000" b="0" dirty="0">
                <a:solidFill>
                  <a:schemeClr val="tx1"/>
                </a:solidFill>
              </a:rPr>
              <a:t> </a:t>
            </a:r>
            <a:r>
              <a:rPr lang="fr-CH" sz="2000" b="0" dirty="0" err="1">
                <a:solidFill>
                  <a:schemeClr val="tx1"/>
                </a:solidFill>
              </a:rPr>
              <a:t>eine</a:t>
            </a:r>
            <a:r>
              <a:rPr lang="fr-CH" sz="2000" b="0" dirty="0">
                <a:solidFill>
                  <a:schemeClr val="tx1"/>
                </a:solidFill>
              </a:rPr>
              <a:t> </a:t>
            </a:r>
            <a:r>
              <a:rPr lang="fr-CH" sz="2000" b="0" dirty="0" err="1">
                <a:solidFill>
                  <a:schemeClr val="tx1"/>
                </a:solidFill>
              </a:rPr>
              <a:t>Behinderung</a:t>
            </a:r>
            <a:endParaRPr lang="fr-CH" sz="2000" b="0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fr-CH" sz="2000" b="0" dirty="0">
                <a:solidFill>
                  <a:schemeClr val="tx1"/>
                </a:solidFill>
              </a:rPr>
              <a:t>Mit </a:t>
            </a:r>
            <a:r>
              <a:rPr lang="fr-CH" sz="2000" b="0" dirty="0" err="1">
                <a:solidFill>
                  <a:schemeClr val="tx1"/>
                </a:solidFill>
              </a:rPr>
              <a:t>einem</a:t>
            </a:r>
            <a:r>
              <a:rPr lang="fr-CH" sz="2000" b="0" dirty="0">
                <a:solidFill>
                  <a:schemeClr val="tx1"/>
                </a:solidFill>
              </a:rPr>
              <a:t> </a:t>
            </a:r>
            <a:r>
              <a:rPr lang="fr-CH" sz="2000" b="0" dirty="0" err="1">
                <a:solidFill>
                  <a:schemeClr val="tx1"/>
                </a:solidFill>
              </a:rPr>
              <a:t>Anteil</a:t>
            </a:r>
            <a:r>
              <a:rPr lang="fr-CH" sz="2000" b="0" dirty="0">
                <a:solidFill>
                  <a:schemeClr val="tx1"/>
                </a:solidFill>
              </a:rPr>
              <a:t> von </a:t>
            </a:r>
            <a:r>
              <a:rPr lang="fr-CH" sz="2000" dirty="0">
                <a:solidFill>
                  <a:schemeClr val="tx1"/>
                </a:solidFill>
              </a:rPr>
              <a:t>1/3</a:t>
            </a:r>
            <a:r>
              <a:rPr lang="fr-CH" sz="2000" b="0" dirty="0">
                <a:solidFill>
                  <a:schemeClr val="tx1"/>
                </a:solidFill>
              </a:rPr>
              <a:t> der </a:t>
            </a:r>
            <a:r>
              <a:rPr lang="fr-CH" sz="2000" b="0" dirty="0" err="1">
                <a:solidFill>
                  <a:schemeClr val="tx1"/>
                </a:solidFill>
              </a:rPr>
              <a:t>älteren</a:t>
            </a:r>
            <a:r>
              <a:rPr lang="fr-CH" sz="2000" b="0" dirty="0">
                <a:solidFill>
                  <a:schemeClr val="tx1"/>
                </a:solidFill>
              </a:rPr>
              <a:t> Schweizer </a:t>
            </a:r>
            <a:r>
              <a:rPr lang="fr-CH" sz="2000" b="0" dirty="0" err="1">
                <a:solidFill>
                  <a:schemeClr val="tx1"/>
                </a:solidFill>
              </a:rPr>
              <a:t>Bevölkerung</a:t>
            </a:r>
            <a:endParaRPr lang="fr-CH" sz="20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6378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67445" y="1183973"/>
            <a:ext cx="10431925" cy="461665"/>
          </a:xfrm>
        </p:spPr>
        <p:txBody>
          <a:bodyPr/>
          <a:lstStyle/>
          <a:p>
            <a:r>
              <a:rPr lang="de-CH" dirty="0"/>
              <a:t>Barrierefreiheit steht im Gesetz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Ludivine Stofer, PUB | Forum öV OGD |  31.10.2022</a:t>
            </a:r>
            <a:endParaRPr lang="de-CH" dirty="0"/>
          </a:p>
        </p:txBody>
      </p:sp>
      <p:sp>
        <p:nvSpPr>
          <p:cNvPr id="15" name="Inhaltsplatzhalter 2"/>
          <p:cNvSpPr>
            <a:spLocks noGrp="1"/>
          </p:cNvSpPr>
          <p:nvPr>
            <p:ph idx="1"/>
          </p:nvPr>
        </p:nvSpPr>
        <p:spPr>
          <a:xfrm>
            <a:off x="1059274" y="2015533"/>
            <a:ext cx="10427564" cy="4001095"/>
          </a:xfrm>
        </p:spPr>
        <p:txBody>
          <a:bodyPr/>
          <a:lstStyle/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r-CH" sz="2000" dirty="0" err="1"/>
              <a:t>Bundesverfassung</a:t>
            </a:r>
            <a:r>
              <a:rPr lang="fr-CH" sz="2000" dirty="0"/>
              <a:t> (</a:t>
            </a:r>
            <a:r>
              <a:rPr lang="fr-CH" sz="2000" dirty="0" err="1"/>
              <a:t>Artikel</a:t>
            </a:r>
            <a:r>
              <a:rPr lang="fr-CH" sz="2000" dirty="0"/>
              <a:t> 8 </a:t>
            </a:r>
            <a:r>
              <a:rPr lang="fr-CH" sz="2000" dirty="0" err="1"/>
              <a:t>Absatz</a:t>
            </a:r>
            <a:r>
              <a:rPr lang="fr-CH" sz="2000" dirty="0"/>
              <a:t> 2): </a:t>
            </a:r>
            <a:r>
              <a:rPr lang="fr-CH" sz="2000" b="1" dirty="0" err="1"/>
              <a:t>Verbot</a:t>
            </a:r>
            <a:r>
              <a:rPr lang="fr-CH" sz="2000" b="1" dirty="0"/>
              <a:t> der </a:t>
            </a:r>
            <a:r>
              <a:rPr lang="fr-CH" sz="2000" b="1" dirty="0" err="1"/>
              <a:t>Diskriminierung</a:t>
            </a:r>
            <a:r>
              <a:rPr lang="fr-CH" sz="2000" b="1" dirty="0"/>
              <a:t> von </a:t>
            </a:r>
            <a:r>
              <a:rPr lang="fr-CH" sz="2000" dirty="0" err="1"/>
              <a:t>Personen</a:t>
            </a:r>
            <a:r>
              <a:rPr lang="fr-CH" sz="2000" dirty="0"/>
              <a:t> mit </a:t>
            </a:r>
            <a:r>
              <a:rPr lang="fr-CH" sz="2000" dirty="0" err="1"/>
              <a:t>körperlichen</a:t>
            </a:r>
            <a:r>
              <a:rPr lang="fr-CH" sz="2000" dirty="0"/>
              <a:t>, </a:t>
            </a:r>
            <a:r>
              <a:rPr lang="fr-CH" sz="2000" dirty="0" err="1"/>
              <a:t>geistigen</a:t>
            </a:r>
            <a:r>
              <a:rPr lang="fr-CH" sz="2000" dirty="0"/>
              <a:t> </a:t>
            </a:r>
            <a:r>
              <a:rPr lang="fr-CH" sz="2000" dirty="0" err="1"/>
              <a:t>oder</a:t>
            </a:r>
            <a:r>
              <a:rPr lang="fr-CH" sz="2000" dirty="0"/>
              <a:t> </a:t>
            </a:r>
            <a:r>
              <a:rPr lang="fr-CH" sz="2000" dirty="0" err="1"/>
              <a:t>psychischen</a:t>
            </a:r>
            <a:r>
              <a:rPr lang="fr-CH" sz="2000" dirty="0"/>
              <a:t> </a:t>
            </a:r>
            <a:r>
              <a:rPr lang="fr-CH" sz="2000" dirty="0" err="1"/>
              <a:t>Behinderungen</a:t>
            </a:r>
            <a:r>
              <a:rPr lang="fr-CH" sz="2000" dirty="0"/>
              <a:t>.</a:t>
            </a:r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r-CH" sz="2000" dirty="0" err="1"/>
              <a:t>Bundesgesetz</a:t>
            </a:r>
            <a:r>
              <a:rPr lang="fr-CH" sz="2000" dirty="0"/>
              <a:t> </a:t>
            </a:r>
            <a:r>
              <a:rPr lang="fr-CH" sz="2000" dirty="0" err="1"/>
              <a:t>über</a:t>
            </a:r>
            <a:r>
              <a:rPr lang="fr-CH" sz="2000" dirty="0"/>
              <a:t> die </a:t>
            </a:r>
            <a:r>
              <a:rPr lang="fr-CH" sz="2000" dirty="0" err="1"/>
              <a:t>Gleichstellung</a:t>
            </a:r>
            <a:r>
              <a:rPr lang="fr-CH" sz="2000" dirty="0"/>
              <a:t> von </a:t>
            </a:r>
            <a:r>
              <a:rPr lang="fr-CH" sz="2000" dirty="0" err="1"/>
              <a:t>Menschen</a:t>
            </a:r>
            <a:r>
              <a:rPr lang="fr-CH" sz="2000" dirty="0"/>
              <a:t> mit </a:t>
            </a:r>
            <a:r>
              <a:rPr lang="fr-CH" sz="2000" dirty="0" err="1"/>
              <a:t>Behinderungen</a:t>
            </a:r>
            <a:r>
              <a:rPr lang="fr-CH" sz="2000" dirty="0"/>
              <a:t> (</a:t>
            </a:r>
            <a:r>
              <a:rPr lang="fr-CH" sz="2000" dirty="0" err="1"/>
              <a:t>BehiG</a:t>
            </a:r>
            <a:r>
              <a:rPr lang="fr-CH" sz="2000" dirty="0"/>
              <a:t>) </a:t>
            </a:r>
          </a:p>
          <a:p>
            <a:pPr marL="457200" indent="-457200">
              <a:lnSpc>
                <a:spcPct val="100000"/>
              </a:lnSpc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fr-CH" sz="2000" dirty="0" err="1"/>
              <a:t>Verordnung</a:t>
            </a:r>
            <a:r>
              <a:rPr lang="fr-CH" sz="2000" dirty="0"/>
              <a:t> </a:t>
            </a:r>
            <a:r>
              <a:rPr lang="fr-CH" sz="2000" dirty="0" err="1"/>
              <a:t>zur</a:t>
            </a:r>
            <a:r>
              <a:rPr lang="fr-CH" sz="2000" dirty="0"/>
              <a:t> </a:t>
            </a:r>
            <a:r>
              <a:rPr lang="fr-CH" sz="2000" dirty="0" err="1"/>
              <a:t>Gleichstellung</a:t>
            </a:r>
            <a:r>
              <a:rPr lang="fr-CH" sz="2000" dirty="0"/>
              <a:t> von </a:t>
            </a:r>
            <a:r>
              <a:rPr lang="fr-CH" sz="2000" dirty="0" err="1"/>
              <a:t>Menschen</a:t>
            </a:r>
            <a:r>
              <a:rPr lang="fr-CH" sz="2000" dirty="0"/>
              <a:t> mit </a:t>
            </a:r>
            <a:r>
              <a:rPr lang="fr-CH" sz="2000" dirty="0" err="1"/>
              <a:t>Behinderungen</a:t>
            </a:r>
            <a:r>
              <a:rPr lang="fr-CH" sz="2000" dirty="0"/>
              <a:t> (</a:t>
            </a:r>
            <a:r>
              <a:rPr lang="fr-CH" sz="2000" dirty="0" err="1"/>
              <a:t>BehiV</a:t>
            </a:r>
            <a:r>
              <a:rPr lang="fr-CH" sz="2000" dirty="0"/>
              <a:t>) 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fr-CH" sz="2000" dirty="0" err="1"/>
              <a:t>Gemäss</a:t>
            </a:r>
            <a:r>
              <a:rPr lang="fr-CH" sz="2000" dirty="0"/>
              <a:t> Art. 10 </a:t>
            </a:r>
            <a:r>
              <a:rPr lang="fr-CH" sz="2000" dirty="0" err="1"/>
              <a:t>BehiG</a:t>
            </a:r>
            <a:r>
              <a:rPr lang="fr-CH" sz="2000" dirty="0"/>
              <a:t> </a:t>
            </a:r>
            <a:r>
              <a:rPr lang="fr-CH" sz="2000" dirty="0" err="1"/>
              <a:t>müssen</a:t>
            </a:r>
            <a:r>
              <a:rPr lang="fr-CH" sz="2000" dirty="0"/>
              <a:t> die </a:t>
            </a:r>
            <a:r>
              <a:rPr lang="fr-CH" sz="2000" dirty="0" err="1"/>
              <a:t>im</a:t>
            </a:r>
            <a:r>
              <a:rPr lang="fr-CH" sz="2000" dirty="0"/>
              <a:t> Internet </a:t>
            </a:r>
            <a:r>
              <a:rPr lang="fr-CH" sz="2000" dirty="0" err="1"/>
              <a:t>angebotenen</a:t>
            </a:r>
            <a:r>
              <a:rPr lang="fr-CH" sz="2000" dirty="0"/>
              <a:t> </a:t>
            </a:r>
            <a:r>
              <a:rPr lang="fr-CH" sz="2000" b="1" dirty="0" err="1"/>
              <a:t>Dienstleistungen</a:t>
            </a:r>
            <a:r>
              <a:rPr lang="fr-CH" sz="2000" b="1" dirty="0"/>
              <a:t> des </a:t>
            </a:r>
            <a:r>
              <a:rPr lang="fr-CH" sz="2000" b="1" dirty="0" err="1"/>
              <a:t>Bundes</a:t>
            </a:r>
            <a:r>
              <a:rPr lang="fr-CH" sz="2000" b="1" dirty="0"/>
              <a:t> </a:t>
            </a:r>
            <a:r>
              <a:rPr lang="fr-CH" sz="2000" dirty="0" err="1"/>
              <a:t>so</a:t>
            </a:r>
            <a:r>
              <a:rPr lang="fr-CH" sz="2000" b="1" dirty="0"/>
              <a:t> </a:t>
            </a:r>
            <a:r>
              <a:rPr lang="fr-CH" sz="2000" dirty="0" err="1"/>
              <a:t>gestaltet</a:t>
            </a:r>
            <a:r>
              <a:rPr lang="fr-CH" sz="2000" dirty="0"/>
              <a:t> sein, </a:t>
            </a:r>
            <a:r>
              <a:rPr lang="fr-CH" sz="2000" dirty="0" err="1"/>
              <a:t>dass</a:t>
            </a:r>
            <a:r>
              <a:rPr lang="fr-CH" sz="2000" dirty="0"/>
              <a:t> </a:t>
            </a:r>
            <a:r>
              <a:rPr lang="fr-CH" sz="2000" dirty="0" err="1"/>
              <a:t>sie</a:t>
            </a:r>
            <a:r>
              <a:rPr lang="fr-CH" sz="2000" dirty="0"/>
              <a:t> </a:t>
            </a:r>
            <a:r>
              <a:rPr lang="fr-CH" sz="2000" dirty="0" err="1"/>
              <a:t>für</a:t>
            </a:r>
            <a:r>
              <a:rPr lang="fr-CH" sz="2000" dirty="0"/>
              <a:t> </a:t>
            </a:r>
            <a:r>
              <a:rPr lang="fr-CH" sz="2000" dirty="0" err="1"/>
              <a:t>behinderte</a:t>
            </a:r>
            <a:r>
              <a:rPr lang="fr-CH" sz="2000" dirty="0"/>
              <a:t> </a:t>
            </a:r>
            <a:r>
              <a:rPr lang="fr-CH" sz="2000" dirty="0" err="1"/>
              <a:t>Personen</a:t>
            </a:r>
            <a:r>
              <a:rPr lang="fr-CH" sz="2000" dirty="0"/>
              <a:t> </a:t>
            </a:r>
            <a:r>
              <a:rPr lang="fr-CH" sz="2000" dirty="0" err="1"/>
              <a:t>ohne</a:t>
            </a:r>
            <a:r>
              <a:rPr lang="fr-CH" sz="2000" dirty="0"/>
              <a:t> </a:t>
            </a:r>
            <a:r>
              <a:rPr lang="fr-CH" sz="2000" dirty="0" err="1"/>
              <a:t>grössere</a:t>
            </a:r>
            <a:r>
              <a:rPr lang="fr-CH" sz="2000" dirty="0"/>
              <a:t> </a:t>
            </a:r>
            <a:r>
              <a:rPr lang="fr-CH" sz="2000" dirty="0" err="1"/>
              <a:t>Schwierigkeiten</a:t>
            </a:r>
            <a:r>
              <a:rPr lang="fr-CH" sz="2000" dirty="0"/>
              <a:t> </a:t>
            </a:r>
            <a:r>
              <a:rPr lang="fr-CH" sz="2000" b="1" dirty="0" err="1"/>
              <a:t>zugänglich</a:t>
            </a:r>
            <a:r>
              <a:rPr lang="fr-CH" sz="2000" b="1" dirty="0"/>
              <a:t> </a:t>
            </a:r>
            <a:r>
              <a:rPr lang="fr-CH" sz="2000" dirty="0" err="1"/>
              <a:t>sind</a:t>
            </a:r>
            <a:r>
              <a:rPr lang="fr-CH" sz="2000" dirty="0"/>
              <a:t>.</a:t>
            </a:r>
          </a:p>
          <a:p>
            <a:pPr>
              <a:lnSpc>
                <a:spcPct val="100000"/>
              </a:lnSpc>
            </a:pPr>
            <a:r>
              <a:rPr lang="fr-CH" sz="2000" dirty="0"/>
              <a:t>Die </a:t>
            </a:r>
            <a:r>
              <a:rPr lang="fr-CH" sz="2000" dirty="0" err="1"/>
              <a:t>Verordnung</a:t>
            </a:r>
            <a:r>
              <a:rPr lang="fr-CH" sz="2000" dirty="0"/>
              <a:t> </a:t>
            </a:r>
            <a:r>
              <a:rPr lang="fr-CH" sz="2000" dirty="0" err="1"/>
              <a:t>sieht</a:t>
            </a:r>
            <a:r>
              <a:rPr lang="fr-CH" sz="2000" dirty="0"/>
              <a:t> vor, </a:t>
            </a:r>
            <a:r>
              <a:rPr lang="fr-CH" sz="2000" dirty="0" err="1"/>
              <a:t>dass</a:t>
            </a:r>
            <a:r>
              <a:rPr lang="fr-CH" sz="2000" dirty="0"/>
              <a:t> die </a:t>
            </a:r>
            <a:r>
              <a:rPr lang="fr-CH" sz="2000" dirty="0" err="1"/>
              <a:t>Bundeskanzlei</a:t>
            </a:r>
            <a:r>
              <a:rPr lang="fr-CH" sz="2000" dirty="0"/>
              <a:t> </a:t>
            </a:r>
            <a:r>
              <a:rPr lang="fr-CH" sz="2000" dirty="0" err="1"/>
              <a:t>und</a:t>
            </a:r>
            <a:r>
              <a:rPr lang="fr-CH" sz="2000" dirty="0"/>
              <a:t> der </a:t>
            </a:r>
            <a:r>
              <a:rPr lang="fr-CH" sz="2000" dirty="0" err="1"/>
              <a:t>Informatikrat</a:t>
            </a:r>
            <a:r>
              <a:rPr lang="fr-CH" sz="2000" dirty="0"/>
              <a:t> des </a:t>
            </a:r>
            <a:r>
              <a:rPr lang="fr-CH" sz="2000" dirty="0" err="1"/>
              <a:t>Bundes</a:t>
            </a:r>
            <a:r>
              <a:rPr lang="fr-CH" sz="2000" dirty="0"/>
              <a:t> die </a:t>
            </a:r>
            <a:r>
              <a:rPr lang="fr-CH" sz="2000" dirty="0" err="1"/>
              <a:t>notwendigen</a:t>
            </a:r>
            <a:r>
              <a:rPr lang="fr-CH" sz="2000" dirty="0"/>
              <a:t> </a:t>
            </a:r>
            <a:r>
              <a:rPr lang="fr-CH" sz="2000" b="1" dirty="0" err="1"/>
              <a:t>Weisungen</a:t>
            </a:r>
            <a:r>
              <a:rPr lang="fr-CH" sz="2000" b="1" dirty="0"/>
              <a:t> </a:t>
            </a:r>
            <a:r>
              <a:rPr lang="fr-CH" sz="2000" dirty="0" err="1"/>
              <a:t>für</a:t>
            </a:r>
            <a:r>
              <a:rPr lang="fr-CH" sz="2000" dirty="0"/>
              <a:t> die </a:t>
            </a:r>
            <a:r>
              <a:rPr lang="fr-CH" sz="2000" dirty="0" err="1"/>
              <a:t>Verwaltungseinheiten</a:t>
            </a:r>
            <a:r>
              <a:rPr lang="fr-CH" sz="2000" dirty="0"/>
              <a:t> </a:t>
            </a:r>
            <a:r>
              <a:rPr lang="fr-CH" sz="2000" dirty="0" err="1"/>
              <a:t>nach</a:t>
            </a:r>
            <a:r>
              <a:rPr lang="fr-CH" sz="2000" dirty="0"/>
              <a:t> </a:t>
            </a:r>
            <a:r>
              <a:rPr lang="fr-CH" sz="2000" dirty="0" err="1"/>
              <a:t>Artikel</a:t>
            </a:r>
            <a:r>
              <a:rPr lang="fr-CH" sz="2000" dirty="0"/>
              <a:t> 2 </a:t>
            </a:r>
            <a:r>
              <a:rPr lang="fr-CH" sz="2000" dirty="0" err="1"/>
              <a:t>Absatz</a:t>
            </a:r>
            <a:r>
              <a:rPr lang="fr-CH" sz="2000" dirty="0"/>
              <a:t> 1 RVOG </a:t>
            </a:r>
            <a:r>
              <a:rPr lang="fr-CH" sz="2000" dirty="0" err="1"/>
              <a:t>erlassen</a:t>
            </a:r>
            <a:r>
              <a:rPr lang="fr-CH" sz="2000" dirty="0"/>
              <a:t>. </a:t>
            </a:r>
            <a:r>
              <a:rPr lang="fr-CH" sz="2000" dirty="0" err="1"/>
              <a:t>Diese</a:t>
            </a:r>
            <a:r>
              <a:rPr lang="fr-CH" sz="2000" dirty="0"/>
              <a:t> </a:t>
            </a:r>
            <a:r>
              <a:rPr lang="fr-CH" sz="2000" dirty="0" err="1"/>
              <a:t>Richtlinien</a:t>
            </a:r>
            <a:r>
              <a:rPr lang="fr-CH" sz="2000" dirty="0"/>
              <a:t> </a:t>
            </a:r>
            <a:r>
              <a:rPr lang="fr-CH" sz="2000" dirty="0" err="1"/>
              <a:t>werden</a:t>
            </a:r>
            <a:r>
              <a:rPr lang="fr-CH" sz="2000" dirty="0"/>
              <a:t> </a:t>
            </a:r>
            <a:r>
              <a:rPr lang="fr-CH" sz="2000" dirty="0" err="1"/>
              <a:t>regelmässig</a:t>
            </a:r>
            <a:r>
              <a:rPr lang="fr-CH" sz="2000" dirty="0"/>
              <a:t> an den </a:t>
            </a:r>
            <a:r>
              <a:rPr lang="fr-CH" sz="2000" dirty="0" err="1"/>
              <a:t>neuesten</a:t>
            </a:r>
            <a:r>
              <a:rPr lang="fr-CH" sz="2000" dirty="0"/>
              <a:t> Stand der </a:t>
            </a:r>
            <a:r>
              <a:rPr lang="fr-CH" sz="2000" dirty="0" err="1"/>
              <a:t>Technik</a:t>
            </a:r>
            <a:r>
              <a:rPr lang="fr-CH" sz="2000" dirty="0"/>
              <a:t> </a:t>
            </a:r>
            <a:r>
              <a:rPr lang="fr-CH" sz="2000" dirty="0" err="1"/>
              <a:t>angepasst</a:t>
            </a:r>
            <a:r>
              <a:rPr lang="fr-CH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056069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67445" y="1183973"/>
            <a:ext cx="10431925" cy="461665"/>
          </a:xfrm>
        </p:spPr>
        <p:txBody>
          <a:bodyPr/>
          <a:lstStyle/>
          <a:p>
            <a:r>
              <a:rPr lang="de-CH" dirty="0"/>
              <a:t>Zugänglichkeitsstandards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Ludivine Stofer, PUB | Forum öV OGD |  31.10.2022</a:t>
            </a:r>
            <a:endParaRPr lang="de-CH" dirty="0"/>
          </a:p>
        </p:txBody>
      </p:sp>
      <p:sp>
        <p:nvSpPr>
          <p:cNvPr id="15" name="Inhaltsplatzhalter 2"/>
          <p:cNvSpPr>
            <a:spLocks noGrp="1"/>
          </p:cNvSpPr>
          <p:nvPr>
            <p:ph idx="1"/>
          </p:nvPr>
        </p:nvSpPr>
        <p:spPr>
          <a:xfrm>
            <a:off x="1059275" y="2727086"/>
            <a:ext cx="10427564" cy="2308324"/>
          </a:xfrm>
        </p:spPr>
        <p:txBody>
          <a:bodyPr/>
          <a:lstStyle/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r-CH" sz="2000" b="1" dirty="0">
                <a:hlinkClick r:id="rId3"/>
              </a:rPr>
              <a:t>eCH0059</a:t>
            </a:r>
            <a:r>
              <a:rPr lang="fr-CH" sz="2000" dirty="0"/>
              <a:t>: </a:t>
            </a:r>
            <a:r>
              <a:rPr lang="fr-CH" sz="2000" dirty="0" err="1"/>
              <a:t>eCH</a:t>
            </a:r>
            <a:r>
              <a:rPr lang="fr-CH" sz="2000" dirty="0"/>
              <a:t>-Standard, </a:t>
            </a:r>
            <a:r>
              <a:rPr lang="de-CH" sz="2000" dirty="0"/>
              <a:t>fördert die Nutzung von Informationen und Dienstleistungen, welche auf Websites und mobilen Anwendungen angeboten werden und ermöglicht den Zugang zu diesen, unabhängig von bestehenden Einschränkungen oder Behinderungen</a:t>
            </a:r>
            <a:r>
              <a:rPr lang="fr-CH" sz="2000" dirty="0"/>
              <a:t>.</a:t>
            </a:r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r-CH" sz="2000" b="1" dirty="0">
                <a:hlinkClick r:id="rId4"/>
              </a:rPr>
              <a:t>WCAG 2.1 </a:t>
            </a:r>
            <a:r>
              <a:rPr lang="fr-CH" sz="2000" dirty="0"/>
              <a:t>(2018): </a:t>
            </a:r>
            <a:r>
              <a:rPr lang="fr-CH" sz="2000" dirty="0" err="1"/>
              <a:t>Das</a:t>
            </a:r>
            <a:r>
              <a:rPr lang="fr-CH" sz="2000" dirty="0"/>
              <a:t> </a:t>
            </a:r>
            <a:r>
              <a:rPr lang="en-US" sz="2000" dirty="0"/>
              <a:t>World Wide Web Consortium (W3C) </a:t>
            </a:r>
            <a:r>
              <a:rPr lang="en-US" sz="2000" dirty="0" err="1"/>
              <a:t>veröffentlicht</a:t>
            </a:r>
            <a:r>
              <a:rPr lang="en-US" sz="2000" dirty="0"/>
              <a:t> </a:t>
            </a:r>
            <a:r>
              <a:rPr lang="en-US" sz="2000" dirty="0" err="1"/>
              <a:t>Richtlinien</a:t>
            </a:r>
            <a:r>
              <a:rPr lang="en-US" sz="2000" dirty="0"/>
              <a:t> </a:t>
            </a:r>
            <a:r>
              <a:rPr lang="en-US" sz="2000" dirty="0" err="1"/>
              <a:t>für</a:t>
            </a:r>
            <a:r>
              <a:rPr lang="en-US" sz="2000" dirty="0"/>
              <a:t> die </a:t>
            </a:r>
            <a:r>
              <a:rPr lang="en-US" sz="2000" dirty="0" err="1"/>
              <a:t>Barrierefreiheit</a:t>
            </a:r>
            <a:r>
              <a:rPr lang="en-US" sz="2000" dirty="0"/>
              <a:t> </a:t>
            </a:r>
            <a:r>
              <a:rPr lang="en-US" sz="2000" dirty="0" err="1"/>
              <a:t>im</a:t>
            </a:r>
            <a:r>
              <a:rPr lang="en-US" sz="2000" dirty="0"/>
              <a:t> Internet. Sie </a:t>
            </a:r>
            <a:r>
              <a:rPr lang="en-US" sz="2000" dirty="0" err="1"/>
              <a:t>haben</a:t>
            </a:r>
            <a:r>
              <a:rPr lang="en-US" sz="2000" dirty="0"/>
              <a:t> </a:t>
            </a:r>
            <a:r>
              <a:rPr lang="en-US" sz="2000" dirty="0" err="1"/>
              <a:t>insbesondere</a:t>
            </a:r>
            <a:r>
              <a:rPr lang="en-US" sz="2000" dirty="0"/>
              <a:t> </a:t>
            </a:r>
            <a:r>
              <a:rPr lang="en-US" sz="2000" dirty="0" err="1"/>
              <a:t>Stufen</a:t>
            </a:r>
            <a:r>
              <a:rPr lang="en-US" sz="2000" dirty="0"/>
              <a:t> der </a:t>
            </a:r>
            <a:r>
              <a:rPr lang="en-US" sz="2000" dirty="0" err="1"/>
              <a:t>Einhaltung</a:t>
            </a:r>
            <a:r>
              <a:rPr lang="en-US" sz="2000" dirty="0"/>
              <a:t> </a:t>
            </a:r>
            <a:r>
              <a:rPr lang="en-US" sz="2000" dirty="0" err="1"/>
              <a:t>festgelegt</a:t>
            </a:r>
            <a:r>
              <a:rPr lang="en-US" sz="2000" dirty="0"/>
              <a:t> (</a:t>
            </a:r>
            <a:r>
              <a:rPr lang="en-US" sz="2000" dirty="0" err="1"/>
              <a:t>Stufe</a:t>
            </a:r>
            <a:r>
              <a:rPr lang="en-US" sz="2000" dirty="0"/>
              <a:t> A, </a:t>
            </a:r>
            <a:r>
              <a:rPr lang="en-US" sz="2000" b="1" dirty="0" err="1"/>
              <a:t>Stufe</a:t>
            </a:r>
            <a:r>
              <a:rPr lang="en-US" sz="2000" b="1" dirty="0"/>
              <a:t> AA </a:t>
            </a:r>
            <a:r>
              <a:rPr lang="en-US" sz="2000" dirty="0"/>
              <a:t>und </a:t>
            </a:r>
            <a:r>
              <a:rPr lang="en-US" sz="2000" dirty="0" err="1"/>
              <a:t>Stufe</a:t>
            </a:r>
            <a:r>
              <a:rPr lang="en-US" sz="2000" dirty="0"/>
              <a:t> AAA). </a:t>
            </a:r>
          </a:p>
        </p:txBody>
      </p:sp>
    </p:spTree>
    <p:extLst>
      <p:ext uri="{BB962C8B-B14F-4D97-AF65-F5344CB8AC3E}">
        <p14:creationId xmlns:p14="http://schemas.microsoft.com/office/powerpoint/2010/main" val="1962759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67445" y="1183973"/>
            <a:ext cx="10431925" cy="461665"/>
          </a:xfrm>
        </p:spPr>
        <p:txBody>
          <a:bodyPr/>
          <a:lstStyle/>
          <a:p>
            <a:r>
              <a:rPr lang="de-CH" dirty="0"/>
              <a:t>Neue Visualisierungsrichtlinien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Ludivine Stofer, PUB | Forum öV OGD |  31.10.2022</a:t>
            </a:r>
            <a:endParaRPr lang="de-CH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3684" y="3784637"/>
            <a:ext cx="893923" cy="893923"/>
          </a:xfrm>
          <a:prstGeom prst="rect">
            <a:avLst/>
          </a:prstGeom>
          <a:effectLst>
            <a:glow>
              <a:schemeClr val="accent1"/>
            </a:glow>
          </a:effectLst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275" y="3777416"/>
            <a:ext cx="893923" cy="893923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3684" y="2604429"/>
            <a:ext cx="893923" cy="893923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275" y="2604429"/>
            <a:ext cx="893923" cy="893923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5A0D6491-ED14-4BEB-B439-FCF5FB9D92F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95936" y="1729623"/>
            <a:ext cx="3185449" cy="4367731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8A5E1919-2DAB-4DA4-B8B0-4F6748E7FBC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95936" y="1729623"/>
            <a:ext cx="3185449" cy="4367732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9BFB9079-A1E7-4198-AFEC-4AA74EF1931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906756" y="1347201"/>
            <a:ext cx="3467857" cy="4667023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E8FFF3EA-7E57-4967-B32F-AD57F97D71F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906756" y="1347200"/>
            <a:ext cx="3467857" cy="4667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1750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59275" y="1426032"/>
            <a:ext cx="10431925" cy="461665"/>
          </a:xfrm>
        </p:spPr>
        <p:txBody>
          <a:bodyPr/>
          <a:lstStyle/>
          <a:p>
            <a:r>
              <a:rPr lang="de-CH" dirty="0"/>
              <a:t>Offene Daten in den Visualisierungen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275" y="2070538"/>
            <a:ext cx="5162923" cy="4014952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295" y="2039008"/>
            <a:ext cx="5162923" cy="4057422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9524" y="2070538"/>
            <a:ext cx="5307163" cy="4173416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9523" y="2102068"/>
            <a:ext cx="5307164" cy="4096544"/>
          </a:xfrm>
          <a:prstGeom prst="rect">
            <a:avLst/>
          </a:prstGeom>
        </p:spPr>
      </p:pic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Ludivine Stofer, PUB | Forum öV OGD |  31.10.2022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398952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59275" y="1426032"/>
            <a:ext cx="10431925" cy="461665"/>
          </a:xfrm>
        </p:spPr>
        <p:txBody>
          <a:bodyPr/>
          <a:lstStyle/>
          <a:p>
            <a:r>
              <a:rPr lang="de-CH" dirty="0"/>
              <a:t>Visualisierungen, die auf OGD-Daten aufbauen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Ludivine Stofer, PUB | Forum öV OGD |  31.10.2022</a:t>
            </a:r>
            <a:endParaRPr lang="de-CH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A2D4E456-52BF-42B2-B21D-326B54796E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9275" y="2145328"/>
            <a:ext cx="6218754" cy="3809734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837E35E8-E852-417D-8B83-03AD43D3661A}"/>
              </a:ext>
            </a:extLst>
          </p:cNvPr>
          <p:cNvSpPr txBox="1"/>
          <p:nvPr/>
        </p:nvSpPr>
        <p:spPr>
          <a:xfrm>
            <a:off x="5259660" y="2767877"/>
            <a:ext cx="358697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sz="1400" dirty="0">
                <a:hlinkClick r:id="rId4"/>
              </a:rPr>
              <a:t>https://www.wahlen.admin.ch/de/</a:t>
            </a:r>
            <a:r>
              <a:rPr lang="fr-CH" sz="1400" dirty="0"/>
              <a:t> 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10052613-84A8-4484-9107-4F29889DF3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71171" y="2091860"/>
            <a:ext cx="3421581" cy="4086345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42F2712D-B1D6-44B1-9E5B-1C5BF88A7D6C}"/>
              </a:ext>
            </a:extLst>
          </p:cNvPr>
          <p:cNvSpPr txBox="1"/>
          <p:nvPr/>
        </p:nvSpPr>
        <p:spPr>
          <a:xfrm>
            <a:off x="5428698" y="5532319"/>
            <a:ext cx="645850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sz="1400">
                <a:hlinkClick r:id="rId6"/>
              </a:rPr>
              <a:t>https://opendata.swiss/de/dataset/wochentliche-todesfalle-2010-2022</a:t>
            </a:r>
            <a:r>
              <a:rPr lang="fr-CH" sz="1400"/>
              <a:t> </a:t>
            </a:r>
            <a:endParaRPr lang="fr-CH" sz="1400" dirty="0"/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FE3CE00E-59C9-43AE-9D0A-597BCDD5F148}"/>
              </a:ext>
            </a:extLst>
          </p:cNvPr>
          <p:cNvSpPr txBox="1"/>
          <p:nvPr/>
        </p:nvSpPr>
        <p:spPr>
          <a:xfrm>
            <a:off x="5428698" y="4970304"/>
            <a:ext cx="611830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sz="1400" dirty="0">
                <a:hlinkClick r:id="rId7"/>
              </a:rPr>
              <a:t>https://www.bfs.admin.ch/bfs/de/home/statistiken/gesundheit/gesundheitszustand/sterblichkeit-todesursachen.html</a:t>
            </a:r>
            <a:r>
              <a:rPr lang="fr-CH" sz="1400" dirty="0"/>
              <a:t> 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FAE08663-2CCB-498D-8CAD-77FE607C3B95}"/>
              </a:ext>
            </a:extLst>
          </p:cNvPr>
          <p:cNvSpPr txBox="1"/>
          <p:nvPr/>
        </p:nvSpPr>
        <p:spPr>
          <a:xfrm>
            <a:off x="5259660" y="3165915"/>
            <a:ext cx="611830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sz="1400" dirty="0">
                <a:hlinkClick r:id="rId8"/>
              </a:rPr>
              <a:t>https://opendata.swiss/fr/dataset/eidg-wahlen-2019</a:t>
            </a:r>
            <a:r>
              <a:rPr lang="fr-CH" sz="1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87622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6" grpId="0"/>
      <p:bldP spid="20" grpId="0"/>
      <p:bldP spid="24" grpId="0"/>
      <p:bldP spid="24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59275" y="1426032"/>
            <a:ext cx="10431925" cy="461665"/>
          </a:xfrm>
        </p:spPr>
        <p:txBody>
          <a:bodyPr/>
          <a:lstStyle/>
          <a:p>
            <a:r>
              <a:rPr lang="de-CH" dirty="0"/>
              <a:t>Nächste Schritte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Ludivine Stofer, PUB | Forum öV OGD |  31.10.2022</a:t>
            </a:r>
            <a:endParaRPr lang="de-CH" dirty="0"/>
          </a:p>
        </p:txBody>
      </p:sp>
      <p:sp>
        <p:nvSpPr>
          <p:cNvPr id="7" name="Inhaltsplatzhalter 2"/>
          <p:cNvSpPr>
            <a:spLocks noGrp="1"/>
          </p:cNvSpPr>
          <p:nvPr>
            <p:ph idx="1"/>
          </p:nvPr>
        </p:nvSpPr>
        <p:spPr>
          <a:xfrm>
            <a:off x="771806" y="2220686"/>
            <a:ext cx="10427564" cy="3185487"/>
          </a:xfrm>
        </p:spPr>
        <p:txBody>
          <a:bodyPr/>
          <a:lstStyle/>
          <a:p>
            <a:pPr marL="457200" indent="-457200">
              <a:lnSpc>
                <a:spcPct val="100000"/>
              </a:lnSpc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de-CH" b="1" dirty="0"/>
              <a:t>Verstärkung</a:t>
            </a:r>
            <a:r>
              <a:rPr lang="de-CH" dirty="0"/>
              <a:t> der </a:t>
            </a:r>
            <a:r>
              <a:rPr lang="de-CH" b="1" dirty="0"/>
              <a:t>Beratung</a:t>
            </a:r>
            <a:r>
              <a:rPr lang="de-CH" dirty="0"/>
              <a:t> im Bereich Visualisierung</a:t>
            </a:r>
            <a:endParaRPr lang="fr-CH" dirty="0"/>
          </a:p>
          <a:p>
            <a:pPr marL="457200" indent="-457200">
              <a:lnSpc>
                <a:spcPct val="100000"/>
              </a:lnSpc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de-CH" b="1" dirty="0"/>
              <a:t>Erhöhung des Produktionsvolumens </a:t>
            </a:r>
            <a:r>
              <a:rPr lang="de-CH" dirty="0"/>
              <a:t>von datengesteuerten Visualisierungen</a:t>
            </a:r>
            <a:endParaRPr lang="fr-CH" dirty="0"/>
          </a:p>
          <a:p>
            <a:pPr marL="457200" indent="-457200">
              <a:lnSpc>
                <a:spcPct val="100000"/>
              </a:lnSpc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de-CH" dirty="0"/>
              <a:t>Visualisierungsrichtlinien mit dem Hinzufügen von </a:t>
            </a:r>
            <a:r>
              <a:rPr lang="de-CH" b="1" dirty="0"/>
              <a:t>Kartografie</a:t>
            </a:r>
            <a:r>
              <a:rPr lang="de-CH" dirty="0"/>
              <a:t> und </a:t>
            </a:r>
            <a:r>
              <a:rPr lang="de-CH" b="1" dirty="0"/>
              <a:t>Tabellen</a:t>
            </a:r>
            <a:endParaRPr lang="fr-CH" b="1" dirty="0"/>
          </a:p>
          <a:p>
            <a:pPr marL="457200" indent="-457200">
              <a:lnSpc>
                <a:spcPct val="100000"/>
              </a:lnSpc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de-CH" dirty="0"/>
              <a:t>Bereitstellung des auf </a:t>
            </a:r>
            <a:r>
              <a:rPr lang="de-CH" b="1" dirty="0"/>
              <a:t>D3.js basierenden Frameworks </a:t>
            </a:r>
            <a:r>
              <a:rPr lang="de-CH" dirty="0"/>
              <a:t>im 2024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40389680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59275" y="1426032"/>
            <a:ext cx="10431925" cy="461665"/>
          </a:xfrm>
        </p:spPr>
        <p:txBody>
          <a:bodyPr/>
          <a:lstStyle/>
          <a:p>
            <a:r>
              <a:rPr lang="de-CH" dirty="0"/>
              <a:t>Performance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Ludivine Stofer, PUB | Forum öV OGD |  31.10.2022</a:t>
            </a:r>
            <a:endParaRPr lang="de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63635" y="2492375"/>
            <a:ext cx="10540535" cy="2846933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de-CH" dirty="0"/>
              <a:t>Visualisierungsdienstleistungen stehen der Bundesverwaltung ab 2023 zur Verfügung</a:t>
            </a:r>
            <a:endParaRPr lang="fr-CH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fr-CH" dirty="0"/>
          </a:p>
          <a:p>
            <a:endParaRPr lang="fr-CH" dirty="0"/>
          </a:p>
          <a:p>
            <a:r>
              <a:rPr lang="fr-CH" dirty="0" err="1"/>
              <a:t>Kontakt</a:t>
            </a:r>
            <a:r>
              <a:rPr lang="fr-CH" dirty="0"/>
              <a:t> </a:t>
            </a:r>
            <a:r>
              <a:rPr lang="fr-CH" dirty="0" err="1"/>
              <a:t>im</a:t>
            </a:r>
            <a:r>
              <a:rPr lang="fr-CH" dirty="0"/>
              <a:t> BFS : </a:t>
            </a:r>
            <a:br>
              <a:rPr lang="fr-CH" dirty="0"/>
            </a:br>
            <a:r>
              <a:rPr lang="de-CH" dirty="0">
                <a:hlinkClick r:id="rId3"/>
              </a:rPr>
              <a:t>BFS-Agenturleistungen@bfs.admin.ch</a:t>
            </a:r>
            <a:r>
              <a:rPr lang="de-CH" dirty="0"/>
              <a:t> 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02470472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59283" y="3196326"/>
            <a:ext cx="4796776" cy="521425"/>
          </a:xfrm>
        </p:spPr>
        <p:txBody>
          <a:bodyPr/>
          <a:lstStyle/>
          <a:p>
            <a:r>
              <a:rPr lang="de-CH" sz="6000" dirty="0"/>
              <a:t>Fragen ? 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Ludivine Stofer, PUB | Forum öV OGD |  31.10.2022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5987161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Ludivine Stofer, PUB | Forum öV OGD |  31.10.2022</a:t>
            </a:r>
            <a:endParaRPr lang="de-CH" dirty="0"/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>
          <a:xfrm>
            <a:off x="1059275" y="3014505"/>
            <a:ext cx="10427564" cy="54624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1800"/>
              </a:spcAft>
            </a:pPr>
            <a:r>
              <a:rPr lang="de-CH" dirty="0"/>
              <a:t>Warum ein Kompetenzzentrum für Visualisierung aufbauen?</a:t>
            </a:r>
            <a:r>
              <a:rPr lang="fr-CH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779616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Ludivine Stofer, PUB | Forum öV OGD |  31.10.2022</a:t>
            </a:r>
            <a:endParaRPr lang="de-CH" dirty="0"/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767445" y="3029813"/>
            <a:ext cx="3836086" cy="1384995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000" b="1" kern="1200" baseline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de-CH" sz="2400" b="0" dirty="0">
                <a:solidFill>
                  <a:schemeClr val="tx1"/>
                </a:solidFill>
              </a:rPr>
              <a:t>Umfangreiche Produktion mit wenig </a:t>
            </a:r>
            <a:r>
              <a:rPr lang="de-CH" sz="2400" dirty="0">
                <a:solidFill>
                  <a:schemeClr val="tx1"/>
                </a:solidFill>
              </a:rPr>
              <a:t>Vielfalt</a:t>
            </a:r>
            <a:r>
              <a:rPr lang="de-CH" sz="2400" b="0" dirty="0">
                <a:solidFill>
                  <a:schemeClr val="tx1"/>
                </a:solidFill>
              </a:rPr>
              <a:t> bei der Art der Grafiken</a:t>
            </a: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6290" y="1278618"/>
            <a:ext cx="6829080" cy="4887387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077838" y="1507787"/>
            <a:ext cx="6556180" cy="933856"/>
          </a:xfrm>
          <a:prstGeom prst="rect">
            <a:avLst/>
          </a:prstGeom>
          <a:noFill/>
          <a:ln w="28575">
            <a:solidFill>
              <a:srgbClr val="4D70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" name="ZoneTexte 2"/>
          <p:cNvSpPr txBox="1"/>
          <p:nvPr/>
        </p:nvSpPr>
        <p:spPr>
          <a:xfrm>
            <a:off x="9033335" y="6019918"/>
            <a:ext cx="33686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900" b="1" dirty="0">
                <a:solidFill>
                  <a:srgbClr val="1B4A7D"/>
                </a:solidFill>
              </a:rPr>
              <a:t>Maarten Lambrechts, Aktuelle Tools und Praktiken</a:t>
            </a:r>
          </a:p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185011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Ludivine Stofer, PUB | Forum öV OGD |  31.10.2022</a:t>
            </a:r>
            <a:endParaRPr lang="de-CH" dirty="0"/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1537705" y="5382737"/>
            <a:ext cx="1517730" cy="41626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000" b="1" kern="1200" baseline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CH" sz="2400" b="0" dirty="0" err="1">
                <a:solidFill>
                  <a:schemeClr val="tx1"/>
                </a:solidFill>
              </a:rPr>
              <a:t>Print</a:t>
            </a:r>
            <a:r>
              <a:rPr lang="fr-CH" sz="2400" b="0" dirty="0">
                <a:solidFill>
                  <a:schemeClr val="tx1"/>
                </a:solidFill>
              </a:rPr>
              <a:t> first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3333" y="2703650"/>
            <a:ext cx="1850252" cy="1956317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0368" y="3290766"/>
            <a:ext cx="818888" cy="782084"/>
          </a:xfrm>
          <a:prstGeom prst="rect">
            <a:avLst/>
          </a:prstGeom>
        </p:spPr>
      </p:pic>
      <p:grpSp>
        <p:nvGrpSpPr>
          <p:cNvPr id="13" name="Groupe 12"/>
          <p:cNvGrpSpPr/>
          <p:nvPr/>
        </p:nvGrpSpPr>
        <p:grpSpPr>
          <a:xfrm>
            <a:off x="6587769" y="2876419"/>
            <a:ext cx="4345252" cy="2042425"/>
            <a:chOff x="7501500" y="2814409"/>
            <a:chExt cx="4059818" cy="1775200"/>
          </a:xfrm>
        </p:grpSpPr>
        <p:pic>
          <p:nvPicPr>
            <p:cNvPr id="10" name="Image 9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01500" y="3846169"/>
              <a:ext cx="381087" cy="724065"/>
            </a:xfrm>
            <a:prstGeom prst="rect">
              <a:avLst/>
            </a:prstGeom>
          </p:spPr>
        </p:pic>
        <p:pic>
          <p:nvPicPr>
            <p:cNvPr id="11" name="Image 10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30646" y="2814409"/>
              <a:ext cx="2230672" cy="1755825"/>
            </a:xfrm>
            <a:prstGeom prst="rect">
              <a:avLst/>
            </a:prstGeom>
          </p:spPr>
        </p:pic>
        <p:pic>
          <p:nvPicPr>
            <p:cNvPr id="12" name="Image 11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26869" y="3319320"/>
              <a:ext cx="812985" cy="1270289"/>
            </a:xfrm>
            <a:prstGeom prst="rect">
              <a:avLst/>
            </a:prstGeom>
          </p:spPr>
        </p:pic>
      </p:grpSp>
      <p:pic>
        <p:nvPicPr>
          <p:cNvPr id="14" name="Image 13">
            <a:extLst>
              <a:ext uri="{FF2B5EF4-FFF2-40B4-BE49-F238E27FC236}">
                <a16:creationId xmlns:a16="http://schemas.microsoft.com/office/drawing/2014/main" id="{A1ECC913-18A3-4AEA-933F-F67735F16B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78776">
            <a:off x="6447699" y="1847099"/>
            <a:ext cx="1180390" cy="1248055"/>
          </a:xfrm>
          <a:prstGeom prst="rect">
            <a:avLst/>
          </a:prstGeom>
        </p:spPr>
      </p:pic>
      <p:sp>
        <p:nvSpPr>
          <p:cNvPr id="15" name="Titel 1">
            <a:extLst>
              <a:ext uri="{FF2B5EF4-FFF2-40B4-BE49-F238E27FC236}">
                <a16:creationId xmlns:a16="http://schemas.microsoft.com/office/drawing/2014/main" id="{051C4017-6527-4EB7-9E06-6A3AE1B0BB53}"/>
              </a:ext>
            </a:extLst>
          </p:cNvPr>
          <p:cNvSpPr txBox="1">
            <a:spLocks/>
          </p:cNvSpPr>
          <p:nvPr/>
        </p:nvSpPr>
        <p:spPr>
          <a:xfrm>
            <a:off x="8145070" y="5382737"/>
            <a:ext cx="1801817" cy="41626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000" b="1" kern="1200" baseline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CH" sz="2400" b="0" dirty="0">
                <a:solidFill>
                  <a:schemeClr val="tx1"/>
                </a:solidFill>
              </a:rPr>
              <a:t>Cross-media</a:t>
            </a:r>
          </a:p>
        </p:txBody>
      </p:sp>
      <p:pic>
        <p:nvPicPr>
          <p:cNvPr id="18" name="Graphique 17">
            <a:extLst>
              <a:ext uri="{FF2B5EF4-FFF2-40B4-BE49-F238E27FC236}">
                <a16:creationId xmlns:a16="http://schemas.microsoft.com/office/drawing/2014/main" id="{595F297F-53C3-4A22-B6B5-5AE10F8473B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414782" y="1490752"/>
            <a:ext cx="738769" cy="1046590"/>
          </a:xfrm>
          <a:prstGeom prst="rect">
            <a:avLst/>
          </a:prstGeom>
        </p:spPr>
      </p:pic>
      <p:pic>
        <p:nvPicPr>
          <p:cNvPr id="20" name="Graphique 19">
            <a:extLst>
              <a:ext uri="{FF2B5EF4-FFF2-40B4-BE49-F238E27FC236}">
                <a16:creationId xmlns:a16="http://schemas.microsoft.com/office/drawing/2014/main" id="{82E55F47-6ECF-455C-A68F-1BD293C17C3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 rot="1301448">
            <a:off x="9921687" y="1482462"/>
            <a:ext cx="567750" cy="1095890"/>
          </a:xfrm>
          <a:prstGeom prst="rect">
            <a:avLst/>
          </a:prstGeom>
        </p:spPr>
      </p:pic>
      <p:sp>
        <p:nvSpPr>
          <p:cNvPr id="16" name="Titel 1">
            <a:extLst>
              <a:ext uri="{FF2B5EF4-FFF2-40B4-BE49-F238E27FC236}">
                <a16:creationId xmlns:a16="http://schemas.microsoft.com/office/drawing/2014/main" id="{5A93D78A-1D68-4B0C-90FB-44A8ECDDF2CC}"/>
              </a:ext>
            </a:extLst>
          </p:cNvPr>
          <p:cNvSpPr txBox="1">
            <a:spLocks/>
          </p:cNvSpPr>
          <p:nvPr/>
        </p:nvSpPr>
        <p:spPr>
          <a:xfrm>
            <a:off x="4120947" y="2054858"/>
            <a:ext cx="1517730" cy="41626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000" b="1" kern="1200" baseline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CH" sz="2400" dirty="0">
                <a:solidFill>
                  <a:schemeClr val="tx1"/>
                </a:solidFill>
              </a:rPr>
              <a:t>Once </a:t>
            </a:r>
            <a:r>
              <a:rPr lang="fr-CH" sz="2400" dirty="0" err="1">
                <a:solidFill>
                  <a:schemeClr val="tx1"/>
                </a:solidFill>
              </a:rPr>
              <a:t>only</a:t>
            </a:r>
            <a:endParaRPr lang="fr-CH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21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>
            <a:extLst>
              <a:ext uri="{FF2B5EF4-FFF2-40B4-BE49-F238E27FC236}">
                <a16:creationId xmlns:a16="http://schemas.microsoft.com/office/drawing/2014/main" id="{6D38A2C6-EB45-454B-B7EA-DA42A2C208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0641" y="1436930"/>
            <a:ext cx="4056014" cy="4608773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BF9591EF-0539-409F-8E66-400FC4C912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9328" y="1968117"/>
            <a:ext cx="3703043" cy="3212090"/>
          </a:xfrm>
          <a:prstGeom prst="rect">
            <a:avLst/>
          </a:prstGeom>
        </p:spPr>
      </p:pic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Ludivine Stofer, PUB | Forum öV OGD |  31.10.2022</a:t>
            </a:r>
            <a:endParaRPr lang="de-CH" dirty="0"/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767445" y="3029813"/>
            <a:ext cx="2588598" cy="1339597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000" b="1" kern="1200" baseline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CH" sz="2400" b="0" dirty="0" err="1">
                <a:solidFill>
                  <a:schemeClr val="tx1"/>
                </a:solidFill>
              </a:rPr>
              <a:t>Keine</a:t>
            </a:r>
            <a:r>
              <a:rPr lang="fr-CH" sz="2400" b="0" dirty="0">
                <a:solidFill>
                  <a:schemeClr val="tx1"/>
                </a:solidFill>
              </a:rPr>
              <a:t> </a:t>
            </a:r>
            <a:r>
              <a:rPr lang="fr-CH" sz="2400" b="0" dirty="0" err="1">
                <a:solidFill>
                  <a:schemeClr val="tx1"/>
                </a:solidFill>
              </a:rPr>
              <a:t>Integrations-möglichkeit</a:t>
            </a:r>
            <a:br>
              <a:rPr lang="fr-CH" sz="2400" b="0" dirty="0">
                <a:solidFill>
                  <a:schemeClr val="tx1"/>
                </a:solidFill>
              </a:rPr>
            </a:br>
            <a:r>
              <a:rPr lang="fr-CH" sz="2400" b="0" dirty="0">
                <a:solidFill>
                  <a:schemeClr val="tx1"/>
                </a:solidFill>
              </a:rPr>
              <a:t>(code </a:t>
            </a:r>
            <a:r>
              <a:rPr lang="fr-CH" sz="2400" b="0" dirty="0" err="1">
                <a:solidFill>
                  <a:schemeClr val="tx1"/>
                </a:solidFill>
              </a:rPr>
              <a:t>snippet</a:t>
            </a:r>
            <a:r>
              <a:rPr lang="fr-CH" sz="2400" b="0" dirty="0">
                <a:solidFill>
                  <a:schemeClr val="tx1"/>
                </a:solidFill>
              </a:rPr>
              <a:t>) </a:t>
            </a:r>
          </a:p>
        </p:txBody>
      </p:sp>
      <p:sp>
        <p:nvSpPr>
          <p:cNvPr id="8" name="Rectangle 7"/>
          <p:cNvSpPr/>
          <p:nvPr/>
        </p:nvSpPr>
        <p:spPr>
          <a:xfrm>
            <a:off x="11553782" y="1377220"/>
            <a:ext cx="434648" cy="349228"/>
          </a:xfrm>
          <a:prstGeom prst="rect">
            <a:avLst/>
          </a:prstGeom>
          <a:noFill/>
          <a:ln w="28575">
            <a:solidFill>
              <a:srgbClr val="4D70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562306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Ludivine Stofer, PUB | Forum öV OGD |  31.10.2022</a:t>
            </a:r>
            <a:endParaRPr lang="de-CH" dirty="0"/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767445" y="3029813"/>
            <a:ext cx="3288989" cy="877933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000" b="1" kern="1200" baseline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de-CH" sz="2400" b="0" dirty="0">
                <a:solidFill>
                  <a:schemeClr val="tx1"/>
                </a:solidFill>
              </a:rPr>
              <a:t>Wenig Interaktivität und nicht datengesteuert</a:t>
            </a:r>
            <a:endParaRPr lang="fr-CH" sz="2400" b="0" dirty="0">
              <a:solidFill>
                <a:schemeClr val="tx1"/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5415" y="1238700"/>
            <a:ext cx="3962279" cy="1912062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80953" y="1762579"/>
            <a:ext cx="2793716" cy="3830826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35472" y="3425419"/>
            <a:ext cx="2819362" cy="2701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6787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>
            <a:extLst>
              <a:ext uri="{FF2B5EF4-FFF2-40B4-BE49-F238E27FC236}">
                <a16:creationId xmlns:a16="http://schemas.microsoft.com/office/drawing/2014/main" id="{EE689538-5E4F-4953-B6C8-BA314B5AEA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0439" y="1253116"/>
            <a:ext cx="3706146" cy="2450153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8E5023F0-B8FF-403F-B38B-3D9153F4CD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32323" y="3670023"/>
            <a:ext cx="3515802" cy="2474264"/>
          </a:xfrm>
          <a:prstGeom prst="rect">
            <a:avLst/>
          </a:prstGeom>
        </p:spPr>
      </p:pic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Ludivine Stofer, PUB | Forum öV OGD |  31.10.2022</a:t>
            </a:r>
            <a:endParaRPr lang="de-CH" dirty="0"/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767445" y="2627880"/>
            <a:ext cx="3452863" cy="2724592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000" b="1" kern="1200" baseline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de-CH" sz="2400" b="0" dirty="0">
                <a:solidFill>
                  <a:schemeClr val="tx1"/>
                </a:solidFill>
              </a:rPr>
              <a:t>Keine Daten in Bezug auf die Visualisierung (OGD),</a:t>
            </a:r>
          </a:p>
          <a:p>
            <a:r>
              <a:rPr lang="de-CH" sz="2400" b="0" dirty="0">
                <a:solidFill>
                  <a:schemeClr val="tx1"/>
                </a:solidFill>
              </a:rPr>
              <a:t>keine direkte Verbindung zu zentralen Daten-banken (SIS)</a:t>
            </a:r>
            <a:endParaRPr lang="fr-CH" sz="2400" b="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0605599" y="3644674"/>
            <a:ext cx="1042526" cy="1410545"/>
          </a:xfrm>
          <a:prstGeom prst="rect">
            <a:avLst/>
          </a:prstGeom>
          <a:noFill/>
          <a:ln w="28575">
            <a:solidFill>
              <a:srgbClr val="4D70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46826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67445" y="1183973"/>
            <a:ext cx="10431925" cy="461665"/>
          </a:xfrm>
        </p:spPr>
        <p:txBody>
          <a:bodyPr/>
          <a:lstStyle/>
          <a:p>
            <a:r>
              <a:rPr lang="de-CH" dirty="0"/>
              <a:t>Analyse VS Diffusion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Ludivine Stofer, PUB | Forum öV OGD |  31.10.2022</a:t>
            </a:r>
            <a:endParaRPr lang="de-CH" dirty="0"/>
          </a:p>
        </p:txBody>
      </p:sp>
      <p:pic>
        <p:nvPicPr>
          <p:cNvPr id="5" name="Picture 9">
            <a:extLst>
              <a:ext uri="{FF2B5EF4-FFF2-40B4-BE49-F238E27FC236}">
                <a16:creationId xmlns:a16="http://schemas.microsoft.com/office/drawing/2014/main" id="{44390CAD-BA21-AC41-9FE2-907232856C4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9730" y="2692186"/>
            <a:ext cx="6518987" cy="3332983"/>
          </a:xfrm>
          <a:prstGeom prst="rect">
            <a:avLst/>
          </a:prstGeom>
        </p:spPr>
      </p:pic>
      <p:sp>
        <p:nvSpPr>
          <p:cNvPr id="6" name="TextBox 10">
            <a:extLst>
              <a:ext uri="{FF2B5EF4-FFF2-40B4-BE49-F238E27FC236}">
                <a16:creationId xmlns:a16="http://schemas.microsoft.com/office/drawing/2014/main" id="{FC3F75DE-685D-DE4A-A1E6-15C3D1FC400B}"/>
              </a:ext>
            </a:extLst>
          </p:cNvPr>
          <p:cNvSpPr txBox="1"/>
          <p:nvPr/>
        </p:nvSpPr>
        <p:spPr>
          <a:xfrm>
            <a:off x="4024603" y="2042431"/>
            <a:ext cx="42734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BE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1B4A7D"/>
                </a:solidFill>
                <a:effectLst/>
                <a:uLnTx/>
                <a:uFillTx/>
                <a:latin typeface="+mj-lt"/>
              </a:rPr>
              <a:t>Expl</a:t>
            </a:r>
            <a:r>
              <a:rPr kumimoji="0" lang="nl-BE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1B4A7D"/>
                </a:solidFill>
                <a:effectLst/>
                <a:uLnTx/>
                <a:uFillTx/>
                <a:latin typeface="+mj-lt"/>
              </a:rPr>
              <a:t>an</a:t>
            </a:r>
            <a:r>
              <a:rPr kumimoji="0" lang="nl-BE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1B4A7D"/>
                </a:solidFill>
                <a:effectLst/>
                <a:uLnTx/>
                <a:uFillTx/>
                <a:latin typeface="+mj-lt"/>
              </a:rPr>
              <a:t>atory</a:t>
            </a:r>
            <a:r>
              <a:rPr kumimoji="0" lang="nl-BE" sz="2400" b="0" i="0" u="none" strike="noStrike" kern="1200" cap="none" spc="0" normalizeH="0" baseline="0" noProof="0" dirty="0">
                <a:ln>
                  <a:noFill/>
                </a:ln>
                <a:solidFill>
                  <a:srgbClr val="1B4A7D"/>
                </a:solidFill>
                <a:effectLst/>
                <a:uLnTx/>
                <a:uFillTx/>
                <a:latin typeface="+mj-lt"/>
              </a:rPr>
              <a:t> data visualisation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1B4A7D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7" name="TextBox 11">
            <a:extLst>
              <a:ext uri="{FF2B5EF4-FFF2-40B4-BE49-F238E27FC236}">
                <a16:creationId xmlns:a16="http://schemas.microsoft.com/office/drawing/2014/main" id="{6C04077F-B833-8A46-AE53-8C85D754A0C9}"/>
              </a:ext>
            </a:extLst>
          </p:cNvPr>
          <p:cNvSpPr txBox="1"/>
          <p:nvPr/>
        </p:nvSpPr>
        <p:spPr>
          <a:xfrm>
            <a:off x="5902130" y="4251650"/>
            <a:ext cx="41583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BE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1B4A7D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Expl</a:t>
            </a:r>
            <a:r>
              <a:rPr kumimoji="0" lang="nl-BE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1B4A7D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or</a:t>
            </a:r>
            <a:r>
              <a:rPr kumimoji="0" lang="nl-BE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1B4A7D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atory</a:t>
            </a:r>
            <a:r>
              <a:rPr kumimoji="0" lang="nl-BE" sz="2400" b="0" i="0" u="none" strike="noStrike" kern="1200" cap="none" spc="0" normalizeH="0" baseline="0" noProof="0" dirty="0">
                <a:ln>
                  <a:noFill/>
                </a:ln>
                <a:solidFill>
                  <a:srgbClr val="1B4A7D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data visualisation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1B4A7D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942253" y="2021818"/>
            <a:ext cx="7118221" cy="1735309"/>
          </a:xfrm>
          <a:prstGeom prst="rect">
            <a:avLst/>
          </a:prstGeom>
          <a:noFill/>
          <a:ln w="38100">
            <a:solidFill>
              <a:srgbClr val="1B4A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82321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ntwuerfe_Powerpoint_Vorlagen_170915.pptx" id="{58F39CFA-76E1-4FED-86D2-8F9E9593A410}" vid="{B72BED1E-751D-495C-B07E-F0447193F8A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f:fields xmlns:f="http://schemas.fabasoft.com/folio/2007/fields">
  <f:record ref="">
    <f:field ref="objname" par="" edit="true" text="PowerPoint Vorlage BFS2017"/>
    <f:field ref="objsubject" par="" edit="true" text=""/>
    <f:field ref="objcreatedby" par="" text="Schulz, Thomas, tsc, BFS"/>
    <f:field ref="objcreatedat" par="" text="18.09.2017 20:04:03"/>
    <f:field ref="objchangedby" par="" text="Muriset Jacot-Guillarmod, Sandrine, mus, BFS"/>
    <f:field ref="objmodifiedat" par="" text="14.02.2020 09:33:43"/>
    <f:field ref="doc_FSCFOLIO_1_1001_FieldDocumentNumber" par="" text=""/>
    <f:field ref="doc_FSCFOLIO_1_1001_FieldSubject" par="" edit="true" text=""/>
    <f:field ref="FSCFOLIO_1_1001_FieldCurrentUser" par="" text="Christoph Silvan Köpp"/>
    <f:field ref="CCAPRECONFIG_15_1001_Objektname" par="" edit="true" text="PowerPoint Vorlage BFS2017"/>
    <f:field ref="CHPRECONFIG_1_1001_Objektname" par="" edit="true" text="PowerPoint Vorlage BFS2017"/>
  </f:record>
  <f:record inx="1" ref="">
    <f:field ref="CHPRECONFIG_1_1001_Anrede" par="" edit="true" text=""/>
    <f:field ref="CHPRECONFIG_1_1001_Titel" par="" edit="true" text=""/>
    <f:field ref="CHPRECONFIG_1_1001_Vorname" par="" edit="true" text=""/>
    <f:field ref="CHPRECONFIG_1_1001_Nachname" par="" edit="true" text=""/>
    <f:field ref="CHPRECONFIG_1_1001_Strasse" par="" text=""/>
    <f:field ref="CHPRECONFIG_1_1001_Postleitzahl" par="" text=""/>
    <f:field ref="CHPRECONFIG_1_1001_Ort" par="" text=""/>
    <f:field ref="EDICFG_15_1700_Postfach" par="" text=""/>
    <f:field ref="EDICFG_15_1700_Land" par="" text=""/>
    <f:field ref="EDICFG_15_1700_EMail" par="" text=""/>
    <f:field ref="EDICFG_15_1700_Firma" par="" text=""/>
    <f:field ref="EDICFG_15_1700_ZustellungAm" par="" text=""/>
    <f:field ref="EDICFG_15_1700_AnredePartner" par="" text=""/>
  </f:record>
  <f:display par="" text="...">
    <f:field ref="FSCFOLIO_1_1001_FieldCurrentUser" text="Aktueller Benutzer"/>
    <f:field ref="objsubject" text="Betreff (einzeilig)"/>
    <f:field ref="objcreatedat" text="Erzeugt am/um"/>
    <f:field ref="objcreatedby" text="Erzeugt von"/>
    <f:field ref="objmodifiedat" text="Letzte Änderung am/um"/>
    <f:field ref="objchangedby" text="Letzte Änderung von"/>
    <f:field ref="objname" text="Name"/>
    <f:field ref="CCAPRECONFIG_15_1001_Objektname" text="Objektname"/>
    <f:field ref="CHPRECONFIG_1_1001_Objektname" text="Objektname"/>
  </f:display>
  <f:display par="" text="Serialcontext &gt; Adressat/innen">
    <f:field ref="CHPRECONFIG_1_1001_Anrede" text="Anrede"/>
    <f:field ref="EDICFG_15_1700_AnredePartner" text="Anrede Partner"/>
    <f:field ref="EDICFG_15_1700_EMail" text="E-Mail"/>
    <f:field ref="EDICFG_15_1700_Firma" text="Firma"/>
    <f:field ref="EDICFG_15_1700_Land" text="Land"/>
    <f:field ref="CHPRECONFIG_1_1001_Nachname" text="Nachname"/>
    <f:field ref="CHPRECONFIG_1_1001_Ort" text="Ort"/>
    <f:field ref="EDICFG_15_1700_Postfach" text="Postfach"/>
    <f:field ref="CHPRECONFIG_1_1001_Postleitzahl" text="Postleitzahl"/>
    <f:field ref="CHPRECONFIG_1_1001_Strasse" text="Strasse"/>
    <f:field ref="CHPRECONFIG_1_1001_Titel" text="Titel"/>
    <f:field ref="CHPRECONFIG_1_1001_Vorname" text="Vorname"/>
    <f:field ref="EDICFG_15_1700_ZustellungAm" text="Zustellung Am"/>
  </f:display>
  <f:display par="" text="Serienbrief">
    <f:field ref="doc_FSCFOLIO_1_1001_FieldSubject" text="Betreff"/>
    <f:field ref="doc_FSCFOLIO_1_1001_FieldDocumentNumber" text="Dokument Nummer"/>
  </f:display>
</f:field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ADCB766BC1E37A48BCF6CE5D20640D07" ma:contentTypeVersion="2" ma:contentTypeDescription="Ein neues Dokument erstellen." ma:contentTypeScope="" ma:versionID="eb9ed0c463df89238bd2ce9f4553c1be">
  <xsd:schema xmlns:xsd="http://www.w3.org/2001/XMLSchema" xmlns:xs="http://www.w3.org/2001/XMLSchema" xmlns:p="http://schemas.microsoft.com/office/2006/metadata/properties" xmlns:ns2="3e2d4ac0-dcda-4606-98e9-d043e4287399" targetNamespace="http://schemas.microsoft.com/office/2006/metadata/properties" ma:root="true" ma:fieldsID="a5e7164d39c09fc55ffc707f85731e33" ns2:_="">
    <xsd:import namespace="3e2d4ac0-dcda-4606-98e9-d043e428739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e2d4ac0-dcda-4606-98e9-d043e428739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9A5FA3D-9FA9-496D-AEB5-84972C6F37EC}"/>
</file>

<file path=customXml/itemProps2.xml><?xml version="1.0" encoding="utf-8"?>
<ds:datastoreItem xmlns:ds="http://schemas.openxmlformats.org/officeDocument/2006/customXml" ds:itemID="{4E8A9591-F074-446B-902F-511FF79C122F}"/>
</file>

<file path=customXml/itemProps3.xml><?xml version="1.0" encoding="utf-8"?>
<ds:datastoreItem xmlns:ds="http://schemas.openxmlformats.org/officeDocument/2006/customXml" ds:itemID="{E74095CB-037F-4ACF-9FD5-21F2256A8A0E}"/>
</file>

<file path=customXml/itemProps4.xml><?xml version="1.0" encoding="utf-8"?>
<ds:datastoreItem xmlns:ds="http://schemas.openxmlformats.org/officeDocument/2006/customXml" ds:itemID="{F7392808-01F2-4350-80E0-F48A93A4B478}"/>
</file>

<file path=docProps/app.xml><?xml version="1.0" encoding="utf-8"?>
<Properties xmlns="http://schemas.openxmlformats.org/officeDocument/2006/extended-properties" xmlns:vt="http://schemas.openxmlformats.org/officeDocument/2006/docPropsVTypes">
  <Template>PowerPoint_Vorlage_BFS2017</Template>
  <TotalTime>0</TotalTime>
  <Words>966</Words>
  <Application>Microsoft Office PowerPoint</Application>
  <PresentationFormat>Grand écran</PresentationFormat>
  <Paragraphs>153</Paragraphs>
  <Slides>28</Slides>
  <Notes>25</Notes>
  <HiddenSlides>0</HiddenSlides>
  <MMClips>3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28</vt:i4>
      </vt:variant>
    </vt:vector>
  </HeadingPairs>
  <TitlesOfParts>
    <vt:vector size="32" baseType="lpstr">
      <vt:lpstr>Arial</vt:lpstr>
      <vt:lpstr>Calibri</vt:lpstr>
      <vt:lpstr>Wingdings</vt:lpstr>
      <vt:lpstr>Office</vt:lpstr>
      <vt:lpstr>OGD und Statistik   Ein Framework für moderne, datenbasierte und attraktive statistische Visualisierungen in grossen Mengen</vt:lpstr>
      <vt:lpstr>Agenda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Analyse VS Diffusion</vt:lpstr>
      <vt:lpstr>Kompetenzzentrum für Visualisierung</vt:lpstr>
      <vt:lpstr>Kompetenzzentrum für Visualisierung</vt:lpstr>
      <vt:lpstr>Kompetenzzentrum für Visualisierung</vt:lpstr>
      <vt:lpstr>Produkte – Standarddiagramme</vt:lpstr>
      <vt:lpstr>Produkte – interaktive Diagramme</vt:lpstr>
      <vt:lpstr>Produkte – Dashboard</vt:lpstr>
      <vt:lpstr>Présentation PowerPoint</vt:lpstr>
      <vt:lpstr>Kompetenzzentrum für Visualisierung</vt:lpstr>
      <vt:lpstr>Chart Chooser</vt:lpstr>
      <vt:lpstr>Visualisierungsrichtlinien im BFS</vt:lpstr>
      <vt:lpstr>Barrierefreiheit</vt:lpstr>
      <vt:lpstr>Barrierefreiheit steht im Gesetz</vt:lpstr>
      <vt:lpstr>Zugänglichkeitsstandards</vt:lpstr>
      <vt:lpstr>Neue Visualisierungsrichtlinien</vt:lpstr>
      <vt:lpstr>Offene Daten in den Visualisierungen</vt:lpstr>
      <vt:lpstr>Visualisierungen, die auf OGD-Daten aufbauen</vt:lpstr>
      <vt:lpstr>Nächste Schritte</vt:lpstr>
      <vt:lpstr>Performance</vt:lpstr>
      <vt:lpstr>Fragen ? </vt:lpstr>
    </vt:vector>
  </TitlesOfParts>
  <Company>Bundesverwaltung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ludivine.stofer@bfs.admin.ch</dc:creator>
  <cp:lastModifiedBy>Stofer Ludivine BFS</cp:lastModifiedBy>
  <cp:revision>409</cp:revision>
  <cp:lastPrinted>2017-08-15T11:16:00Z</cp:lastPrinted>
  <dcterms:created xsi:type="dcterms:W3CDTF">2020-10-27T10:37:05Z</dcterms:created>
  <dcterms:modified xsi:type="dcterms:W3CDTF">2022-10-31T06:54:37Z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FSC#BSVTEMPL@102.1950:FileRespAmtstitel">
    <vt:lpwstr/>
  </property>
  <property fmtid="{D5CDD505-2E9C-101B-9397-08002B2CF9AE}" pid="3" name="FSC#BSVTEMPL@102.1950:FileRespAmtstitel_F">
    <vt:lpwstr/>
  </property>
  <property fmtid="{D5CDD505-2E9C-101B-9397-08002B2CF9AE}" pid="4" name="FSC#BSVTEMPL@102.1950:FileRespAmtstitel_I">
    <vt:lpwstr/>
  </property>
  <property fmtid="{D5CDD505-2E9C-101B-9397-08002B2CF9AE}" pid="5" name="FSC#BSVTEMPL@102.1950:FileRespAmtstitel_E">
    <vt:lpwstr/>
  </property>
  <property fmtid="{D5CDD505-2E9C-101B-9397-08002B2CF9AE}" pid="6" name="FSC#BSVTEMPL@102.1950:AssignmentName">
    <vt:lpwstr/>
  </property>
  <property fmtid="{D5CDD505-2E9C-101B-9397-08002B2CF9AE}" pid="7" name="FSC#BSVTEMPL@102.1950:BSVShortsign">
    <vt:lpwstr/>
  </property>
  <property fmtid="{D5CDD505-2E9C-101B-9397-08002B2CF9AE}" pid="8" name="FSC#BSVTEMPL@102.1950:DocumentID">
    <vt:lpwstr>72</vt:lpwstr>
  </property>
  <property fmtid="{D5CDD505-2E9C-101B-9397-08002B2CF9AE}" pid="9" name="FSC#BSVTEMPL@102.1950:Dossierref">
    <vt:lpwstr>211.0-02342</vt:lpwstr>
  </property>
  <property fmtid="{D5CDD505-2E9C-101B-9397-08002B2CF9AE}" pid="10" name="FSC#BSVTEMPL@102.1950:Oursign">
    <vt:lpwstr>211.0-02342 18.09.2017</vt:lpwstr>
  </property>
  <property fmtid="{D5CDD505-2E9C-101B-9397-08002B2CF9AE}" pid="11" name="FSC#BSVTEMPL@102.1950:EmpfName">
    <vt:lpwstr/>
  </property>
  <property fmtid="{D5CDD505-2E9C-101B-9397-08002B2CF9AE}" pid="12" name="FSC#BSVTEMPL@102.1950:EmpfOrt">
    <vt:lpwstr/>
  </property>
  <property fmtid="{D5CDD505-2E9C-101B-9397-08002B2CF9AE}" pid="13" name="FSC#BSVTEMPL@102.1950:EmpfPLZ">
    <vt:lpwstr/>
  </property>
  <property fmtid="{D5CDD505-2E9C-101B-9397-08002B2CF9AE}" pid="14" name="FSC#BSVTEMPL@102.1950:EmpfStrasse">
    <vt:lpwstr/>
  </property>
  <property fmtid="{D5CDD505-2E9C-101B-9397-08002B2CF9AE}" pid="15" name="FSC#BSVTEMPL@102.1950:FileRespEmail">
    <vt:lpwstr/>
  </property>
  <property fmtid="{D5CDD505-2E9C-101B-9397-08002B2CF9AE}" pid="16" name="FSC#BSVTEMPL@102.1950:FileRespFax">
    <vt:lpwstr/>
  </property>
  <property fmtid="{D5CDD505-2E9C-101B-9397-08002B2CF9AE}" pid="17" name="FSC#BSVTEMPL@102.1950:FileRespHome">
    <vt:lpwstr/>
  </property>
  <property fmtid="{D5CDD505-2E9C-101B-9397-08002B2CF9AE}" pid="18" name="FSC#BSVTEMPL@102.1950:FileRespStreet">
    <vt:lpwstr/>
  </property>
  <property fmtid="{D5CDD505-2E9C-101B-9397-08002B2CF9AE}" pid="19" name="FSC#BSVTEMPL@102.1950:FileRespTel">
    <vt:lpwstr/>
  </property>
  <property fmtid="{D5CDD505-2E9C-101B-9397-08002B2CF9AE}" pid="20" name="FSC#BSVTEMPL@102.1950:FileRespZipCode">
    <vt:lpwstr/>
  </property>
  <property fmtid="{D5CDD505-2E9C-101B-9397-08002B2CF9AE}" pid="21" name="FSC#BSVTEMPL@102.1950:NameFileResponsible">
    <vt:lpwstr/>
  </property>
  <property fmtid="{D5CDD505-2E9C-101B-9397-08002B2CF9AE}" pid="22" name="FSC#BSVTEMPL@102.1950:Shortsign">
    <vt:lpwstr/>
  </property>
  <property fmtid="{D5CDD505-2E9C-101B-9397-08002B2CF9AE}" pid="23" name="FSC#BSVTEMPL@102.1950:UserFunction">
    <vt:lpwstr/>
  </property>
  <property fmtid="{D5CDD505-2E9C-101B-9397-08002B2CF9AE}" pid="24" name="FSC#BSVTEMPL@102.1950:VornameNameFileResponsible">
    <vt:lpwstr/>
  </property>
  <property fmtid="{D5CDD505-2E9C-101B-9397-08002B2CF9AE}" pid="25" name="FSC#BSVTEMPL@102.1950:FileResponsible">
    <vt:lpwstr/>
  </property>
  <property fmtid="{D5CDD505-2E9C-101B-9397-08002B2CF9AE}" pid="26" name="FSC#BSVTEMPL@102.1950:FileRespOrg">
    <vt:lpwstr>Diffusion und Amtspublikationen, BFS</vt:lpwstr>
  </property>
  <property fmtid="{D5CDD505-2E9C-101B-9397-08002B2CF9AE}" pid="27" name="FSC#BSVTEMPL@102.1950:FileRespOrgHome">
    <vt:lpwstr>Neuchâtel</vt:lpwstr>
  </property>
  <property fmtid="{D5CDD505-2E9C-101B-9397-08002B2CF9AE}" pid="28" name="FSC#BSVTEMPL@102.1950:FileRespOrgStreet">
    <vt:lpwstr>Espace de l'Europe 10</vt:lpwstr>
  </property>
  <property fmtid="{D5CDD505-2E9C-101B-9397-08002B2CF9AE}" pid="29" name="FSC#BSVTEMPL@102.1950:FileRespOrgZipCode">
    <vt:lpwstr>2010</vt:lpwstr>
  </property>
  <property fmtid="{D5CDD505-2E9C-101B-9397-08002B2CF9AE}" pid="30" name="FSC#BSVTEMPL@102.1950:FileRespOU">
    <vt:lpwstr>Dissemination and Publications</vt:lpwstr>
  </property>
  <property fmtid="{D5CDD505-2E9C-101B-9397-08002B2CF9AE}" pid="31" name="FSC#BSVTEMPL@102.1950:Registrierdatum">
    <vt:lpwstr/>
  </property>
  <property fmtid="{D5CDD505-2E9C-101B-9397-08002B2CF9AE}" pid="32" name="FSC#BSVTEMPL@102.1950:RegPlanPos">
    <vt:lpwstr/>
  </property>
  <property fmtid="{D5CDD505-2E9C-101B-9397-08002B2CF9AE}" pid="33" name="FSC#BSVTEMPL@102.1950:ShortsignCreate">
    <vt:lpwstr>TSc</vt:lpwstr>
  </property>
  <property fmtid="{D5CDD505-2E9C-101B-9397-08002B2CF9AE}" pid="34" name="FSC#BSVTEMPL@102.1950:SubjectSubFile">
    <vt:lpwstr>PowerPoint Vorlage BFS2017_2</vt:lpwstr>
  </property>
  <property fmtid="{D5CDD505-2E9C-101B-9397-08002B2CF9AE}" pid="35" name="FSC#BSVTEMPL@102.1950:SubjectDocument">
    <vt:lpwstr/>
  </property>
  <property fmtid="{D5CDD505-2E9C-101B-9397-08002B2CF9AE}" pid="36" name="FSC#BSVTEMPL@102.1950:TitleDossier">
    <vt:lpwstr>Redaktion</vt:lpwstr>
  </property>
  <property fmtid="{D5CDD505-2E9C-101B-9397-08002B2CF9AE}" pid="37" name="FSC#BSVTEMPL@102.1950:ZusendungAm">
    <vt:lpwstr/>
  </property>
  <property fmtid="{D5CDD505-2E9C-101B-9397-08002B2CF9AE}" pid="38" name="FSC#EDICFG@15.1700:DossierrefSubFile">
    <vt:lpwstr>211.0-02342/00001/00001</vt:lpwstr>
  </property>
  <property fmtid="{D5CDD505-2E9C-101B-9397-08002B2CF9AE}" pid="39" name="FSC#EDICFG@15.1700:UniqueSubFileNumber">
    <vt:lpwstr>20173818-0072</vt:lpwstr>
  </property>
  <property fmtid="{D5CDD505-2E9C-101B-9397-08002B2CF9AE}" pid="40" name="FSC#BSVTEMPL@102.1950:DocumentIDEnhanced">
    <vt:lpwstr>211.0-02342 18.09.2017 Doknr: 72</vt:lpwstr>
  </property>
  <property fmtid="{D5CDD505-2E9C-101B-9397-08002B2CF9AE}" pid="41" name="FSC#EDICFG@15.1700:FileRespInitials">
    <vt:lpwstr/>
  </property>
  <property fmtid="{D5CDD505-2E9C-101B-9397-08002B2CF9AE}" pid="42" name="FSC#EDICFG@15.1700:FileRespOrgD">
    <vt:lpwstr>Diffusion und Amtspublikationen</vt:lpwstr>
  </property>
  <property fmtid="{D5CDD505-2E9C-101B-9397-08002B2CF9AE}" pid="43" name="FSC#EDICFG@15.1700:FileRespOrgF">
    <vt:lpwstr>Diffusion et publications</vt:lpwstr>
  </property>
  <property fmtid="{D5CDD505-2E9C-101B-9397-08002B2CF9AE}" pid="44" name="FSC#EDICFG@15.1700:FileRespOrgE">
    <vt:lpwstr>Dissemination and Publications</vt:lpwstr>
  </property>
  <property fmtid="{D5CDD505-2E9C-101B-9397-08002B2CF9AE}" pid="45" name="FSC#EDICFG@15.1700:FileRespOrgI">
    <vt:lpwstr>Diffusione e pubblicazioni</vt:lpwstr>
  </property>
  <property fmtid="{D5CDD505-2E9C-101B-9397-08002B2CF9AE}" pid="46" name="FSC#EDICFG@15.1700:FileResponsibleSalutation">
    <vt:lpwstr/>
  </property>
  <property fmtid="{D5CDD505-2E9C-101B-9397-08002B2CF9AE}" pid="47" name="FSC#EDICFG@15.1700:SignerLeft">
    <vt:lpwstr/>
  </property>
  <property fmtid="{D5CDD505-2E9C-101B-9397-08002B2CF9AE}" pid="48" name="FSC#EDICFG@15.1700:SignerLeftFunction">
    <vt:lpwstr/>
  </property>
  <property fmtid="{D5CDD505-2E9C-101B-9397-08002B2CF9AE}" pid="49" name="FSC#EDICFG@15.1700:SignerRight">
    <vt:lpwstr/>
  </property>
  <property fmtid="{D5CDD505-2E9C-101B-9397-08002B2CF9AE}" pid="50" name="FSC#EDICFG@15.1700:SignerRightFunction">
    <vt:lpwstr/>
  </property>
  <property fmtid="{D5CDD505-2E9C-101B-9397-08002B2CF9AE}" pid="51" name="FSC#COOELAK@1.1001:Subject">
    <vt:lpwstr/>
  </property>
  <property fmtid="{D5CDD505-2E9C-101B-9397-08002B2CF9AE}" pid="52" name="FSC#COOELAK@1.1001:FileReference">
    <vt:lpwstr/>
  </property>
  <property fmtid="{D5CDD505-2E9C-101B-9397-08002B2CF9AE}" pid="53" name="FSC#COOELAK@1.1001:FileRefYear">
    <vt:lpwstr>2013</vt:lpwstr>
  </property>
  <property fmtid="{D5CDD505-2E9C-101B-9397-08002B2CF9AE}" pid="54" name="FSC#COOELAK@1.1001:FileRefOrdinal">
    <vt:lpwstr>2342</vt:lpwstr>
  </property>
  <property fmtid="{D5CDD505-2E9C-101B-9397-08002B2CF9AE}" pid="55" name="FSC#COOELAK@1.1001:FileRefOU">
    <vt:lpwstr>DIAM</vt:lpwstr>
  </property>
  <property fmtid="{D5CDD505-2E9C-101B-9397-08002B2CF9AE}" pid="56" name="FSC#COOELAK@1.1001:Organization">
    <vt:lpwstr/>
  </property>
  <property fmtid="{D5CDD505-2E9C-101B-9397-08002B2CF9AE}" pid="57" name="FSC#COOELAK@1.1001:Owner">
    <vt:lpwstr>Schulz Thomas</vt:lpwstr>
  </property>
  <property fmtid="{D5CDD505-2E9C-101B-9397-08002B2CF9AE}" pid="58" name="FSC#COOELAK@1.1001:OwnerExtension">
    <vt:lpwstr>+41 58 463 67 31</vt:lpwstr>
  </property>
  <property fmtid="{D5CDD505-2E9C-101B-9397-08002B2CF9AE}" pid="59" name="FSC#COOELAK@1.1001:OwnerFaxExtension">
    <vt:lpwstr>+41 58 463 65 88</vt:lpwstr>
  </property>
  <property fmtid="{D5CDD505-2E9C-101B-9397-08002B2CF9AE}" pid="60" name="FSC#COOELAK@1.1001:DispatchedBy">
    <vt:lpwstr/>
  </property>
  <property fmtid="{D5CDD505-2E9C-101B-9397-08002B2CF9AE}" pid="61" name="FSC#COOELAK@1.1001:DispatchedAt">
    <vt:lpwstr/>
  </property>
  <property fmtid="{D5CDD505-2E9C-101B-9397-08002B2CF9AE}" pid="62" name="FSC#COOELAK@1.1001:ApprovedBy">
    <vt:lpwstr/>
  </property>
  <property fmtid="{D5CDD505-2E9C-101B-9397-08002B2CF9AE}" pid="63" name="FSC#COOELAK@1.1001:ApprovedAt">
    <vt:lpwstr/>
  </property>
  <property fmtid="{D5CDD505-2E9C-101B-9397-08002B2CF9AE}" pid="64" name="FSC#COOELAK@1.1001:Department">
    <vt:lpwstr>Diffusion und Amtspublikationen, BFS</vt:lpwstr>
  </property>
  <property fmtid="{D5CDD505-2E9C-101B-9397-08002B2CF9AE}" pid="65" name="FSC#COOELAK@1.1001:CreatedAt">
    <vt:lpwstr>18.09.2017</vt:lpwstr>
  </property>
  <property fmtid="{D5CDD505-2E9C-101B-9397-08002B2CF9AE}" pid="66" name="FSC#COOELAK@1.1001:OU">
    <vt:lpwstr>Diffusion und Amtspublikationen, BFS</vt:lpwstr>
  </property>
  <property fmtid="{D5CDD505-2E9C-101B-9397-08002B2CF9AE}" pid="67" name="FSC#COOELAK@1.1001:Priority">
    <vt:lpwstr> ()</vt:lpwstr>
  </property>
  <property fmtid="{D5CDD505-2E9C-101B-9397-08002B2CF9AE}" pid="68" name="FSC#COOELAK@1.1001:ObjBarCode">
    <vt:lpwstr>*COO.2080.104.4.1066115*</vt:lpwstr>
  </property>
  <property fmtid="{D5CDD505-2E9C-101B-9397-08002B2CF9AE}" pid="69" name="FSC#COOELAK@1.1001:RefBarCode">
    <vt:lpwstr>*COO.2080.104.2.1066116*</vt:lpwstr>
  </property>
  <property fmtid="{D5CDD505-2E9C-101B-9397-08002B2CF9AE}" pid="70" name="FSC#COOELAK@1.1001:FileRefBarCode">
    <vt:lpwstr>*211.0-02342*</vt:lpwstr>
  </property>
  <property fmtid="{D5CDD505-2E9C-101B-9397-08002B2CF9AE}" pid="71" name="FSC#COOELAK@1.1001:ExternalRef">
    <vt:lpwstr/>
  </property>
  <property fmtid="{D5CDD505-2E9C-101B-9397-08002B2CF9AE}" pid="72" name="FSC#COOELAK@1.1001:IncomingNumber">
    <vt:lpwstr/>
  </property>
  <property fmtid="{D5CDD505-2E9C-101B-9397-08002B2CF9AE}" pid="73" name="FSC#COOELAK@1.1001:IncomingSubject">
    <vt:lpwstr/>
  </property>
  <property fmtid="{D5CDD505-2E9C-101B-9397-08002B2CF9AE}" pid="74" name="FSC#COOELAK@1.1001:ProcessResponsible">
    <vt:lpwstr/>
  </property>
  <property fmtid="{D5CDD505-2E9C-101B-9397-08002B2CF9AE}" pid="75" name="FSC#COOELAK@1.1001:ProcessResponsiblePhone">
    <vt:lpwstr/>
  </property>
  <property fmtid="{D5CDD505-2E9C-101B-9397-08002B2CF9AE}" pid="76" name="FSC#COOELAK@1.1001:ProcessResponsibleMail">
    <vt:lpwstr/>
  </property>
  <property fmtid="{D5CDD505-2E9C-101B-9397-08002B2CF9AE}" pid="77" name="FSC#COOELAK@1.1001:ProcessResponsibleFax">
    <vt:lpwstr/>
  </property>
  <property fmtid="{D5CDD505-2E9C-101B-9397-08002B2CF9AE}" pid="78" name="FSC#COOELAK@1.1001:ApproverFirstName">
    <vt:lpwstr/>
  </property>
  <property fmtid="{D5CDD505-2E9C-101B-9397-08002B2CF9AE}" pid="79" name="FSC#COOELAK@1.1001:ApproverSurName">
    <vt:lpwstr/>
  </property>
  <property fmtid="{D5CDD505-2E9C-101B-9397-08002B2CF9AE}" pid="80" name="FSC#COOELAK@1.1001:ApproverTitle">
    <vt:lpwstr/>
  </property>
  <property fmtid="{D5CDD505-2E9C-101B-9397-08002B2CF9AE}" pid="81" name="FSC#COOELAK@1.1001:ExternalDate">
    <vt:lpwstr/>
  </property>
  <property fmtid="{D5CDD505-2E9C-101B-9397-08002B2CF9AE}" pid="82" name="FSC#COOELAK@1.1001:SettlementApprovedAt">
    <vt:lpwstr/>
  </property>
  <property fmtid="{D5CDD505-2E9C-101B-9397-08002B2CF9AE}" pid="83" name="FSC#COOELAK@1.1001:BaseNumber">
    <vt:lpwstr>211.0</vt:lpwstr>
  </property>
  <property fmtid="{D5CDD505-2E9C-101B-9397-08002B2CF9AE}" pid="84" name="FSC#COOELAK@1.1001:CurrentUserRolePos">
    <vt:lpwstr>Registrator/in</vt:lpwstr>
  </property>
  <property fmtid="{D5CDD505-2E9C-101B-9397-08002B2CF9AE}" pid="85" name="FSC#COOELAK@1.1001:CurrentUserEmail">
    <vt:lpwstr>christoph.koepp@bfs.admin.ch</vt:lpwstr>
  </property>
  <property fmtid="{D5CDD505-2E9C-101B-9397-08002B2CF9AE}" pid="86" name="FSC#ELAKGOV@1.1001:PersonalSubjGender">
    <vt:lpwstr/>
  </property>
  <property fmtid="{D5CDD505-2E9C-101B-9397-08002B2CF9AE}" pid="87" name="FSC#ELAKGOV@1.1001:PersonalSubjFirstName">
    <vt:lpwstr/>
  </property>
  <property fmtid="{D5CDD505-2E9C-101B-9397-08002B2CF9AE}" pid="88" name="FSC#ELAKGOV@1.1001:PersonalSubjSurName">
    <vt:lpwstr/>
  </property>
  <property fmtid="{D5CDD505-2E9C-101B-9397-08002B2CF9AE}" pid="89" name="FSC#ELAKGOV@1.1001:PersonalSubjSalutation">
    <vt:lpwstr/>
  </property>
  <property fmtid="{D5CDD505-2E9C-101B-9397-08002B2CF9AE}" pid="90" name="FSC#ELAKGOV@1.1001:PersonalSubjAddress">
    <vt:lpwstr/>
  </property>
  <property fmtid="{D5CDD505-2E9C-101B-9397-08002B2CF9AE}" pid="91" name="FSC#ATSTATECFG@1.1001:Office">
    <vt:lpwstr/>
  </property>
  <property fmtid="{D5CDD505-2E9C-101B-9397-08002B2CF9AE}" pid="92" name="FSC#ATSTATECFG@1.1001:Agent">
    <vt:lpwstr/>
  </property>
  <property fmtid="{D5CDD505-2E9C-101B-9397-08002B2CF9AE}" pid="93" name="FSC#ATSTATECFG@1.1001:AgentPhone">
    <vt:lpwstr/>
  </property>
  <property fmtid="{D5CDD505-2E9C-101B-9397-08002B2CF9AE}" pid="94" name="FSC#ATSTATECFG@1.1001:DepartmentFax">
    <vt:lpwstr/>
  </property>
  <property fmtid="{D5CDD505-2E9C-101B-9397-08002B2CF9AE}" pid="95" name="FSC#ATSTATECFG@1.1001:DepartmentEmail">
    <vt:lpwstr>gever@bfs.admin.ch</vt:lpwstr>
  </property>
  <property fmtid="{D5CDD505-2E9C-101B-9397-08002B2CF9AE}" pid="96" name="FSC#ATSTATECFG@1.1001:SubfileDate">
    <vt:lpwstr/>
  </property>
  <property fmtid="{D5CDD505-2E9C-101B-9397-08002B2CF9AE}" pid="97" name="FSC#ATSTATECFG@1.1001:SubfileSubject">
    <vt:lpwstr>PowerPoint Vorlage BFS2017_2</vt:lpwstr>
  </property>
  <property fmtid="{D5CDD505-2E9C-101B-9397-08002B2CF9AE}" pid="98" name="FSC#ATSTATECFG@1.1001:DepartmentZipCode">
    <vt:lpwstr>2010</vt:lpwstr>
  </property>
  <property fmtid="{D5CDD505-2E9C-101B-9397-08002B2CF9AE}" pid="99" name="FSC#ATSTATECFG@1.1001:DepartmentCountry">
    <vt:lpwstr/>
  </property>
  <property fmtid="{D5CDD505-2E9C-101B-9397-08002B2CF9AE}" pid="100" name="FSC#ATSTATECFG@1.1001:DepartmentCity">
    <vt:lpwstr>Neuchâtel</vt:lpwstr>
  </property>
  <property fmtid="{D5CDD505-2E9C-101B-9397-08002B2CF9AE}" pid="101" name="FSC#ATSTATECFG@1.1001:DepartmentStreet">
    <vt:lpwstr>Espace de l'Europe 10</vt:lpwstr>
  </property>
  <property fmtid="{D5CDD505-2E9C-101B-9397-08002B2CF9AE}" pid="102" name="FSC#ATSTATECFG@1.1001:DepartmentDVR">
    <vt:lpwstr/>
  </property>
  <property fmtid="{D5CDD505-2E9C-101B-9397-08002B2CF9AE}" pid="103" name="FSC#ATSTATECFG@1.1001:DepartmentUID">
    <vt:lpwstr/>
  </property>
  <property fmtid="{D5CDD505-2E9C-101B-9397-08002B2CF9AE}" pid="104" name="FSC#ATSTATECFG@1.1001:SubfileReference">
    <vt:lpwstr>211.0-02342/00001/00001</vt:lpwstr>
  </property>
  <property fmtid="{D5CDD505-2E9C-101B-9397-08002B2CF9AE}" pid="105" name="FSC#ATSTATECFG@1.1001:Clause">
    <vt:lpwstr/>
  </property>
  <property fmtid="{D5CDD505-2E9C-101B-9397-08002B2CF9AE}" pid="106" name="FSC#ATSTATECFG@1.1001:ApprovedSignature">
    <vt:lpwstr/>
  </property>
  <property fmtid="{D5CDD505-2E9C-101B-9397-08002B2CF9AE}" pid="107" name="FSC#ATSTATECFG@1.1001:BankAccount">
    <vt:lpwstr/>
  </property>
  <property fmtid="{D5CDD505-2E9C-101B-9397-08002B2CF9AE}" pid="108" name="FSC#ATSTATECFG@1.1001:BankAccountOwner">
    <vt:lpwstr/>
  </property>
  <property fmtid="{D5CDD505-2E9C-101B-9397-08002B2CF9AE}" pid="109" name="FSC#ATSTATECFG@1.1001:BankInstitute">
    <vt:lpwstr/>
  </property>
  <property fmtid="{D5CDD505-2E9C-101B-9397-08002B2CF9AE}" pid="110" name="FSC#ATSTATECFG@1.1001:BankAccountID">
    <vt:lpwstr/>
  </property>
  <property fmtid="{D5CDD505-2E9C-101B-9397-08002B2CF9AE}" pid="111" name="FSC#ATSTATECFG@1.1001:BankAccountIBAN">
    <vt:lpwstr/>
  </property>
  <property fmtid="{D5CDD505-2E9C-101B-9397-08002B2CF9AE}" pid="112" name="FSC#ATSTATECFG@1.1001:BankAccountBIC">
    <vt:lpwstr/>
  </property>
  <property fmtid="{D5CDD505-2E9C-101B-9397-08002B2CF9AE}" pid="113" name="FSC#ATSTATECFG@1.1001:BankName">
    <vt:lpwstr/>
  </property>
  <property fmtid="{D5CDD505-2E9C-101B-9397-08002B2CF9AE}" pid="114" name="FSC#COOSYSTEM@1.1:Container">
    <vt:lpwstr>COO.2080.104.4.1066115</vt:lpwstr>
  </property>
  <property fmtid="{D5CDD505-2E9C-101B-9397-08002B2CF9AE}" pid="115" name="FSC#FSCFOLIO@1.1001:docpropproject">
    <vt:lpwstr/>
  </property>
  <property fmtid="{D5CDD505-2E9C-101B-9397-08002B2CF9AE}" pid="116" name="ContentTypeId">
    <vt:lpwstr>0x010100ADCB766BC1E37A48BCF6CE5D20640D07</vt:lpwstr>
  </property>
</Properties>
</file>