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notesSlides/notesSlide14.xml" ContentType="application/vnd.openxmlformats-officedocument.presentationml.notesSlide+xml"/>
  <Override PartName="/ppt/media/image57.jpg" ContentType="image/png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  <p:sldMasterId id="2147483665" r:id="rId5"/>
  </p:sldMasterIdLst>
  <p:notesMasterIdLst>
    <p:notesMasterId r:id="rId21"/>
  </p:notesMasterIdLst>
  <p:sldIdLst>
    <p:sldId id="258" r:id="rId6"/>
    <p:sldId id="260" r:id="rId7"/>
    <p:sldId id="259" r:id="rId8"/>
    <p:sldId id="303" r:id="rId9"/>
    <p:sldId id="304" r:id="rId10"/>
    <p:sldId id="271" r:id="rId11"/>
    <p:sldId id="298" r:id="rId12"/>
    <p:sldId id="301" r:id="rId13"/>
    <p:sldId id="300" r:id="rId14"/>
    <p:sldId id="285" r:id="rId15"/>
    <p:sldId id="302" r:id="rId16"/>
    <p:sldId id="296" r:id="rId17"/>
    <p:sldId id="273" r:id="rId18"/>
    <p:sldId id="306" r:id="rId19"/>
    <p:sldId id="267" r:id="rId20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Roth Maik BFS" initials="RMB" lastIdx="2" clrIdx="0">
    <p:extLst>
      <p:ext uri="{19B8F6BF-5375-455C-9EA6-DF929625EA0E}">
        <p15:presenceInfo xmlns:p15="http://schemas.microsoft.com/office/powerpoint/2012/main" userId="Roth Maik BFS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F988A"/>
    <a:srgbClr val="4472C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Style moyen 2 - Accentuation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A488322-F2BA-4B5B-9748-0D474271808F}" styleName="Style moyen 3 - Accentuation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912C8C85-51F0-491E-9774-3900AFEF0FD7}" styleName="Style léger 2 - Accentuation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7E9639D4-E3E2-4D34-9284-5A2195B3D0D7}" styleName="Style clair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7" autoAdjust="0"/>
    <p:restoredTop sz="63297" autoAdjust="0"/>
  </p:normalViewPr>
  <p:slideViewPr>
    <p:cSldViewPr snapToGrid="0">
      <p:cViewPr varScale="1">
        <p:scale>
          <a:sx n="73" d="100"/>
          <a:sy n="73" d="100"/>
        </p:scale>
        <p:origin x="1974" y="60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viewProps" Target="viewProp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presProps" Target="presProp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commentAuthors" Target="commentAuthor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A52FC5E-0AF4-4995-AB26-7E8E60D7C0E7}" type="doc">
      <dgm:prSet loTypeId="urn:microsoft.com/office/officeart/2009/3/layout/StepUpProcess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de-DE"/>
        </a:p>
      </dgm:t>
    </dgm:pt>
    <dgm:pt modelId="{FDD71F3E-06E2-40CD-BF72-8A9AC0F9291A}">
      <dgm:prSet phldrT="[Text]"/>
      <dgm:spPr/>
      <dgm:t>
        <a:bodyPr/>
        <a:lstStyle/>
        <a:p>
          <a:pPr>
            <a:lnSpc>
              <a:spcPct val="90000"/>
            </a:lnSpc>
            <a:spcAft>
              <a:spcPts val="1200"/>
            </a:spcAft>
          </a:pPr>
          <a:r>
            <a:rPr lang="de-DE" dirty="0"/>
            <a:t>Q4 2022</a:t>
          </a:r>
        </a:p>
        <a:p>
          <a:pPr>
            <a:lnSpc>
              <a:spcPct val="100000"/>
            </a:lnSpc>
            <a:spcAft>
              <a:spcPts val="0"/>
            </a:spcAft>
          </a:pPr>
          <a:r>
            <a:rPr lang="de-DE" dirty="0"/>
            <a:t>Initialisierung: </a:t>
          </a:r>
          <a:br>
            <a:rPr lang="de-DE" dirty="0"/>
          </a:br>
          <a:r>
            <a:rPr lang="de-DE" b="1" dirty="0"/>
            <a:t>Business Analyse</a:t>
          </a:r>
        </a:p>
        <a:p>
          <a:pPr>
            <a:lnSpc>
              <a:spcPct val="100000"/>
            </a:lnSpc>
            <a:spcAft>
              <a:spcPts val="0"/>
            </a:spcAft>
          </a:pPr>
          <a:r>
            <a:rPr lang="de-DE" b="1" dirty="0"/>
            <a:t>Anforderungskatalog</a:t>
          </a:r>
          <a:endParaRPr lang="de-DE" dirty="0"/>
        </a:p>
      </dgm:t>
    </dgm:pt>
    <dgm:pt modelId="{319A364A-6853-4F42-B2A1-44A546FB8D20}" type="parTrans" cxnId="{ED7579D9-CDEC-4B8C-A4B6-AC3B90258E66}">
      <dgm:prSet/>
      <dgm:spPr/>
      <dgm:t>
        <a:bodyPr/>
        <a:lstStyle/>
        <a:p>
          <a:endParaRPr lang="de-DE"/>
        </a:p>
      </dgm:t>
    </dgm:pt>
    <dgm:pt modelId="{1A3A2E68-4108-4B84-ADF2-F47DEFFFC56C}" type="sibTrans" cxnId="{ED7579D9-CDEC-4B8C-A4B6-AC3B90258E66}">
      <dgm:prSet/>
      <dgm:spPr/>
      <dgm:t>
        <a:bodyPr/>
        <a:lstStyle/>
        <a:p>
          <a:endParaRPr lang="de-DE"/>
        </a:p>
      </dgm:t>
    </dgm:pt>
    <dgm:pt modelId="{8409605B-862B-4649-865E-B870896BA5AA}">
      <dgm:prSet phldrT="[Text]"/>
      <dgm:spPr/>
      <dgm:t>
        <a:bodyPr/>
        <a:lstStyle/>
        <a:p>
          <a:pPr>
            <a:lnSpc>
              <a:spcPct val="90000"/>
            </a:lnSpc>
            <a:spcAft>
              <a:spcPts val="1200"/>
            </a:spcAft>
          </a:pPr>
          <a:r>
            <a:rPr lang="de-DE" dirty="0"/>
            <a:t>Q2 2023 – Q2 2024</a:t>
          </a:r>
        </a:p>
        <a:p>
          <a:pPr>
            <a:lnSpc>
              <a:spcPct val="100000"/>
            </a:lnSpc>
            <a:spcAft>
              <a:spcPts val="0"/>
            </a:spcAft>
          </a:pPr>
          <a:r>
            <a:rPr lang="de-DE" dirty="0"/>
            <a:t>Realisierung: </a:t>
          </a:r>
          <a:br>
            <a:rPr lang="de-DE" dirty="0"/>
          </a:br>
          <a:r>
            <a:rPr lang="de-DE" dirty="0"/>
            <a:t>Agile </a:t>
          </a:r>
          <a:r>
            <a:rPr lang="de-DE" b="1" dirty="0"/>
            <a:t>Umsetzung</a:t>
          </a:r>
          <a:r>
            <a:rPr lang="de-DE" dirty="0"/>
            <a:t> der gewählten Variante der OGD-Plattform und </a:t>
          </a:r>
          <a:r>
            <a:rPr lang="de-DE" b="1" dirty="0"/>
            <a:t>Aufbau  </a:t>
          </a:r>
          <a:r>
            <a:rPr lang="de-DE" dirty="0"/>
            <a:t>eines kundenorientierten Unterstützungsangebots</a:t>
          </a:r>
        </a:p>
      </dgm:t>
    </dgm:pt>
    <dgm:pt modelId="{9EB4061A-9EE4-496B-9596-1CF690982259}" type="parTrans" cxnId="{07B4DE6B-92DE-43CA-88FE-8F30205E2F9B}">
      <dgm:prSet/>
      <dgm:spPr/>
      <dgm:t>
        <a:bodyPr/>
        <a:lstStyle/>
        <a:p>
          <a:endParaRPr lang="de-DE"/>
        </a:p>
      </dgm:t>
    </dgm:pt>
    <dgm:pt modelId="{AB6057E5-C43E-44B5-800E-3EC30FC60A9D}" type="sibTrans" cxnId="{07B4DE6B-92DE-43CA-88FE-8F30205E2F9B}">
      <dgm:prSet/>
      <dgm:spPr/>
      <dgm:t>
        <a:bodyPr/>
        <a:lstStyle/>
        <a:p>
          <a:endParaRPr lang="de-DE"/>
        </a:p>
      </dgm:t>
    </dgm:pt>
    <dgm:pt modelId="{4DF1D6E7-96F5-43EB-90CE-1F6DCC674F91}">
      <dgm:prSet phldrT="[Text]"/>
      <dgm:spPr/>
      <dgm:t>
        <a:bodyPr/>
        <a:lstStyle/>
        <a:p>
          <a:pPr>
            <a:lnSpc>
              <a:spcPct val="100000"/>
            </a:lnSpc>
            <a:spcAft>
              <a:spcPts val="1200"/>
            </a:spcAft>
          </a:pPr>
          <a:r>
            <a:rPr lang="de-CH" dirty="0">
              <a:solidFill>
                <a:schemeClr val="dk1"/>
              </a:solidFill>
              <a:effectLst/>
              <a:latin typeface="+mn-lt"/>
              <a:ea typeface="+mn-ea"/>
              <a:cs typeface="+mn-cs"/>
            </a:rPr>
            <a:t>Q3 2024 – Q4 2024</a:t>
          </a:r>
        </a:p>
        <a:p>
          <a:pPr>
            <a:lnSpc>
              <a:spcPct val="100000"/>
            </a:lnSpc>
            <a:spcAft>
              <a:spcPts val="1200"/>
            </a:spcAft>
          </a:pPr>
          <a:r>
            <a:rPr lang="de-CH" dirty="0">
              <a:solidFill>
                <a:schemeClr val="dk1"/>
              </a:solidFill>
              <a:effectLst/>
              <a:latin typeface="+mn-lt"/>
              <a:ea typeface="+mn-ea"/>
              <a:cs typeface="+mn-cs"/>
            </a:rPr>
            <a:t>Einführung: </a:t>
          </a:r>
          <a:br>
            <a:rPr lang="de-CH" dirty="0">
              <a:solidFill>
                <a:schemeClr val="dk1"/>
              </a:solidFill>
              <a:effectLst/>
              <a:latin typeface="+mn-lt"/>
              <a:ea typeface="+mn-ea"/>
              <a:cs typeface="+mn-cs"/>
            </a:rPr>
          </a:br>
          <a:r>
            <a:rPr lang="de-CH" b="1" dirty="0">
              <a:solidFill>
                <a:schemeClr val="dk1"/>
              </a:solidFill>
              <a:effectLst/>
              <a:latin typeface="+mn-lt"/>
              <a:ea typeface="+mn-ea"/>
              <a:cs typeface="+mn-cs"/>
            </a:rPr>
            <a:t>Go-live und Betrieb </a:t>
          </a:r>
          <a:r>
            <a:rPr lang="de-CH" dirty="0">
              <a:solidFill>
                <a:schemeClr val="dk1"/>
              </a:solidFill>
              <a:effectLst/>
              <a:latin typeface="+mn-lt"/>
              <a:ea typeface="+mn-ea"/>
              <a:cs typeface="+mn-cs"/>
            </a:rPr>
            <a:t>integrierte Plattform und nachhaltige Sicherstellung des Unterstützungsangebot</a:t>
          </a:r>
          <a:endParaRPr lang="de-DE" dirty="0"/>
        </a:p>
      </dgm:t>
    </dgm:pt>
    <dgm:pt modelId="{71EFD81B-3132-4308-89C4-DCFE5BB3EA3C}" type="parTrans" cxnId="{E9FE0549-B560-47EA-9164-A0E510083736}">
      <dgm:prSet/>
      <dgm:spPr/>
      <dgm:t>
        <a:bodyPr/>
        <a:lstStyle/>
        <a:p>
          <a:endParaRPr lang="de-DE"/>
        </a:p>
      </dgm:t>
    </dgm:pt>
    <dgm:pt modelId="{B6350438-7941-43B0-9EBA-8A5BB986E41C}" type="sibTrans" cxnId="{E9FE0549-B560-47EA-9164-A0E510083736}">
      <dgm:prSet/>
      <dgm:spPr/>
      <dgm:t>
        <a:bodyPr/>
        <a:lstStyle/>
        <a:p>
          <a:endParaRPr lang="de-DE"/>
        </a:p>
      </dgm:t>
    </dgm:pt>
    <dgm:pt modelId="{0353E979-2ECE-426C-AB4E-A625C79B2392}">
      <dgm:prSet/>
      <dgm:spPr/>
      <dgm:t>
        <a:bodyPr/>
        <a:lstStyle/>
        <a:p>
          <a:pPr>
            <a:lnSpc>
              <a:spcPct val="100000"/>
            </a:lnSpc>
            <a:spcAft>
              <a:spcPts val="1200"/>
            </a:spcAft>
          </a:pPr>
          <a:r>
            <a:rPr lang="de-DE" dirty="0"/>
            <a:t>Q1 2023 – Q2 2023 </a:t>
          </a:r>
        </a:p>
        <a:p>
          <a:pPr>
            <a:lnSpc>
              <a:spcPct val="100000"/>
            </a:lnSpc>
            <a:spcAft>
              <a:spcPts val="1200"/>
            </a:spcAft>
          </a:pPr>
          <a:r>
            <a:rPr lang="de-DE" dirty="0"/>
            <a:t>Anforderungen und </a:t>
          </a:r>
          <a:r>
            <a:rPr lang="de-DE" b="1" dirty="0"/>
            <a:t>Synergien</a:t>
          </a:r>
          <a:r>
            <a:rPr lang="de-DE" dirty="0"/>
            <a:t> mit I14Y </a:t>
          </a:r>
          <a:br>
            <a:rPr lang="de-DE" dirty="0"/>
          </a:br>
          <a:endParaRPr lang="de-DE" dirty="0"/>
        </a:p>
      </dgm:t>
    </dgm:pt>
    <dgm:pt modelId="{F8831DDF-6D22-412C-9EF1-09F13896F55D}" type="parTrans" cxnId="{F3EFCF40-54C7-4B7B-9302-05911D3885DA}">
      <dgm:prSet/>
      <dgm:spPr/>
      <dgm:t>
        <a:bodyPr/>
        <a:lstStyle/>
        <a:p>
          <a:endParaRPr lang="de-DE"/>
        </a:p>
      </dgm:t>
    </dgm:pt>
    <dgm:pt modelId="{52E8223E-8F86-449B-A079-3D345D08A35C}" type="sibTrans" cxnId="{F3EFCF40-54C7-4B7B-9302-05911D3885DA}">
      <dgm:prSet/>
      <dgm:spPr/>
      <dgm:t>
        <a:bodyPr/>
        <a:lstStyle/>
        <a:p>
          <a:endParaRPr lang="de-DE"/>
        </a:p>
      </dgm:t>
    </dgm:pt>
    <dgm:pt modelId="{3E40B30C-77EB-4ACF-9F2C-868091959599}" type="pres">
      <dgm:prSet presAssocID="{EA52FC5E-0AF4-4995-AB26-7E8E60D7C0E7}" presName="rootnode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endParaRPr lang="fr-FR"/>
        </a:p>
      </dgm:t>
    </dgm:pt>
    <dgm:pt modelId="{3EC06546-0A87-445C-9F38-FE827EBE67F7}" type="pres">
      <dgm:prSet presAssocID="{FDD71F3E-06E2-40CD-BF72-8A9AC0F9291A}" presName="composite" presStyleCnt="0"/>
      <dgm:spPr/>
    </dgm:pt>
    <dgm:pt modelId="{9ACE48F7-3E60-4063-B5BE-B7797097B3A8}" type="pres">
      <dgm:prSet presAssocID="{FDD71F3E-06E2-40CD-BF72-8A9AC0F9291A}" presName="LShape" presStyleLbl="alignNode1" presStyleIdx="0" presStyleCnt="7"/>
      <dgm:spPr>
        <a:solidFill>
          <a:srgbClr val="009183"/>
        </a:solidFill>
        <a:ln>
          <a:solidFill>
            <a:schemeClr val="tx1"/>
          </a:solidFill>
        </a:ln>
      </dgm:spPr>
    </dgm:pt>
    <dgm:pt modelId="{3417E812-5187-4A3F-A112-D8E70107EFB3}" type="pres">
      <dgm:prSet presAssocID="{FDD71F3E-06E2-40CD-BF72-8A9AC0F9291A}" presName="ParentText" presStyleLbl="revTx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997FBB14-FFB2-4BD5-9741-647BF08E73C2}" type="pres">
      <dgm:prSet presAssocID="{FDD71F3E-06E2-40CD-BF72-8A9AC0F9291A}" presName="Triangle" presStyleLbl="alignNode1" presStyleIdx="1" presStyleCnt="7"/>
      <dgm:spPr>
        <a:solidFill>
          <a:schemeClr val="tx1"/>
        </a:solidFill>
        <a:ln>
          <a:solidFill>
            <a:srgbClr val="009183"/>
          </a:solidFill>
        </a:ln>
      </dgm:spPr>
    </dgm:pt>
    <dgm:pt modelId="{4ECA8748-250D-4100-B259-D89246FED856}" type="pres">
      <dgm:prSet presAssocID="{1A3A2E68-4108-4B84-ADF2-F47DEFFFC56C}" presName="sibTrans" presStyleCnt="0"/>
      <dgm:spPr/>
    </dgm:pt>
    <dgm:pt modelId="{8AE0A197-9522-42FA-9AE5-42FA78F63AFE}" type="pres">
      <dgm:prSet presAssocID="{1A3A2E68-4108-4B84-ADF2-F47DEFFFC56C}" presName="space" presStyleCnt="0"/>
      <dgm:spPr/>
    </dgm:pt>
    <dgm:pt modelId="{20B477C6-AFFE-4EEA-AEC7-B8329E38466A}" type="pres">
      <dgm:prSet presAssocID="{0353E979-2ECE-426C-AB4E-A625C79B2392}" presName="composite" presStyleCnt="0"/>
      <dgm:spPr/>
    </dgm:pt>
    <dgm:pt modelId="{B81A85E0-F2B1-4326-B08D-76BB4EF27345}" type="pres">
      <dgm:prSet presAssocID="{0353E979-2ECE-426C-AB4E-A625C79B2392}" presName="LShape" presStyleLbl="alignNode1" presStyleIdx="2" presStyleCnt="7"/>
      <dgm:spPr>
        <a:solidFill>
          <a:srgbClr val="009183"/>
        </a:solidFill>
        <a:ln>
          <a:solidFill>
            <a:schemeClr val="tx1"/>
          </a:solidFill>
        </a:ln>
      </dgm:spPr>
    </dgm:pt>
    <dgm:pt modelId="{B42845E8-FEBC-4D2A-A3A2-7F3ED46919DB}" type="pres">
      <dgm:prSet presAssocID="{0353E979-2ECE-426C-AB4E-A625C79B2392}" presName="ParentText" presStyleLbl="revTx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87F7A097-DA24-4FDC-BC6C-8B0C6E302CB7}" type="pres">
      <dgm:prSet presAssocID="{0353E979-2ECE-426C-AB4E-A625C79B2392}" presName="Triangle" presStyleLbl="alignNode1" presStyleIdx="3" presStyleCnt="7"/>
      <dgm:spPr>
        <a:solidFill>
          <a:schemeClr val="tx1"/>
        </a:solidFill>
        <a:ln>
          <a:solidFill>
            <a:srgbClr val="009183"/>
          </a:solidFill>
        </a:ln>
      </dgm:spPr>
    </dgm:pt>
    <dgm:pt modelId="{EE0322B0-D989-42FD-9728-AA4525694B8C}" type="pres">
      <dgm:prSet presAssocID="{52E8223E-8F86-449B-A079-3D345D08A35C}" presName="sibTrans" presStyleCnt="0"/>
      <dgm:spPr/>
    </dgm:pt>
    <dgm:pt modelId="{61886463-CF73-4AC1-945E-6746A401883D}" type="pres">
      <dgm:prSet presAssocID="{52E8223E-8F86-449B-A079-3D345D08A35C}" presName="space" presStyleCnt="0"/>
      <dgm:spPr/>
    </dgm:pt>
    <dgm:pt modelId="{16BFF761-8E82-4471-80B6-00A67D6682F6}" type="pres">
      <dgm:prSet presAssocID="{8409605B-862B-4649-865E-B870896BA5AA}" presName="composite" presStyleCnt="0"/>
      <dgm:spPr/>
    </dgm:pt>
    <dgm:pt modelId="{FF3FD26A-B4CE-484D-A059-D11BE2C95DD3}" type="pres">
      <dgm:prSet presAssocID="{8409605B-862B-4649-865E-B870896BA5AA}" presName="LShape" presStyleLbl="alignNode1" presStyleIdx="4" presStyleCnt="7"/>
      <dgm:spPr>
        <a:solidFill>
          <a:srgbClr val="009183"/>
        </a:solidFill>
        <a:ln>
          <a:solidFill>
            <a:schemeClr val="tx1"/>
          </a:solidFill>
        </a:ln>
      </dgm:spPr>
    </dgm:pt>
    <dgm:pt modelId="{11D94B4E-C6CC-48C9-A47B-3922E7C64D77}" type="pres">
      <dgm:prSet presAssocID="{8409605B-862B-4649-865E-B870896BA5AA}" presName="ParentText" presStyleLbl="revTx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3DFBDB92-6FF3-499A-9B16-2E2043076448}" type="pres">
      <dgm:prSet presAssocID="{8409605B-862B-4649-865E-B870896BA5AA}" presName="Triangle" presStyleLbl="alignNode1" presStyleIdx="5" presStyleCnt="7"/>
      <dgm:spPr>
        <a:solidFill>
          <a:schemeClr val="tx1"/>
        </a:solidFill>
        <a:ln>
          <a:solidFill>
            <a:srgbClr val="009183"/>
          </a:solidFill>
        </a:ln>
      </dgm:spPr>
    </dgm:pt>
    <dgm:pt modelId="{204FA25E-8929-4897-85C6-19BE39EFB62B}" type="pres">
      <dgm:prSet presAssocID="{AB6057E5-C43E-44B5-800E-3EC30FC60A9D}" presName="sibTrans" presStyleCnt="0"/>
      <dgm:spPr/>
    </dgm:pt>
    <dgm:pt modelId="{62B3DD03-9D2F-4B15-B664-3A516CB3387F}" type="pres">
      <dgm:prSet presAssocID="{AB6057E5-C43E-44B5-800E-3EC30FC60A9D}" presName="space" presStyleCnt="0"/>
      <dgm:spPr/>
    </dgm:pt>
    <dgm:pt modelId="{7F7344D2-B313-4448-9235-7E7311FA9D23}" type="pres">
      <dgm:prSet presAssocID="{4DF1D6E7-96F5-43EB-90CE-1F6DCC674F91}" presName="composite" presStyleCnt="0"/>
      <dgm:spPr/>
    </dgm:pt>
    <dgm:pt modelId="{3C7CA919-0475-439E-9AF9-70FC8B093947}" type="pres">
      <dgm:prSet presAssocID="{4DF1D6E7-96F5-43EB-90CE-1F6DCC674F91}" presName="LShape" presStyleLbl="alignNode1" presStyleIdx="6" presStyleCnt="7" custLinFactNeighborY="0"/>
      <dgm:spPr>
        <a:solidFill>
          <a:srgbClr val="009183"/>
        </a:solidFill>
        <a:ln>
          <a:solidFill>
            <a:schemeClr val="tx1"/>
          </a:solidFill>
        </a:ln>
      </dgm:spPr>
    </dgm:pt>
    <dgm:pt modelId="{7B79F2E2-1588-4DC1-A9CA-61C7ADE1BBB0}" type="pres">
      <dgm:prSet presAssocID="{4DF1D6E7-96F5-43EB-90CE-1F6DCC674F91}" presName="ParentText" presStyleLbl="revTx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07B4DE6B-92DE-43CA-88FE-8F30205E2F9B}" srcId="{EA52FC5E-0AF4-4995-AB26-7E8E60D7C0E7}" destId="{8409605B-862B-4649-865E-B870896BA5AA}" srcOrd="2" destOrd="0" parTransId="{9EB4061A-9EE4-496B-9596-1CF690982259}" sibTransId="{AB6057E5-C43E-44B5-800E-3EC30FC60A9D}"/>
    <dgm:cxn modelId="{E6D74855-2BFB-4010-8A2D-D8B8C11E2F77}" type="presOf" srcId="{0353E979-2ECE-426C-AB4E-A625C79B2392}" destId="{B42845E8-FEBC-4D2A-A3A2-7F3ED46919DB}" srcOrd="0" destOrd="0" presId="urn:microsoft.com/office/officeart/2009/3/layout/StepUpProcess"/>
    <dgm:cxn modelId="{ED7579D9-CDEC-4B8C-A4B6-AC3B90258E66}" srcId="{EA52FC5E-0AF4-4995-AB26-7E8E60D7C0E7}" destId="{FDD71F3E-06E2-40CD-BF72-8A9AC0F9291A}" srcOrd="0" destOrd="0" parTransId="{319A364A-6853-4F42-B2A1-44A546FB8D20}" sibTransId="{1A3A2E68-4108-4B84-ADF2-F47DEFFFC56C}"/>
    <dgm:cxn modelId="{88044E44-4F6C-4B48-AFE6-912329F0F6A1}" type="presOf" srcId="{FDD71F3E-06E2-40CD-BF72-8A9AC0F9291A}" destId="{3417E812-5187-4A3F-A112-D8E70107EFB3}" srcOrd="0" destOrd="0" presId="urn:microsoft.com/office/officeart/2009/3/layout/StepUpProcess"/>
    <dgm:cxn modelId="{5913FE2E-482C-460B-9004-B5CDAE2B7ABB}" type="presOf" srcId="{8409605B-862B-4649-865E-B870896BA5AA}" destId="{11D94B4E-C6CC-48C9-A47B-3922E7C64D77}" srcOrd="0" destOrd="0" presId="urn:microsoft.com/office/officeart/2009/3/layout/StepUpProcess"/>
    <dgm:cxn modelId="{F504ADCC-65B7-4B17-A0C2-D3AD6EDEF482}" type="presOf" srcId="{4DF1D6E7-96F5-43EB-90CE-1F6DCC674F91}" destId="{7B79F2E2-1588-4DC1-A9CA-61C7ADE1BBB0}" srcOrd="0" destOrd="0" presId="urn:microsoft.com/office/officeart/2009/3/layout/StepUpProcess"/>
    <dgm:cxn modelId="{E9FE0549-B560-47EA-9164-A0E510083736}" srcId="{EA52FC5E-0AF4-4995-AB26-7E8E60D7C0E7}" destId="{4DF1D6E7-96F5-43EB-90CE-1F6DCC674F91}" srcOrd="3" destOrd="0" parTransId="{71EFD81B-3132-4308-89C4-DCFE5BB3EA3C}" sibTransId="{B6350438-7941-43B0-9EBA-8A5BB986E41C}"/>
    <dgm:cxn modelId="{F3EFCF40-54C7-4B7B-9302-05911D3885DA}" srcId="{EA52FC5E-0AF4-4995-AB26-7E8E60D7C0E7}" destId="{0353E979-2ECE-426C-AB4E-A625C79B2392}" srcOrd="1" destOrd="0" parTransId="{F8831DDF-6D22-412C-9EF1-09F13896F55D}" sibTransId="{52E8223E-8F86-449B-A079-3D345D08A35C}"/>
    <dgm:cxn modelId="{5F7DBF02-6B63-4D35-ACDA-5002030725E4}" type="presOf" srcId="{EA52FC5E-0AF4-4995-AB26-7E8E60D7C0E7}" destId="{3E40B30C-77EB-4ACF-9F2C-868091959599}" srcOrd="0" destOrd="0" presId="urn:microsoft.com/office/officeart/2009/3/layout/StepUpProcess"/>
    <dgm:cxn modelId="{4B0DC682-C362-43E6-97CA-B0CEA59A24B4}" type="presParOf" srcId="{3E40B30C-77EB-4ACF-9F2C-868091959599}" destId="{3EC06546-0A87-445C-9F38-FE827EBE67F7}" srcOrd="0" destOrd="0" presId="urn:microsoft.com/office/officeart/2009/3/layout/StepUpProcess"/>
    <dgm:cxn modelId="{A1C7E60E-668C-4138-A22E-890BA8213E12}" type="presParOf" srcId="{3EC06546-0A87-445C-9F38-FE827EBE67F7}" destId="{9ACE48F7-3E60-4063-B5BE-B7797097B3A8}" srcOrd="0" destOrd="0" presId="urn:microsoft.com/office/officeart/2009/3/layout/StepUpProcess"/>
    <dgm:cxn modelId="{67E9F88A-36A8-4926-AC6C-159CD74DE04B}" type="presParOf" srcId="{3EC06546-0A87-445C-9F38-FE827EBE67F7}" destId="{3417E812-5187-4A3F-A112-D8E70107EFB3}" srcOrd="1" destOrd="0" presId="urn:microsoft.com/office/officeart/2009/3/layout/StepUpProcess"/>
    <dgm:cxn modelId="{7BF756EC-051C-4142-9D0D-1C896E861478}" type="presParOf" srcId="{3EC06546-0A87-445C-9F38-FE827EBE67F7}" destId="{997FBB14-FFB2-4BD5-9741-647BF08E73C2}" srcOrd="2" destOrd="0" presId="urn:microsoft.com/office/officeart/2009/3/layout/StepUpProcess"/>
    <dgm:cxn modelId="{8B44DA11-3FC8-47F5-886A-94ADB207A7D1}" type="presParOf" srcId="{3E40B30C-77EB-4ACF-9F2C-868091959599}" destId="{4ECA8748-250D-4100-B259-D89246FED856}" srcOrd="1" destOrd="0" presId="urn:microsoft.com/office/officeart/2009/3/layout/StepUpProcess"/>
    <dgm:cxn modelId="{C177E4C3-AC2A-48E3-8876-7D1BF658CB00}" type="presParOf" srcId="{4ECA8748-250D-4100-B259-D89246FED856}" destId="{8AE0A197-9522-42FA-9AE5-42FA78F63AFE}" srcOrd="0" destOrd="0" presId="urn:microsoft.com/office/officeart/2009/3/layout/StepUpProcess"/>
    <dgm:cxn modelId="{D398C406-7764-4AEA-800B-7F7B76AD7988}" type="presParOf" srcId="{3E40B30C-77EB-4ACF-9F2C-868091959599}" destId="{20B477C6-AFFE-4EEA-AEC7-B8329E38466A}" srcOrd="2" destOrd="0" presId="urn:microsoft.com/office/officeart/2009/3/layout/StepUpProcess"/>
    <dgm:cxn modelId="{68DD7BF4-1CC1-4F49-A502-A4D695B0C72E}" type="presParOf" srcId="{20B477C6-AFFE-4EEA-AEC7-B8329E38466A}" destId="{B81A85E0-F2B1-4326-B08D-76BB4EF27345}" srcOrd="0" destOrd="0" presId="urn:microsoft.com/office/officeart/2009/3/layout/StepUpProcess"/>
    <dgm:cxn modelId="{9AE5573E-491B-4F1E-AFBC-3620AB93EF80}" type="presParOf" srcId="{20B477C6-AFFE-4EEA-AEC7-B8329E38466A}" destId="{B42845E8-FEBC-4D2A-A3A2-7F3ED46919DB}" srcOrd="1" destOrd="0" presId="urn:microsoft.com/office/officeart/2009/3/layout/StepUpProcess"/>
    <dgm:cxn modelId="{7B85AD36-8B8B-4CC0-A4F5-604DBB546722}" type="presParOf" srcId="{20B477C6-AFFE-4EEA-AEC7-B8329E38466A}" destId="{87F7A097-DA24-4FDC-BC6C-8B0C6E302CB7}" srcOrd="2" destOrd="0" presId="urn:microsoft.com/office/officeart/2009/3/layout/StepUpProcess"/>
    <dgm:cxn modelId="{608CA570-1A33-4021-971F-FD31D191625E}" type="presParOf" srcId="{3E40B30C-77EB-4ACF-9F2C-868091959599}" destId="{EE0322B0-D989-42FD-9728-AA4525694B8C}" srcOrd="3" destOrd="0" presId="urn:microsoft.com/office/officeart/2009/3/layout/StepUpProcess"/>
    <dgm:cxn modelId="{23DA0895-55D3-41FD-A477-E181E19E54CD}" type="presParOf" srcId="{EE0322B0-D989-42FD-9728-AA4525694B8C}" destId="{61886463-CF73-4AC1-945E-6746A401883D}" srcOrd="0" destOrd="0" presId="urn:microsoft.com/office/officeart/2009/3/layout/StepUpProcess"/>
    <dgm:cxn modelId="{BFF15D0E-0D08-485D-8CDB-5FEB85ADFB59}" type="presParOf" srcId="{3E40B30C-77EB-4ACF-9F2C-868091959599}" destId="{16BFF761-8E82-4471-80B6-00A67D6682F6}" srcOrd="4" destOrd="0" presId="urn:microsoft.com/office/officeart/2009/3/layout/StepUpProcess"/>
    <dgm:cxn modelId="{DA37172B-2BB0-45F8-8405-F5D1753A7421}" type="presParOf" srcId="{16BFF761-8E82-4471-80B6-00A67D6682F6}" destId="{FF3FD26A-B4CE-484D-A059-D11BE2C95DD3}" srcOrd="0" destOrd="0" presId="urn:microsoft.com/office/officeart/2009/3/layout/StepUpProcess"/>
    <dgm:cxn modelId="{8731040E-3469-43D7-A878-2C48FB29049D}" type="presParOf" srcId="{16BFF761-8E82-4471-80B6-00A67D6682F6}" destId="{11D94B4E-C6CC-48C9-A47B-3922E7C64D77}" srcOrd="1" destOrd="0" presId="urn:microsoft.com/office/officeart/2009/3/layout/StepUpProcess"/>
    <dgm:cxn modelId="{501E308B-3C18-46B4-A57D-AFC8F6467D02}" type="presParOf" srcId="{16BFF761-8E82-4471-80B6-00A67D6682F6}" destId="{3DFBDB92-6FF3-499A-9B16-2E2043076448}" srcOrd="2" destOrd="0" presId="urn:microsoft.com/office/officeart/2009/3/layout/StepUpProcess"/>
    <dgm:cxn modelId="{B0A794A3-BB86-42CB-8F98-C25DE649000B}" type="presParOf" srcId="{3E40B30C-77EB-4ACF-9F2C-868091959599}" destId="{204FA25E-8929-4897-85C6-19BE39EFB62B}" srcOrd="5" destOrd="0" presId="urn:microsoft.com/office/officeart/2009/3/layout/StepUpProcess"/>
    <dgm:cxn modelId="{A81CD6AB-262C-4816-83BB-BFE022C5EC72}" type="presParOf" srcId="{204FA25E-8929-4897-85C6-19BE39EFB62B}" destId="{62B3DD03-9D2F-4B15-B664-3A516CB3387F}" srcOrd="0" destOrd="0" presId="urn:microsoft.com/office/officeart/2009/3/layout/StepUpProcess"/>
    <dgm:cxn modelId="{4826E52E-C195-4978-A487-C0E8E1D4A776}" type="presParOf" srcId="{3E40B30C-77EB-4ACF-9F2C-868091959599}" destId="{7F7344D2-B313-4448-9235-7E7311FA9D23}" srcOrd="6" destOrd="0" presId="urn:microsoft.com/office/officeart/2009/3/layout/StepUpProcess"/>
    <dgm:cxn modelId="{FC26497E-8CD9-4D7C-AB78-502B5AA2CA1C}" type="presParOf" srcId="{7F7344D2-B313-4448-9235-7E7311FA9D23}" destId="{3C7CA919-0475-439E-9AF9-70FC8B093947}" srcOrd="0" destOrd="0" presId="urn:microsoft.com/office/officeart/2009/3/layout/StepUpProcess"/>
    <dgm:cxn modelId="{52A7AA47-72DF-4339-B72E-8CC4E1329BBB}" type="presParOf" srcId="{7F7344D2-B313-4448-9235-7E7311FA9D23}" destId="{7B79F2E2-1588-4DC1-A9CA-61C7ADE1BBB0}" srcOrd="1" destOrd="0" presId="urn:microsoft.com/office/officeart/2009/3/layout/StepUpProcess"/>
  </dgm:cxnLst>
  <dgm:bg>
    <a:noFill/>
  </dgm:bg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ACE48F7-3E60-4063-B5BE-B7797097B3A8}">
      <dsp:nvSpPr>
        <dsp:cNvPr id="0" name=""/>
        <dsp:cNvSpPr/>
      </dsp:nvSpPr>
      <dsp:spPr>
        <a:xfrm rot="5400000">
          <a:off x="539800" y="1895060"/>
          <a:ext cx="1604747" cy="2670263"/>
        </a:xfrm>
        <a:prstGeom prst="corner">
          <a:avLst>
            <a:gd name="adj1" fmla="val 16120"/>
            <a:gd name="adj2" fmla="val 16110"/>
          </a:avLst>
        </a:prstGeom>
        <a:solidFill>
          <a:srgbClr val="009183"/>
        </a:solidFill>
        <a:ln w="127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417E812-5187-4A3F-A112-D8E70107EFB3}">
      <dsp:nvSpPr>
        <dsp:cNvPr id="0" name=""/>
        <dsp:cNvSpPr/>
      </dsp:nvSpPr>
      <dsp:spPr>
        <a:xfrm>
          <a:off x="271927" y="2692893"/>
          <a:ext cx="2410728" cy="211314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ts val="1200"/>
            </a:spcAft>
          </a:pPr>
          <a:r>
            <a:rPr lang="de-DE" sz="1600" kern="1200" dirty="0"/>
            <a:t>Q4 2022</a:t>
          </a:r>
        </a:p>
        <a:p>
          <a:pPr lvl="0" algn="l" defTabSz="7112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de-DE" sz="1600" kern="1200" dirty="0"/>
            <a:t>Initialisierung: </a:t>
          </a:r>
          <a:br>
            <a:rPr lang="de-DE" sz="1600" kern="1200" dirty="0"/>
          </a:br>
          <a:r>
            <a:rPr lang="de-DE" sz="1600" b="1" kern="1200" dirty="0"/>
            <a:t>Business Analyse</a:t>
          </a:r>
        </a:p>
        <a:p>
          <a:pPr lvl="0" algn="l" defTabSz="7112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de-DE" sz="1600" b="1" kern="1200" dirty="0"/>
            <a:t>Anforderungskatalog</a:t>
          </a:r>
          <a:endParaRPr lang="de-DE" sz="1600" kern="1200" dirty="0"/>
        </a:p>
      </dsp:txBody>
      <dsp:txXfrm>
        <a:off x="271927" y="2692893"/>
        <a:ext cx="2410728" cy="2113144"/>
      </dsp:txXfrm>
    </dsp:sp>
    <dsp:sp modelId="{997FBB14-FFB2-4BD5-9741-647BF08E73C2}">
      <dsp:nvSpPr>
        <dsp:cNvPr id="0" name=""/>
        <dsp:cNvSpPr/>
      </dsp:nvSpPr>
      <dsp:spPr>
        <a:xfrm>
          <a:off x="2227801" y="1698472"/>
          <a:ext cx="454854" cy="454854"/>
        </a:xfrm>
        <a:prstGeom prst="triangle">
          <a:avLst>
            <a:gd name="adj" fmla="val 100000"/>
          </a:avLst>
        </a:prstGeom>
        <a:solidFill>
          <a:schemeClr val="tx1"/>
        </a:solidFill>
        <a:ln w="12700" cap="flat" cmpd="sng" algn="ctr">
          <a:solidFill>
            <a:srgbClr val="009183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81A85E0-F2B1-4326-B08D-76BB4EF27345}">
      <dsp:nvSpPr>
        <dsp:cNvPr id="0" name=""/>
        <dsp:cNvSpPr/>
      </dsp:nvSpPr>
      <dsp:spPr>
        <a:xfrm rot="5400000">
          <a:off x="3491002" y="1164782"/>
          <a:ext cx="1604747" cy="2670263"/>
        </a:xfrm>
        <a:prstGeom prst="corner">
          <a:avLst>
            <a:gd name="adj1" fmla="val 16120"/>
            <a:gd name="adj2" fmla="val 16110"/>
          </a:avLst>
        </a:prstGeom>
        <a:solidFill>
          <a:srgbClr val="009183"/>
        </a:solidFill>
        <a:ln w="127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42845E8-FEBC-4D2A-A3A2-7F3ED46919DB}">
      <dsp:nvSpPr>
        <dsp:cNvPr id="0" name=""/>
        <dsp:cNvSpPr/>
      </dsp:nvSpPr>
      <dsp:spPr>
        <a:xfrm>
          <a:off x="3223130" y="1962615"/>
          <a:ext cx="2410728" cy="211314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l" defTabSz="711200">
            <a:lnSpc>
              <a:spcPct val="100000"/>
            </a:lnSpc>
            <a:spcBef>
              <a:spcPct val="0"/>
            </a:spcBef>
            <a:spcAft>
              <a:spcPts val="1200"/>
            </a:spcAft>
          </a:pPr>
          <a:r>
            <a:rPr lang="de-DE" sz="1600" kern="1200" dirty="0"/>
            <a:t>Q1 2023 – Q2 2023 </a:t>
          </a:r>
        </a:p>
        <a:p>
          <a:pPr lvl="0" algn="l" defTabSz="711200">
            <a:lnSpc>
              <a:spcPct val="100000"/>
            </a:lnSpc>
            <a:spcBef>
              <a:spcPct val="0"/>
            </a:spcBef>
            <a:spcAft>
              <a:spcPts val="1200"/>
            </a:spcAft>
          </a:pPr>
          <a:r>
            <a:rPr lang="de-DE" sz="1600" kern="1200" dirty="0"/>
            <a:t>Anforderungen und </a:t>
          </a:r>
          <a:r>
            <a:rPr lang="de-DE" sz="1600" b="1" kern="1200" dirty="0"/>
            <a:t>Synergien</a:t>
          </a:r>
          <a:r>
            <a:rPr lang="de-DE" sz="1600" kern="1200" dirty="0"/>
            <a:t> mit I14Y </a:t>
          </a:r>
          <a:br>
            <a:rPr lang="de-DE" sz="1600" kern="1200" dirty="0"/>
          </a:br>
          <a:endParaRPr lang="de-DE" sz="1600" kern="1200" dirty="0"/>
        </a:p>
      </dsp:txBody>
      <dsp:txXfrm>
        <a:off x="3223130" y="1962615"/>
        <a:ext cx="2410728" cy="2113144"/>
      </dsp:txXfrm>
    </dsp:sp>
    <dsp:sp modelId="{87F7A097-DA24-4FDC-BC6C-8B0C6E302CB7}">
      <dsp:nvSpPr>
        <dsp:cNvPr id="0" name=""/>
        <dsp:cNvSpPr/>
      </dsp:nvSpPr>
      <dsp:spPr>
        <a:xfrm>
          <a:off x="5179004" y="968194"/>
          <a:ext cx="454854" cy="454854"/>
        </a:xfrm>
        <a:prstGeom prst="triangle">
          <a:avLst>
            <a:gd name="adj" fmla="val 100000"/>
          </a:avLst>
        </a:prstGeom>
        <a:solidFill>
          <a:schemeClr val="tx1"/>
        </a:solidFill>
        <a:ln w="12700" cap="flat" cmpd="sng" algn="ctr">
          <a:solidFill>
            <a:srgbClr val="009183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F3FD26A-B4CE-484D-A059-D11BE2C95DD3}">
      <dsp:nvSpPr>
        <dsp:cNvPr id="0" name=""/>
        <dsp:cNvSpPr/>
      </dsp:nvSpPr>
      <dsp:spPr>
        <a:xfrm rot="5400000">
          <a:off x="6442205" y="434504"/>
          <a:ext cx="1604747" cy="2670263"/>
        </a:xfrm>
        <a:prstGeom prst="corner">
          <a:avLst>
            <a:gd name="adj1" fmla="val 16120"/>
            <a:gd name="adj2" fmla="val 16110"/>
          </a:avLst>
        </a:prstGeom>
        <a:solidFill>
          <a:srgbClr val="009183"/>
        </a:solidFill>
        <a:ln w="127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1D94B4E-C6CC-48C9-A47B-3922E7C64D77}">
      <dsp:nvSpPr>
        <dsp:cNvPr id="0" name=""/>
        <dsp:cNvSpPr/>
      </dsp:nvSpPr>
      <dsp:spPr>
        <a:xfrm>
          <a:off x="6174332" y="1232337"/>
          <a:ext cx="2410728" cy="211314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ts val="1200"/>
            </a:spcAft>
          </a:pPr>
          <a:r>
            <a:rPr lang="de-DE" sz="1600" kern="1200" dirty="0"/>
            <a:t>Q2 2023 – Q2 2024</a:t>
          </a:r>
        </a:p>
        <a:p>
          <a:pPr lvl="0" algn="l" defTabSz="7112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de-DE" sz="1600" kern="1200" dirty="0"/>
            <a:t>Realisierung: </a:t>
          </a:r>
          <a:br>
            <a:rPr lang="de-DE" sz="1600" kern="1200" dirty="0"/>
          </a:br>
          <a:r>
            <a:rPr lang="de-DE" sz="1600" kern="1200" dirty="0"/>
            <a:t>Agile </a:t>
          </a:r>
          <a:r>
            <a:rPr lang="de-DE" sz="1600" b="1" kern="1200" dirty="0"/>
            <a:t>Umsetzung</a:t>
          </a:r>
          <a:r>
            <a:rPr lang="de-DE" sz="1600" kern="1200" dirty="0"/>
            <a:t> der gewählten Variante der OGD-Plattform und </a:t>
          </a:r>
          <a:r>
            <a:rPr lang="de-DE" sz="1600" b="1" kern="1200" dirty="0"/>
            <a:t>Aufbau  </a:t>
          </a:r>
          <a:r>
            <a:rPr lang="de-DE" sz="1600" kern="1200" dirty="0"/>
            <a:t>eines kundenorientierten Unterstützungsangebots</a:t>
          </a:r>
        </a:p>
      </dsp:txBody>
      <dsp:txXfrm>
        <a:off x="6174332" y="1232337"/>
        <a:ext cx="2410728" cy="2113144"/>
      </dsp:txXfrm>
    </dsp:sp>
    <dsp:sp modelId="{3DFBDB92-6FF3-499A-9B16-2E2043076448}">
      <dsp:nvSpPr>
        <dsp:cNvPr id="0" name=""/>
        <dsp:cNvSpPr/>
      </dsp:nvSpPr>
      <dsp:spPr>
        <a:xfrm>
          <a:off x="8130206" y="237916"/>
          <a:ext cx="454854" cy="454854"/>
        </a:xfrm>
        <a:prstGeom prst="triangle">
          <a:avLst>
            <a:gd name="adj" fmla="val 100000"/>
          </a:avLst>
        </a:prstGeom>
        <a:solidFill>
          <a:schemeClr val="tx1"/>
        </a:solidFill>
        <a:ln w="12700" cap="flat" cmpd="sng" algn="ctr">
          <a:solidFill>
            <a:srgbClr val="009183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C7CA919-0475-439E-9AF9-70FC8B093947}">
      <dsp:nvSpPr>
        <dsp:cNvPr id="0" name=""/>
        <dsp:cNvSpPr/>
      </dsp:nvSpPr>
      <dsp:spPr>
        <a:xfrm rot="5400000">
          <a:off x="9393407" y="-295773"/>
          <a:ext cx="1604747" cy="2670263"/>
        </a:xfrm>
        <a:prstGeom prst="corner">
          <a:avLst>
            <a:gd name="adj1" fmla="val 16120"/>
            <a:gd name="adj2" fmla="val 16110"/>
          </a:avLst>
        </a:prstGeom>
        <a:solidFill>
          <a:srgbClr val="009183"/>
        </a:solidFill>
        <a:ln w="127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B79F2E2-1588-4DC1-A9CA-61C7ADE1BBB0}">
      <dsp:nvSpPr>
        <dsp:cNvPr id="0" name=""/>
        <dsp:cNvSpPr/>
      </dsp:nvSpPr>
      <dsp:spPr>
        <a:xfrm>
          <a:off x="9125535" y="502059"/>
          <a:ext cx="2410728" cy="211314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l" defTabSz="711200">
            <a:lnSpc>
              <a:spcPct val="100000"/>
            </a:lnSpc>
            <a:spcBef>
              <a:spcPct val="0"/>
            </a:spcBef>
            <a:spcAft>
              <a:spcPts val="1200"/>
            </a:spcAft>
          </a:pPr>
          <a:r>
            <a:rPr lang="de-CH" sz="1600" kern="1200" dirty="0">
              <a:solidFill>
                <a:schemeClr val="dk1"/>
              </a:solidFill>
              <a:effectLst/>
              <a:latin typeface="+mn-lt"/>
              <a:ea typeface="+mn-ea"/>
              <a:cs typeface="+mn-cs"/>
            </a:rPr>
            <a:t>Q3 2024 – Q4 2024</a:t>
          </a:r>
        </a:p>
        <a:p>
          <a:pPr lvl="0" algn="l" defTabSz="711200">
            <a:lnSpc>
              <a:spcPct val="100000"/>
            </a:lnSpc>
            <a:spcBef>
              <a:spcPct val="0"/>
            </a:spcBef>
            <a:spcAft>
              <a:spcPts val="1200"/>
            </a:spcAft>
          </a:pPr>
          <a:r>
            <a:rPr lang="de-CH" sz="1600" kern="1200" dirty="0">
              <a:solidFill>
                <a:schemeClr val="dk1"/>
              </a:solidFill>
              <a:effectLst/>
              <a:latin typeface="+mn-lt"/>
              <a:ea typeface="+mn-ea"/>
              <a:cs typeface="+mn-cs"/>
            </a:rPr>
            <a:t>Einführung: </a:t>
          </a:r>
          <a:br>
            <a:rPr lang="de-CH" sz="1600" kern="1200" dirty="0">
              <a:solidFill>
                <a:schemeClr val="dk1"/>
              </a:solidFill>
              <a:effectLst/>
              <a:latin typeface="+mn-lt"/>
              <a:ea typeface="+mn-ea"/>
              <a:cs typeface="+mn-cs"/>
            </a:rPr>
          </a:br>
          <a:r>
            <a:rPr lang="de-CH" sz="1600" b="1" kern="1200" dirty="0">
              <a:solidFill>
                <a:schemeClr val="dk1"/>
              </a:solidFill>
              <a:effectLst/>
              <a:latin typeface="+mn-lt"/>
              <a:ea typeface="+mn-ea"/>
              <a:cs typeface="+mn-cs"/>
            </a:rPr>
            <a:t>Go-live und Betrieb </a:t>
          </a:r>
          <a:r>
            <a:rPr lang="de-CH" sz="1600" kern="1200" dirty="0">
              <a:solidFill>
                <a:schemeClr val="dk1"/>
              </a:solidFill>
              <a:effectLst/>
              <a:latin typeface="+mn-lt"/>
              <a:ea typeface="+mn-ea"/>
              <a:cs typeface="+mn-cs"/>
            </a:rPr>
            <a:t>integrierte Plattform und nachhaltige Sicherstellung des Unterstützungsangebot</a:t>
          </a:r>
          <a:endParaRPr lang="de-DE" sz="1600" kern="1200" dirty="0"/>
        </a:p>
      </dsp:txBody>
      <dsp:txXfrm>
        <a:off x="9125535" y="502059"/>
        <a:ext cx="2410728" cy="211314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9/3/layout/StepUpProcess">
  <dgm:title val=""/>
  <dgm:desc val=""/>
  <dgm:catLst>
    <dgm:cat type="process" pri="13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b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b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onstrLst>
      <dgm:constr type="alignOff" forName="rootnode" val="1"/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-0.765"/>
      <dgm:constr type="w" for="ch" forName="sibTrans" refType="w" fact="0.103"/>
      <dgm:constr type="h" for="ch" forName="sibTrans" refType="h" fact="0.103"/>
    </dgm:constrLst>
    <dgm:forEach name="nodesForEach" axis="ch" ptType="node">
      <dgm:layoutNode name="composite">
        <dgm:alg type="composite">
          <dgm:param type="ar" val="0.861"/>
        </dgm:alg>
        <dgm:shape xmlns:r="http://schemas.openxmlformats.org/officeDocument/2006/relationships" r:blip="">
          <dgm:adjLst/>
        </dgm:shape>
        <dgm:choose name="Name3">
          <dgm:if name="Name4" func="var" arg="dir" op="equ" val="norm">
            <dgm:constrLst>
              <dgm:constr type="l" for="ch" forName="LShape" refType="w" fact="0"/>
              <dgm:constr type="t" for="ch" forName="LShape" refType="h" fact="0.2347"/>
              <dgm:constr type="w" for="ch" forName="LShape" refType="w" fact="0.998"/>
              <dgm:constr type="h" for="ch" forName="LShape" refType="h" fact="0.5164"/>
              <dgm:constr type="r" for="ch" forName="ParentText" refType="w"/>
              <dgm:constr type="t" for="ch" forName="ParentText" refType="h" fact="0.32"/>
              <dgm:constr type="w" for="ch" forName="ParentText" refType="w" fact="0.901"/>
              <dgm:constr type="h" for="ch" forName="ParentText" refType="h" fact="0.68"/>
              <dgm:constr type="l" for="ch" forName="Triangle" refType="w" fact="0.83"/>
              <dgm:constr type="t" for="ch" forName="Triangle" refType="h" fact="0"/>
              <dgm:constr type="w" for="ch" forName="Triangle" refType="w" fact="0.17"/>
              <dgm:constr type="h" for="ch" forName="Triangle" refType="w" refFor="ch" refForName="Triangle"/>
            </dgm:constrLst>
          </dgm:if>
          <dgm:else name="Name5">
            <dgm:constrLst>
              <dgm:constr type="l" for="ch" forName="LShape" refType="w" fact="0.002"/>
              <dgm:constr type="t" for="ch" forName="LShape" refType="h" fact="0.2347"/>
              <dgm:constr type="w" for="ch" forName="LShape" refType="w"/>
              <dgm:constr type="h" for="ch" forName="LShape" refType="h" fact="0.5164"/>
              <dgm:constr type="l" for="ch" forName="ParentText" refType="w" fact="0"/>
              <dgm:constr type="t" for="ch" forName="ParentText" refType="h" fact="0.32"/>
              <dgm:constr type="w" for="ch" forName="ParentText" refType="w" fact="0.902"/>
              <dgm:constr type="h" for="ch" forName="ParentText" refType="h" fact="0.68"/>
              <dgm:constr type="l" for="ch" forName="Triangle" refType="w" fact="0"/>
              <dgm:constr type="t" for="ch" forName="Triangle" refType="h" fact="0"/>
              <dgm:constr type="w" for="ch" forName="Triangle" refType="w" fact="0.17"/>
              <dgm:constr type="h" for="ch" forName="Triangle" refType="w" refFor="ch" refForName="Triangle"/>
            </dgm:constrLst>
          </dgm:else>
        </dgm:choose>
        <dgm:layoutNode name="LShape" styleLbl="alignNode1">
          <dgm:alg type="sp"/>
          <dgm:choose name="Name6">
            <dgm:if name="Name7" func="var" arg="dir" op="equ" val="norm">
              <dgm:shape xmlns:r="http://schemas.openxmlformats.org/officeDocument/2006/relationships" rot="90" type="corner" r:blip="">
                <dgm:adjLst>
                  <dgm:adj idx="1" val="0.1612"/>
                  <dgm:adj idx="2" val="0.1611"/>
                </dgm:adjLst>
              </dgm:shape>
            </dgm:if>
            <dgm:else name="Name8">
              <dgm:shape xmlns:r="http://schemas.openxmlformats.org/officeDocument/2006/relationships" rot="180" type="corner" r:blip="">
                <dgm:adjLst>
                  <dgm:adj idx="1" val="0.1612"/>
                  <dgm:adj idx="2" val="0.1611"/>
                </dgm:adjLst>
              </dgm:shape>
            </dgm:else>
          </dgm:choose>
          <dgm:presOf/>
        </dgm:layoutNode>
        <dgm:layoutNode name="ParentText" styleLbl="revTx">
          <dgm:varLst>
            <dgm:chMax val="0"/>
            <dgm:chPref val="0"/>
            <dgm:bulletEnabled val="1"/>
          </dgm:varLst>
          <dgm:alg type="tx">
            <dgm:param type="parTxLTRAlign" val="l"/>
            <dgm:param type="txAnchorVert" val="t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9">
          <dgm:if name="Name10" axis="followSib" ptType="node" func="cnt" op="gte" val="1">
            <dgm:layoutNode name="Triangle" styleLbl="alignNode1">
              <dgm:alg type="sp"/>
              <dgm:choose name="Name11">
                <dgm:if name="Name12" func="var" arg="dir" op="equ" val="norm">
                  <dgm:shape xmlns:r="http://schemas.openxmlformats.org/officeDocument/2006/relationships" type="triangle" r:blip="">
                    <dgm:adjLst>
                      <dgm:adj idx="1" val="1"/>
                    </dgm:adjLst>
                  </dgm:shape>
                </dgm:if>
                <dgm:else name="Name13">
                  <dgm:shape xmlns:r="http://schemas.openxmlformats.org/officeDocument/2006/relationships" rot="90" type="triangle" r:blip="">
                    <dgm:adjLst>
                      <dgm:adj idx="1" val="1"/>
                    </dgm:adjLst>
                  </dgm:shape>
                </dgm:else>
              </dgm:choose>
              <dgm:presOf/>
            </dgm:layoutNode>
          </dgm:if>
          <dgm:else name="Name14"/>
        </dgm:choose>
      </dgm:layoutNode>
      <dgm:forEach name="sibTransForEach" axis="followSib" ptType="sibTrans" cnt="1">
        <dgm:layoutNode name="sibTrans">
          <dgm:alg type="composite">
            <dgm:param type="ar" val="0.861"/>
          </dgm:alg>
          <dgm:constrLst>
            <dgm:constr type="w" for="ch" forName="space" refType="w"/>
            <dgm:constr type="h" for="ch" forName="space" refType="w"/>
          </dgm:constrLst>
          <dgm:layoutNode name="space" styleLbl="alignNode1">
            <dgm:alg type="sp"/>
            <dgm:shape xmlns:r="http://schemas.openxmlformats.org/officeDocument/2006/relationships" r:blip="">
              <dgm:adjLst/>
            </dgm:shape>
            <dgm:presOf/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CH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C4B69B7-7E0E-46D6-AFF9-EA15221CEF0E}" type="datetimeFigureOut">
              <a:rPr lang="fr-CH" smtClean="0"/>
              <a:t>03.11.2022</a:t>
            </a:fld>
            <a:endParaRPr lang="fr-CH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CH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CH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293CD8E-F569-4F70-ADA7-36230D359B22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0572601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baseline="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E21D65-87EC-4EE5-8E4B-C82A2F850822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326689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93CD8E-F569-4F70-ADA7-36230D359B22}" type="slidenum">
              <a:rPr lang="fr-CH" smtClean="0"/>
              <a:t>10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70333869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93CD8E-F569-4F70-ADA7-36230D359B22}" type="slidenum">
              <a:rPr lang="fr-CH" smtClean="0"/>
              <a:t>11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79393418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93CD8E-F569-4F70-ADA7-36230D359B22}" type="slidenum">
              <a:rPr lang="fr-CH" smtClean="0"/>
              <a:t>12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69929823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 baseline="0" dirty="0"/>
          </a:p>
          <a:p>
            <a:endParaRPr lang="fr-CH" baseline="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93CD8E-F569-4F70-ADA7-36230D359B22}" type="slidenum">
              <a:rPr lang="fr-CH" smtClean="0"/>
              <a:t>13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73565187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Wingdings" panose="05000000000000000000" pitchFamily="2" charset="2"/>
              <a:buNone/>
            </a:pPr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E21D65-87EC-4EE5-8E4B-C82A2F850822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779034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E21D65-87EC-4EE5-8E4B-C82A2F850822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781526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endParaRPr lang="fr-CH" baseline="0" dirty="0"/>
          </a:p>
          <a:p>
            <a:endParaRPr lang="fr-CH" baseline="0" dirty="0"/>
          </a:p>
          <a:p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E21D65-87EC-4EE5-8E4B-C82A2F850822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327298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CH" dirty="0" err="1"/>
              <a:t>Financement</a:t>
            </a:r>
            <a:r>
              <a:rPr lang="de-CH" dirty="0"/>
              <a:t> DVS </a:t>
            </a:r>
            <a:r>
              <a:rPr lang="de-CH" dirty="0" err="1"/>
              <a:t>pour</a:t>
            </a:r>
            <a:r>
              <a:rPr lang="de-CH" dirty="0"/>
              <a:t> </a:t>
            </a:r>
            <a:r>
              <a:rPr lang="de-CH" dirty="0" err="1"/>
              <a:t>deux</a:t>
            </a:r>
            <a:r>
              <a:rPr lang="de-CH" dirty="0"/>
              <a:t> </a:t>
            </a:r>
            <a:r>
              <a:rPr lang="de-CH" dirty="0" err="1"/>
              <a:t>postes</a:t>
            </a:r>
            <a:r>
              <a:rPr lang="de-CH" dirty="0"/>
              <a:t> </a:t>
            </a:r>
            <a:r>
              <a:rPr lang="de-CH" dirty="0" err="1"/>
              <a:t>jusqu’en</a:t>
            </a:r>
            <a:r>
              <a:rPr lang="de-CH" dirty="0"/>
              <a:t> 2025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E21D65-87EC-4EE5-8E4B-C82A2F850822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738496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sz="1200" b="0" i="0" u="none" strike="noStrike" kern="1200" baseline="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E21D65-87EC-4EE5-8E4B-C82A2F850822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491324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Wingdings" panose="05000000000000000000" pitchFamily="2" charset="2"/>
              <a:buChar char="Ø"/>
            </a:pPr>
            <a:endParaRPr kumimoji="0" lang="en-US" sz="2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E21D65-87EC-4EE5-8E4B-C82A2F850822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997070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Merci de </a:t>
            </a:r>
            <a:r>
              <a:rPr lang="en-US" dirty="0" err="1"/>
              <a:t>promouvoir</a:t>
            </a:r>
            <a:r>
              <a:rPr lang="en-US" dirty="0"/>
              <a:t> </a:t>
            </a:r>
            <a:r>
              <a:rPr lang="en-US" dirty="0" err="1"/>
              <a:t>cette</a:t>
            </a:r>
            <a:r>
              <a:rPr lang="en-US" dirty="0"/>
              <a:t> formation dans </a:t>
            </a:r>
            <a:r>
              <a:rPr lang="en-US" dirty="0" err="1"/>
              <a:t>vos</a:t>
            </a:r>
            <a:r>
              <a:rPr lang="en-US" dirty="0"/>
              <a:t> unites, </a:t>
            </a:r>
            <a:r>
              <a:rPr lang="en-US" dirty="0" err="1"/>
              <a:t>faites</a:t>
            </a:r>
            <a:r>
              <a:rPr lang="en-US" dirty="0"/>
              <a:t> de la </a:t>
            </a:r>
            <a:r>
              <a:rPr lang="en-US" dirty="0" err="1"/>
              <a:t>publicité</a:t>
            </a:r>
            <a:r>
              <a:rPr lang="en-US" dirty="0"/>
              <a:t>. 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93CD8E-F569-4F70-ADA7-36230D359B22}" type="slidenum">
              <a:rPr lang="fr-CH" smtClean="0"/>
              <a:t>6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67496208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93CD8E-F569-4F70-ADA7-36230D359B22}" type="slidenum">
              <a:rPr lang="fr-CH" smtClean="0"/>
              <a:t>7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85570754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93CD8E-F569-4F70-ADA7-36230D359B22}" type="slidenum">
              <a:rPr lang="fr-CH" smtClean="0"/>
              <a:t>8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78378591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93CD8E-F569-4F70-ADA7-36230D359B22}" type="slidenum">
              <a:rPr lang="fr-CH" smtClean="0"/>
              <a:t>9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2591639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2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3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png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de-CH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Modifier le style des sous-titres du masque</a:t>
            </a:r>
            <a:endParaRPr lang="de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D4CB9A-386A-404B-B176-312302C6E49A}" type="datetimeFigureOut">
              <a:rPr lang="de-CH" smtClean="0"/>
              <a:t>03.11.2022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FB6E70-72CE-4B03-A802-FE209B096C72}" type="slidenum">
              <a:rPr lang="de-CH" smtClean="0"/>
              <a:t>‹N°›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1749627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de-C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de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D4CB9A-386A-404B-B176-312302C6E49A}" type="datetimeFigureOut">
              <a:rPr lang="de-CH" smtClean="0"/>
              <a:t>03.11.2022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FB6E70-72CE-4B03-A802-FE209B096C72}" type="slidenum">
              <a:rPr lang="de-CH" smtClean="0"/>
              <a:t>‹N°›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1126175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de-C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de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D4CB9A-386A-404B-B176-312302C6E49A}" type="datetimeFigureOut">
              <a:rPr lang="de-CH" smtClean="0"/>
              <a:t>03.11.2022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FB6E70-72CE-4B03-A802-FE209B096C72}" type="slidenum">
              <a:rPr lang="de-CH" smtClean="0"/>
              <a:t>‹N°›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86957283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re principal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262393" y="2767054"/>
            <a:ext cx="11700000" cy="3888187"/>
          </a:xfrm>
          <a:prstGeom prst="rect">
            <a:avLst/>
          </a:prstGeom>
          <a:solidFill>
            <a:srgbClr val="1F988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dirty="0"/>
              <a:t>    </a:t>
            </a:r>
            <a:endParaRPr lang="en-US" dirty="0"/>
          </a:p>
        </p:txBody>
      </p:sp>
      <p:pic>
        <p:nvPicPr>
          <p:cNvPr id="8" name="Image 7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94197" y="639366"/>
            <a:ext cx="1922180" cy="1128453"/>
          </a:xfrm>
          <a:prstGeom prst="rect">
            <a:avLst/>
          </a:prstGeom>
        </p:spPr>
      </p:pic>
      <p:sp>
        <p:nvSpPr>
          <p:cNvPr id="9" name="Akzent"/>
          <p:cNvSpPr/>
          <p:nvPr userDrawn="1">
            <p:custDataLst>
              <p:tags r:id="rId1"/>
            </p:custDataLst>
          </p:nvPr>
        </p:nvSpPr>
        <p:spPr bwMode="auto">
          <a:xfrm>
            <a:off x="262393" y="350521"/>
            <a:ext cx="1912951" cy="97200"/>
          </a:xfrm>
          <a:prstGeom prst="rect">
            <a:avLst/>
          </a:prstGeom>
          <a:solidFill>
            <a:srgbClr val="1F988A"/>
          </a:solidFill>
          <a:ln w="9525">
            <a:noFill/>
            <a:miter lim="800000"/>
            <a:headEnd/>
            <a:tailEnd/>
          </a:ln>
        </p:spPr>
        <p:txBody>
          <a:bodyPr wrap="square" rtlCol="0" anchor="t" anchorCtr="0">
            <a:prstTxWarp prst="textNoShape">
              <a:avLst/>
            </a:prstTxWarp>
            <a:noAutofit/>
          </a:bodyPr>
          <a:lstStyle/>
          <a:p>
            <a:pPr algn="ctr"/>
            <a:endParaRPr lang="de-DE" dirty="0"/>
          </a:p>
        </p:txBody>
      </p:sp>
      <p:sp>
        <p:nvSpPr>
          <p:cNvPr id="16" name="Title 1"/>
          <p:cNvSpPr>
            <a:spLocks noGrp="1"/>
          </p:cNvSpPr>
          <p:nvPr>
            <p:ph type="title" hasCustomPrompt="1"/>
          </p:nvPr>
        </p:nvSpPr>
        <p:spPr>
          <a:xfrm>
            <a:off x="557848" y="3577398"/>
            <a:ext cx="5858856" cy="1972612"/>
          </a:xfrm>
          <a:prstGeom prst="rect">
            <a:avLst/>
          </a:prstGeom>
        </p:spPr>
        <p:txBody>
          <a:bodyPr anchor="t" anchorCtr="0"/>
          <a:lstStyle>
            <a:lvl1pPr>
              <a:defRPr sz="3200">
                <a:solidFill>
                  <a:schemeClr val="bg1"/>
                </a:solidFill>
                <a:latin typeface="Frutiger LT Std 55 Roman" panose="020B0602020204020204" pitchFamily="34" charset="0"/>
              </a:defRPr>
            </a:lvl1pPr>
          </a:lstStyle>
          <a:p>
            <a:r>
              <a:rPr lang="fr-FR" dirty="0"/>
              <a:t>MODIFIEZ LE STYLE DU TITRE</a:t>
            </a:r>
            <a:endParaRPr lang="de-CH" dirty="0"/>
          </a:p>
        </p:txBody>
      </p:sp>
      <p:pic>
        <p:nvPicPr>
          <p:cNvPr id="4" name="Image 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2083" y="2845839"/>
            <a:ext cx="5684675" cy="3722485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 userDrawn="1"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066"/>
          <a:stretch/>
        </p:blipFill>
        <p:spPr>
          <a:xfrm>
            <a:off x="5850005" y="350521"/>
            <a:ext cx="4312226" cy="665670"/>
          </a:xfrm>
          <a:prstGeom prst="rect">
            <a:avLst/>
          </a:prstGeom>
          <a:effectLst/>
        </p:spPr>
      </p:pic>
      <p:pic>
        <p:nvPicPr>
          <p:cNvPr id="12" name="Image 11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44692" y="315143"/>
            <a:ext cx="1422413" cy="54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824910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enu-avec pied de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kzent"/>
          <p:cNvSpPr/>
          <p:nvPr userDrawn="1">
            <p:custDataLst>
              <p:tags r:id="rId1"/>
            </p:custDataLst>
          </p:nvPr>
        </p:nvSpPr>
        <p:spPr bwMode="auto">
          <a:xfrm>
            <a:off x="262393" y="290430"/>
            <a:ext cx="1912951" cy="97200"/>
          </a:xfrm>
          <a:prstGeom prst="rect">
            <a:avLst/>
          </a:prstGeom>
          <a:solidFill>
            <a:srgbClr val="1F988A"/>
          </a:solidFill>
          <a:ln w="9525">
            <a:noFill/>
            <a:miter lim="800000"/>
            <a:headEnd/>
            <a:tailEnd/>
          </a:ln>
        </p:spPr>
        <p:txBody>
          <a:bodyPr wrap="square" rtlCol="0" anchor="t" anchorCtr="0">
            <a:prstTxWarp prst="textNoShape">
              <a:avLst/>
            </a:prstTxWarp>
            <a:noAutofit/>
          </a:bodyPr>
          <a:lstStyle/>
          <a:p>
            <a:pPr algn="ctr"/>
            <a:endParaRPr lang="de-DE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173904" y="365508"/>
            <a:ext cx="11779259" cy="571015"/>
          </a:xfrm>
          <a:prstGeom prst="rect">
            <a:avLst/>
          </a:prstGeom>
        </p:spPr>
        <p:txBody>
          <a:bodyPr anchor="b"/>
          <a:lstStyle>
            <a:lvl1pPr>
              <a:defRPr sz="2800">
                <a:solidFill>
                  <a:schemeClr val="tx1"/>
                </a:solidFill>
                <a:latin typeface="Frutiger LT Std 55 Roman" panose="020B0602020204020204" pitchFamily="34" charset="0"/>
              </a:defRPr>
            </a:lvl1pPr>
          </a:lstStyle>
          <a:p>
            <a:r>
              <a:rPr lang="de-CH" noProof="0" dirty="0" err="1"/>
              <a:t>Modifiez</a:t>
            </a:r>
            <a:r>
              <a:rPr lang="de-CH" noProof="0" dirty="0"/>
              <a:t> le style du </a:t>
            </a:r>
            <a:r>
              <a:rPr lang="de-CH" noProof="0" dirty="0" err="1"/>
              <a:t>titre</a:t>
            </a:r>
            <a:endParaRPr lang="de-CH" noProof="0" dirty="0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6084176" y="2009954"/>
            <a:ext cx="5868988" cy="4116568"/>
          </a:xfrm>
          <a:prstGeom prst="rect">
            <a:avLst/>
          </a:prstGeom>
        </p:spPr>
        <p:txBody>
          <a:bodyPr/>
          <a:lstStyle>
            <a:lvl1pPr>
              <a:defRPr sz="3200" baseline="0">
                <a:solidFill>
                  <a:schemeClr val="bg1"/>
                </a:solidFill>
              </a:defRPr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endParaRPr lang="de-CH" noProof="0" dirty="0"/>
          </a:p>
        </p:txBody>
      </p:sp>
      <p:pic>
        <p:nvPicPr>
          <p:cNvPr id="2" name="Image 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912" y="6433931"/>
            <a:ext cx="1829640" cy="240119"/>
          </a:xfrm>
          <a:prstGeom prst="rect">
            <a:avLst/>
          </a:prstGeom>
        </p:spPr>
      </p:pic>
      <p:sp>
        <p:nvSpPr>
          <p:cNvPr id="11" name="Content Placeholder 2"/>
          <p:cNvSpPr>
            <a:spLocks noGrp="1"/>
          </p:cNvSpPr>
          <p:nvPr>
            <p:ph idx="10" hasCustomPrompt="1"/>
          </p:nvPr>
        </p:nvSpPr>
        <p:spPr>
          <a:xfrm>
            <a:off x="226912" y="2009954"/>
            <a:ext cx="5693852" cy="4116568"/>
          </a:xfrm>
          <a:prstGeom prst="rect">
            <a:avLst/>
          </a:prstGeom>
        </p:spPr>
        <p:txBody>
          <a:bodyPr/>
          <a:lstStyle>
            <a:lvl1pPr>
              <a:defRPr sz="3200" baseline="0">
                <a:solidFill>
                  <a:schemeClr val="tx1"/>
                </a:solidFill>
                <a:latin typeface="+mj-lt"/>
              </a:defRPr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r>
              <a:rPr lang="de-CH" noProof="0" dirty="0" err="1"/>
              <a:t>Modifiez</a:t>
            </a:r>
            <a:r>
              <a:rPr lang="de-CH" noProof="0" dirty="0"/>
              <a:t> le style du </a:t>
            </a:r>
            <a:r>
              <a:rPr lang="de-CH" noProof="0" dirty="0" err="1"/>
              <a:t>titre</a:t>
            </a:r>
            <a:endParaRPr lang="de-CH" noProof="0" dirty="0"/>
          </a:p>
        </p:txBody>
      </p:sp>
      <p:sp>
        <p:nvSpPr>
          <p:cNvPr id="12" name="ZoneTexte 11"/>
          <p:cNvSpPr txBox="1"/>
          <p:nvPr userDrawn="1"/>
        </p:nvSpPr>
        <p:spPr>
          <a:xfrm>
            <a:off x="11501120" y="6372375"/>
            <a:ext cx="45204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0C328E76-8F78-4879-95AE-C6593B80825A}" type="slidenum">
              <a:rPr lang="fr-CH" sz="1100" smtClean="0">
                <a:latin typeface="+mj-lt"/>
              </a:rPr>
              <a:t>‹N°›</a:t>
            </a:fld>
            <a:endParaRPr lang="en-US" sz="11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34251736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ontenu-avec pied de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kzent"/>
          <p:cNvSpPr/>
          <p:nvPr userDrawn="1">
            <p:custDataLst>
              <p:tags r:id="rId1"/>
            </p:custDataLst>
          </p:nvPr>
        </p:nvSpPr>
        <p:spPr bwMode="auto">
          <a:xfrm>
            <a:off x="262393" y="290430"/>
            <a:ext cx="1912951" cy="97200"/>
          </a:xfrm>
          <a:prstGeom prst="rect">
            <a:avLst/>
          </a:prstGeom>
          <a:solidFill>
            <a:srgbClr val="1F988A"/>
          </a:solidFill>
          <a:ln w="9525">
            <a:noFill/>
            <a:miter lim="800000"/>
            <a:headEnd/>
            <a:tailEnd/>
          </a:ln>
        </p:spPr>
        <p:txBody>
          <a:bodyPr wrap="square" rtlCol="0" anchor="t" anchorCtr="0">
            <a:prstTxWarp prst="textNoShape">
              <a:avLst/>
            </a:prstTxWarp>
            <a:noAutofit/>
          </a:bodyPr>
          <a:lstStyle/>
          <a:p>
            <a:pPr algn="ctr"/>
            <a:endParaRPr lang="de-DE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173904" y="456392"/>
            <a:ext cx="11779259" cy="480131"/>
          </a:xfrm>
          <a:prstGeom prst="rect">
            <a:avLst/>
          </a:prstGeom>
        </p:spPr>
        <p:txBody>
          <a:bodyPr anchor="b">
            <a:spAutoFit/>
          </a:bodyPr>
          <a:lstStyle>
            <a:lvl1pPr>
              <a:defRPr sz="2800" b="1">
                <a:solidFill>
                  <a:schemeClr val="tx1"/>
                </a:solidFill>
                <a:latin typeface="Frutiger LT Std 55 Roman" panose="020B0602020204020204" pitchFamily="34" charset="0"/>
              </a:defRPr>
            </a:lvl1pPr>
          </a:lstStyle>
          <a:p>
            <a:r>
              <a:rPr lang="de-CH" noProof="0" dirty="0" err="1"/>
              <a:t>Modifiez</a:t>
            </a:r>
            <a:r>
              <a:rPr lang="de-CH" noProof="0" dirty="0"/>
              <a:t> le style du </a:t>
            </a:r>
            <a:r>
              <a:rPr lang="de-CH" noProof="0" dirty="0" err="1"/>
              <a:t>titre</a:t>
            </a:r>
            <a:endParaRPr lang="de-CH" noProof="0" dirty="0"/>
          </a:p>
        </p:txBody>
      </p:sp>
      <p:pic>
        <p:nvPicPr>
          <p:cNvPr id="2" name="Image 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912" y="6433931"/>
            <a:ext cx="1829640" cy="240119"/>
          </a:xfrm>
          <a:prstGeom prst="rect">
            <a:avLst/>
          </a:prstGeom>
        </p:spPr>
      </p:pic>
      <p:sp>
        <p:nvSpPr>
          <p:cNvPr id="11" name="Content Placeholder 2"/>
          <p:cNvSpPr>
            <a:spLocks noGrp="1"/>
          </p:cNvSpPr>
          <p:nvPr>
            <p:ph idx="10" hasCustomPrompt="1"/>
          </p:nvPr>
        </p:nvSpPr>
        <p:spPr>
          <a:xfrm>
            <a:off x="178820" y="1836699"/>
            <a:ext cx="11726251" cy="4116568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1800"/>
              </a:spcAft>
              <a:buClrTx/>
              <a:buSzTx/>
              <a:buFont typeface="Arial" panose="020B0604020202020204" pitchFamily="34" charset="0"/>
              <a:buNone/>
              <a:tabLst/>
              <a:defRPr lang="de-CH" sz="2600" kern="1200" baseline="0" noProof="0" dirty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None/>
              <a:tabLst/>
              <a:defRPr lang="de-CH" sz="2800" kern="1200" baseline="0" noProof="0" dirty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r>
              <a:rPr lang="de-CH" noProof="0" dirty="0" err="1"/>
              <a:t>Modifiez</a:t>
            </a:r>
            <a:r>
              <a:rPr lang="de-CH" noProof="0" dirty="0"/>
              <a:t> le style du </a:t>
            </a:r>
            <a:r>
              <a:rPr lang="de-CH" noProof="0" dirty="0" err="1"/>
              <a:t>titre</a:t>
            </a:r>
            <a:endParaRPr lang="de-CH" noProof="0" dirty="0"/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de-CH" noProof="0" dirty="0" err="1"/>
              <a:t>Modifiez</a:t>
            </a:r>
            <a:r>
              <a:rPr lang="de-CH" noProof="0" dirty="0"/>
              <a:t> le style du </a:t>
            </a:r>
            <a:r>
              <a:rPr lang="de-CH" noProof="0" dirty="0" err="1"/>
              <a:t>titre</a:t>
            </a:r>
            <a:endParaRPr lang="de-CH" noProof="0" dirty="0"/>
          </a:p>
        </p:txBody>
      </p:sp>
      <p:sp>
        <p:nvSpPr>
          <p:cNvPr id="12" name="ZoneTexte 11"/>
          <p:cNvSpPr txBox="1"/>
          <p:nvPr userDrawn="1"/>
        </p:nvSpPr>
        <p:spPr>
          <a:xfrm>
            <a:off x="11501120" y="6372375"/>
            <a:ext cx="45204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0C328E76-8F78-4879-95AE-C6593B80825A}" type="slidenum">
              <a:rPr lang="fr-CH" sz="1100" smtClean="0">
                <a:latin typeface="+mj-lt"/>
              </a:rPr>
              <a:t>‹N°›</a:t>
            </a:fld>
            <a:endParaRPr lang="en-US" sz="11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50160938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ernière 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249237" y="4317558"/>
            <a:ext cx="11700000" cy="2308429"/>
          </a:xfrm>
          <a:prstGeom prst="rect">
            <a:avLst/>
          </a:prstGeom>
          <a:solidFill>
            <a:srgbClr val="1F988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dirty="0"/>
              <a:t>    </a:t>
            </a:r>
            <a:endParaRPr lang="en-US" dirty="0"/>
          </a:p>
        </p:txBody>
      </p:sp>
      <p:sp>
        <p:nvSpPr>
          <p:cNvPr id="3" name="ZoneTexte 2"/>
          <p:cNvSpPr txBox="1"/>
          <p:nvPr userDrawn="1"/>
        </p:nvSpPr>
        <p:spPr>
          <a:xfrm>
            <a:off x="484495" y="4493269"/>
            <a:ext cx="982141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>
              <a:buFont typeface="Arial" panose="020B0604020202020204" pitchFamily="34" charset="0"/>
              <a:buNone/>
            </a:pPr>
            <a:r>
              <a:rPr lang="de-CH" sz="2400" dirty="0">
                <a:solidFill>
                  <a:schemeClr val="bg1"/>
                </a:solidFill>
                <a:latin typeface="Frutiger LT Std 55 Roman" panose="020B0602020204020204" pitchFamily="34" charset="0"/>
              </a:rPr>
              <a:t>Kontakt </a:t>
            </a:r>
            <a:r>
              <a:rPr lang="de-CH" sz="2400" dirty="0">
                <a:solidFill>
                  <a:schemeClr val="bg1"/>
                </a:solidFill>
                <a:latin typeface="Frutiger LT Std 45 Light" panose="020B0402020204020204" pitchFamily="34" charset="0"/>
              </a:rPr>
              <a:t> opendata@bfs.admin.ch 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de-CH" sz="2400" dirty="0">
                <a:solidFill>
                  <a:schemeClr val="bg1"/>
                </a:solidFill>
                <a:latin typeface="Frutiger LT Std 55 Roman" panose="020B0602020204020204" pitchFamily="34" charset="0"/>
              </a:rPr>
              <a:t>Portal</a:t>
            </a:r>
            <a:r>
              <a:rPr lang="de-CH" sz="2400" dirty="0">
                <a:solidFill>
                  <a:schemeClr val="bg1"/>
                </a:solidFill>
                <a:latin typeface="Frutiger LT Std 45 Light" panose="020B0402020204020204" pitchFamily="34" charset="0"/>
              </a:rPr>
              <a:t>  opendata.swiss 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de-CH" sz="2400" dirty="0">
                <a:solidFill>
                  <a:schemeClr val="bg1"/>
                </a:solidFill>
                <a:latin typeface="Frutiger LT Std 55 Roman" panose="020B0602020204020204" pitchFamily="34" charset="0"/>
              </a:rPr>
              <a:t>Twitter</a:t>
            </a:r>
            <a:r>
              <a:rPr lang="de-CH" sz="2400" dirty="0">
                <a:solidFill>
                  <a:schemeClr val="bg1"/>
                </a:solidFill>
                <a:latin typeface="Frutiger LT Std 45 Light" panose="020B0402020204020204" pitchFamily="34" charset="0"/>
              </a:rPr>
              <a:t>  @</a:t>
            </a:r>
            <a:r>
              <a:rPr lang="de-CH" sz="2400" dirty="0" err="1">
                <a:solidFill>
                  <a:schemeClr val="bg1"/>
                </a:solidFill>
                <a:latin typeface="Frutiger LT Std 45 Light" panose="020B0402020204020204" pitchFamily="34" charset="0"/>
              </a:rPr>
              <a:t>opendataswiss</a:t>
            </a:r>
            <a:endParaRPr lang="de-CH" sz="2400" dirty="0">
              <a:solidFill>
                <a:schemeClr val="bg1"/>
              </a:solidFill>
              <a:latin typeface="Frutiger LT Std 45 Light" panose="020B0402020204020204" pitchFamily="34" charset="0"/>
            </a:endParaRPr>
          </a:p>
          <a:p>
            <a:r>
              <a:rPr lang="en-US" sz="2400" kern="1200" dirty="0" err="1">
                <a:solidFill>
                  <a:schemeClr val="bg1"/>
                </a:solidFill>
                <a:latin typeface="Frutiger LT Std 55 Roman" panose="020B0602020204020204" pitchFamily="34" charset="0"/>
                <a:ea typeface="+mn-ea"/>
                <a:cs typeface="+mn-cs"/>
              </a:rPr>
              <a:t>NewsMail</a:t>
            </a:r>
            <a:r>
              <a:rPr lang="de-CH" sz="2400" dirty="0">
                <a:solidFill>
                  <a:schemeClr val="bg1"/>
                </a:solidFill>
                <a:latin typeface="Frutiger LT Std 45 Light" panose="020B0402020204020204" pitchFamily="34" charset="0"/>
              </a:rPr>
              <a:t>  </a:t>
            </a:r>
            <a:r>
              <a:rPr lang="en-US" sz="2400" kern="1200" dirty="0">
                <a:solidFill>
                  <a:schemeClr val="bg1"/>
                </a:solidFill>
                <a:latin typeface="Frutiger LT Std 45 Light" panose="020B0402020204020204" pitchFamily="34" charset="0"/>
                <a:ea typeface="+mn-ea"/>
                <a:cs typeface="+mn-cs"/>
              </a:rPr>
              <a:t>www.news-stat.admin.ch</a:t>
            </a:r>
          </a:p>
          <a:p>
            <a:r>
              <a:rPr lang="en-US" sz="2400" kern="1200" dirty="0" err="1">
                <a:solidFill>
                  <a:schemeClr val="bg1"/>
                </a:solidFill>
                <a:latin typeface="Frutiger LT Std 55 Roman" panose="020B0602020204020204" pitchFamily="34" charset="0"/>
                <a:ea typeface="+mn-ea"/>
                <a:cs typeface="+mn-cs"/>
              </a:rPr>
              <a:t>Weitere</a:t>
            </a:r>
            <a:r>
              <a:rPr lang="en-US" sz="2400" kern="1200" dirty="0">
                <a:solidFill>
                  <a:schemeClr val="bg1"/>
                </a:solidFill>
                <a:latin typeface="Frutiger LT Std 55 Roman" panose="020B0602020204020204" pitchFamily="34" charset="0"/>
                <a:ea typeface="+mn-ea"/>
                <a:cs typeface="+mn-cs"/>
              </a:rPr>
              <a:t> </a:t>
            </a:r>
            <a:r>
              <a:rPr lang="en-US" sz="2400" kern="1200" dirty="0" err="1">
                <a:solidFill>
                  <a:schemeClr val="bg1"/>
                </a:solidFill>
                <a:latin typeface="Frutiger LT Std 55 Roman" panose="020B0602020204020204" pitchFamily="34" charset="0"/>
                <a:ea typeface="+mn-ea"/>
                <a:cs typeface="+mn-cs"/>
              </a:rPr>
              <a:t>Informationen</a:t>
            </a:r>
            <a:r>
              <a:rPr lang="de-CH" sz="2400" dirty="0">
                <a:solidFill>
                  <a:schemeClr val="bg1"/>
                </a:solidFill>
                <a:latin typeface="Frutiger LT Std 45 Light" panose="020B0402020204020204" pitchFamily="34" charset="0"/>
              </a:rPr>
              <a:t>  </a:t>
            </a:r>
            <a:r>
              <a:rPr lang="en-US" sz="2400" kern="1200" dirty="0">
                <a:solidFill>
                  <a:schemeClr val="bg1"/>
                </a:solidFill>
                <a:latin typeface="Frutiger LT Std 45 Light" panose="020B0402020204020204" pitchFamily="34" charset="0"/>
                <a:ea typeface="+mn-ea"/>
                <a:cs typeface="+mn-cs"/>
              </a:rPr>
              <a:t>www.bfs.admin.ch/ogd</a:t>
            </a:r>
          </a:p>
        </p:txBody>
      </p:sp>
      <p:pic>
        <p:nvPicPr>
          <p:cNvPr id="9" name="Image 8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78" t="12717" r="90329" b="41371"/>
          <a:stretch/>
        </p:blipFill>
        <p:spPr>
          <a:xfrm>
            <a:off x="319236" y="3484221"/>
            <a:ext cx="488292" cy="531218"/>
          </a:xfrm>
          <a:prstGeom prst="rect">
            <a:avLst/>
          </a:prstGeom>
          <a:effectLst/>
        </p:spPr>
      </p:pic>
      <p:pic>
        <p:nvPicPr>
          <p:cNvPr id="11" name="Imag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4709" y="3477509"/>
            <a:ext cx="4041111" cy="530348"/>
          </a:xfrm>
          <a:prstGeom prst="rect">
            <a:avLst/>
          </a:prstGeom>
        </p:spPr>
      </p:pic>
      <p:pic>
        <p:nvPicPr>
          <p:cNvPr id="10" name="Imag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8651" y="3468239"/>
            <a:ext cx="1397734" cy="54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544682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Modifier le style des sous-titres du masque</a:t>
            </a:r>
            <a:endParaRPr lang="fr-CH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53DCF-F8F9-49BB-BFBD-2E0239BCAA22}" type="datetimeFigureOut">
              <a:rPr lang="fr-CH" smtClean="0"/>
              <a:t>03.11.2022</a:t>
            </a:fld>
            <a:endParaRPr lang="fr-CH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6FBAF-704D-4A24-83E6-282D72161326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71856799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53DCF-F8F9-49BB-BFBD-2E0239BCAA22}" type="datetimeFigureOut">
              <a:rPr lang="fr-CH" smtClean="0"/>
              <a:t>03.11.2022</a:t>
            </a:fld>
            <a:endParaRPr lang="fr-CH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6FBAF-704D-4A24-83E6-282D72161326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04447818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53DCF-F8F9-49BB-BFBD-2E0239BCAA22}" type="datetimeFigureOut">
              <a:rPr lang="fr-CH" smtClean="0"/>
              <a:t>03.11.2022</a:t>
            </a:fld>
            <a:endParaRPr lang="fr-CH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6FBAF-704D-4A24-83E6-282D72161326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99004090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53DCF-F8F9-49BB-BFBD-2E0239BCAA22}" type="datetimeFigureOut">
              <a:rPr lang="fr-CH" smtClean="0"/>
              <a:t>03.11.2022</a:t>
            </a:fld>
            <a:endParaRPr lang="fr-CH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6FBAF-704D-4A24-83E6-282D72161326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4626536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de-C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de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D4CB9A-386A-404B-B176-312302C6E49A}" type="datetimeFigureOut">
              <a:rPr lang="de-CH" smtClean="0"/>
              <a:t>03.11.2022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FB6E70-72CE-4B03-A802-FE209B096C72}" type="slidenum">
              <a:rPr lang="de-CH" smtClean="0"/>
              <a:t>‹N°›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02961262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53DCF-F8F9-49BB-BFBD-2E0239BCAA22}" type="datetimeFigureOut">
              <a:rPr lang="fr-CH" smtClean="0"/>
              <a:t>03.11.2022</a:t>
            </a:fld>
            <a:endParaRPr lang="fr-CH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6FBAF-704D-4A24-83E6-282D72161326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09934990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53DCF-F8F9-49BB-BFBD-2E0239BCAA22}" type="datetimeFigureOut">
              <a:rPr lang="fr-CH" smtClean="0"/>
              <a:t>03.11.2022</a:t>
            </a:fld>
            <a:endParaRPr lang="fr-CH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6FBAF-704D-4A24-83E6-282D72161326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13662904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53DCF-F8F9-49BB-BFBD-2E0239BCAA22}" type="datetimeFigureOut">
              <a:rPr lang="fr-CH" smtClean="0"/>
              <a:t>03.11.2022</a:t>
            </a:fld>
            <a:endParaRPr lang="fr-CH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6FBAF-704D-4A24-83E6-282D72161326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69879181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53DCF-F8F9-49BB-BFBD-2E0239BCAA22}" type="datetimeFigureOut">
              <a:rPr lang="fr-CH" smtClean="0"/>
              <a:t>03.11.2022</a:t>
            </a:fld>
            <a:endParaRPr lang="fr-CH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6FBAF-704D-4A24-83E6-282D72161326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01229619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CH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53DCF-F8F9-49BB-BFBD-2E0239BCAA22}" type="datetimeFigureOut">
              <a:rPr lang="fr-CH" smtClean="0"/>
              <a:t>03.11.2022</a:t>
            </a:fld>
            <a:endParaRPr lang="fr-CH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6FBAF-704D-4A24-83E6-282D72161326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92915732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53DCF-F8F9-49BB-BFBD-2E0239BCAA22}" type="datetimeFigureOut">
              <a:rPr lang="fr-CH" smtClean="0"/>
              <a:t>03.11.2022</a:t>
            </a:fld>
            <a:endParaRPr lang="fr-CH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6FBAF-704D-4A24-83E6-282D72161326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04783966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53DCF-F8F9-49BB-BFBD-2E0239BCAA22}" type="datetimeFigureOut">
              <a:rPr lang="fr-CH" smtClean="0"/>
              <a:t>03.11.2022</a:t>
            </a:fld>
            <a:endParaRPr lang="fr-CH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6FBAF-704D-4A24-83E6-282D72161326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3711345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de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D4CB9A-386A-404B-B176-312302C6E49A}" type="datetimeFigureOut">
              <a:rPr lang="de-CH" smtClean="0"/>
              <a:t>03.11.2022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FB6E70-72CE-4B03-A802-FE209B096C72}" type="slidenum">
              <a:rPr lang="de-CH" smtClean="0"/>
              <a:t>‹N°›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051425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de-CH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de-CH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de-CH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D4CB9A-386A-404B-B176-312302C6E49A}" type="datetimeFigureOut">
              <a:rPr lang="de-CH" smtClean="0"/>
              <a:t>03.11.2022</a:t>
            </a:fld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FB6E70-72CE-4B03-A802-FE209B096C72}" type="slidenum">
              <a:rPr lang="de-CH" smtClean="0"/>
              <a:t>‹N°›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9087090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de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de-CH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de-CH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D4CB9A-386A-404B-B176-312302C6E49A}" type="datetimeFigureOut">
              <a:rPr lang="de-CH" smtClean="0"/>
              <a:t>03.11.2022</a:t>
            </a:fld>
            <a:endParaRPr lang="de-C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FB6E70-72CE-4B03-A802-FE209B096C72}" type="slidenum">
              <a:rPr lang="de-CH" smtClean="0"/>
              <a:t>‹N°›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0045561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de-CH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D4CB9A-386A-404B-B176-312302C6E49A}" type="datetimeFigureOut">
              <a:rPr lang="de-CH" smtClean="0"/>
              <a:t>03.11.2022</a:t>
            </a:fld>
            <a:endParaRPr lang="de-C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FB6E70-72CE-4B03-A802-FE209B096C72}" type="slidenum">
              <a:rPr lang="de-CH" smtClean="0"/>
              <a:t>‹N°›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3489617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D4CB9A-386A-404B-B176-312302C6E49A}" type="datetimeFigureOut">
              <a:rPr lang="de-CH" smtClean="0"/>
              <a:t>03.11.2022</a:t>
            </a:fld>
            <a:endParaRPr lang="de-C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FB6E70-72CE-4B03-A802-FE209B096C72}" type="slidenum">
              <a:rPr lang="de-CH" smtClean="0"/>
              <a:t>‹N°›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2961444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de-C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de-C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D4CB9A-386A-404B-B176-312302C6E49A}" type="datetimeFigureOut">
              <a:rPr lang="de-CH" smtClean="0"/>
              <a:t>03.11.2022</a:t>
            </a:fld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FB6E70-72CE-4B03-A802-FE209B096C72}" type="slidenum">
              <a:rPr lang="de-CH" smtClean="0"/>
              <a:t>‹N°›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27692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de-CH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de-C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D4CB9A-386A-404B-B176-312302C6E49A}" type="datetimeFigureOut">
              <a:rPr lang="de-CH" smtClean="0"/>
              <a:t>03.11.2022</a:t>
            </a:fld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FB6E70-72CE-4B03-A802-FE209B096C72}" type="slidenum">
              <a:rPr lang="de-CH" smtClean="0"/>
              <a:t>‹N°›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5176198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5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de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de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D4CB9A-386A-404B-B176-312302C6E49A}" type="datetimeFigureOut">
              <a:rPr lang="de-CH" smtClean="0"/>
              <a:t>03.11.2022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FB6E70-72CE-4B03-A802-FE209B096C72}" type="slidenum">
              <a:rPr lang="de-CH" smtClean="0"/>
              <a:t>‹N°›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4338863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053DCF-F8F9-49BB-BFBD-2E0239BCAA22}" type="datetimeFigureOut">
              <a:rPr lang="fr-CH" smtClean="0"/>
              <a:t>03.11.2022</a:t>
            </a:fld>
            <a:endParaRPr lang="fr-CH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CH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F6FBAF-704D-4A24-83E6-282D72161326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9541066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  <p:sldLayoutId id="2147483669" r:id="rId4"/>
    <p:sldLayoutId id="2147483670" r:id="rId5"/>
    <p:sldLayoutId id="2147483671" r:id="rId6"/>
    <p:sldLayoutId id="2147483672" r:id="rId7"/>
    <p:sldLayoutId id="2147483673" r:id="rId8"/>
    <p:sldLayoutId id="2147483674" r:id="rId9"/>
    <p:sldLayoutId id="2147483675" r:id="rId10"/>
    <p:sldLayoutId id="214748367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1.jp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4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Relationship Id="rId9" Type="http://schemas.openxmlformats.org/officeDocument/2006/relationships/image" Target="../media/image52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eventbrite.de/e/open-data-beer-nr-20-tickets-429203548367" TargetMode="Externa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54.png"/><Relationship Id="rId4" Type="http://schemas.openxmlformats.org/officeDocument/2006/relationships/hyperlink" Target="https://www.bfh.ch/de/aktuell/fachveranstaltungen/weiterbildung-data-management-und-open-government-data/" TargetMode="Externa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6.png"/><Relationship Id="rId3" Type="http://schemas.openxmlformats.org/officeDocument/2006/relationships/tags" Target="../tags/tag12.xml"/><Relationship Id="rId7" Type="http://schemas.openxmlformats.org/officeDocument/2006/relationships/image" Target="../media/image55.jpeg"/><Relationship Id="rId2" Type="http://schemas.openxmlformats.org/officeDocument/2006/relationships/tags" Target="../tags/tag11.xml"/><Relationship Id="rId1" Type="http://schemas.openxmlformats.org/officeDocument/2006/relationships/tags" Target="../tags/tag10.xml"/><Relationship Id="rId6" Type="http://schemas.openxmlformats.org/officeDocument/2006/relationships/notesSlide" Target="../notesSlides/notesSlide14.xml"/><Relationship Id="rId5" Type="http://schemas.openxmlformats.org/officeDocument/2006/relationships/slideLayout" Target="../slideLayouts/slideLayout14.xml"/><Relationship Id="rId10" Type="http://schemas.openxmlformats.org/officeDocument/2006/relationships/image" Target="../media/image58.png"/><Relationship Id="rId4" Type="http://schemas.openxmlformats.org/officeDocument/2006/relationships/tags" Target="../tags/tag13.xml"/><Relationship Id="rId9" Type="http://schemas.openxmlformats.org/officeDocument/2006/relationships/image" Target="../media/image57.jp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3.xml"/><Relationship Id="rId13" Type="http://schemas.openxmlformats.org/officeDocument/2006/relationships/image" Target="../media/image12.jpeg"/><Relationship Id="rId3" Type="http://schemas.openxmlformats.org/officeDocument/2006/relationships/tags" Target="../tags/tag6.xml"/><Relationship Id="rId7" Type="http://schemas.openxmlformats.org/officeDocument/2006/relationships/slideLayout" Target="../slideLayouts/slideLayout13.xml"/><Relationship Id="rId12" Type="http://schemas.openxmlformats.org/officeDocument/2006/relationships/image" Target="../media/image11.jpeg"/><Relationship Id="rId2" Type="http://schemas.openxmlformats.org/officeDocument/2006/relationships/tags" Target="../tags/tag5.xml"/><Relationship Id="rId1" Type="http://schemas.openxmlformats.org/officeDocument/2006/relationships/tags" Target="../tags/tag4.xml"/><Relationship Id="rId6" Type="http://schemas.openxmlformats.org/officeDocument/2006/relationships/tags" Target="../tags/tag9.xml"/><Relationship Id="rId11" Type="http://schemas.openxmlformats.org/officeDocument/2006/relationships/image" Target="../media/image10.jpeg"/><Relationship Id="rId5" Type="http://schemas.openxmlformats.org/officeDocument/2006/relationships/tags" Target="../tags/tag8.xml"/><Relationship Id="rId10" Type="http://schemas.openxmlformats.org/officeDocument/2006/relationships/image" Target="../media/image9.png"/><Relationship Id="rId4" Type="http://schemas.openxmlformats.org/officeDocument/2006/relationships/tags" Target="../tags/tag7.xml"/><Relationship Id="rId9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eg"/><Relationship Id="rId13" Type="http://schemas.openxmlformats.org/officeDocument/2006/relationships/image" Target="../media/image23.jpeg"/><Relationship Id="rId18" Type="http://schemas.openxmlformats.org/officeDocument/2006/relationships/image" Target="../media/image28.jpeg"/><Relationship Id="rId26" Type="http://schemas.openxmlformats.org/officeDocument/2006/relationships/image" Target="../media/image36.png"/><Relationship Id="rId3" Type="http://schemas.openxmlformats.org/officeDocument/2006/relationships/image" Target="../media/image13.png"/><Relationship Id="rId21" Type="http://schemas.openxmlformats.org/officeDocument/2006/relationships/image" Target="../media/image31.png"/><Relationship Id="rId34" Type="http://schemas.openxmlformats.org/officeDocument/2006/relationships/image" Target="../media/image44.png"/><Relationship Id="rId7" Type="http://schemas.openxmlformats.org/officeDocument/2006/relationships/image" Target="../media/image17.png"/><Relationship Id="rId12" Type="http://schemas.openxmlformats.org/officeDocument/2006/relationships/image" Target="../media/image22.png"/><Relationship Id="rId17" Type="http://schemas.openxmlformats.org/officeDocument/2006/relationships/image" Target="../media/image27.png"/><Relationship Id="rId25" Type="http://schemas.openxmlformats.org/officeDocument/2006/relationships/image" Target="../media/image35.png"/><Relationship Id="rId33" Type="http://schemas.openxmlformats.org/officeDocument/2006/relationships/image" Target="../media/image43.png"/><Relationship Id="rId2" Type="http://schemas.openxmlformats.org/officeDocument/2006/relationships/notesSlide" Target="../notesSlides/notesSlide4.xml"/><Relationship Id="rId16" Type="http://schemas.openxmlformats.org/officeDocument/2006/relationships/image" Target="../media/image26.jpeg"/><Relationship Id="rId20" Type="http://schemas.openxmlformats.org/officeDocument/2006/relationships/image" Target="../media/image30.png"/><Relationship Id="rId29" Type="http://schemas.openxmlformats.org/officeDocument/2006/relationships/image" Target="../media/image39.jpe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6.png"/><Relationship Id="rId11" Type="http://schemas.openxmlformats.org/officeDocument/2006/relationships/image" Target="../media/image21.png"/><Relationship Id="rId24" Type="http://schemas.openxmlformats.org/officeDocument/2006/relationships/image" Target="../media/image34.png"/><Relationship Id="rId32" Type="http://schemas.openxmlformats.org/officeDocument/2006/relationships/image" Target="../media/image42.png"/><Relationship Id="rId5" Type="http://schemas.openxmlformats.org/officeDocument/2006/relationships/image" Target="../media/image15.png"/><Relationship Id="rId15" Type="http://schemas.openxmlformats.org/officeDocument/2006/relationships/image" Target="../media/image25.png"/><Relationship Id="rId23" Type="http://schemas.openxmlformats.org/officeDocument/2006/relationships/image" Target="../media/image33.png"/><Relationship Id="rId28" Type="http://schemas.openxmlformats.org/officeDocument/2006/relationships/image" Target="../media/image38.gif"/><Relationship Id="rId36" Type="http://schemas.openxmlformats.org/officeDocument/2006/relationships/image" Target="../media/image46.png"/><Relationship Id="rId10" Type="http://schemas.openxmlformats.org/officeDocument/2006/relationships/image" Target="../media/image20.png"/><Relationship Id="rId19" Type="http://schemas.openxmlformats.org/officeDocument/2006/relationships/image" Target="../media/image29.jpeg"/><Relationship Id="rId31" Type="http://schemas.openxmlformats.org/officeDocument/2006/relationships/image" Target="../media/image41.jpeg"/><Relationship Id="rId4" Type="http://schemas.openxmlformats.org/officeDocument/2006/relationships/image" Target="../media/image14.jpeg"/><Relationship Id="rId9" Type="http://schemas.openxmlformats.org/officeDocument/2006/relationships/image" Target="../media/image19.jpeg"/><Relationship Id="rId14" Type="http://schemas.openxmlformats.org/officeDocument/2006/relationships/image" Target="../media/image24.png"/><Relationship Id="rId22" Type="http://schemas.openxmlformats.org/officeDocument/2006/relationships/image" Target="../media/image32.jpeg"/><Relationship Id="rId27" Type="http://schemas.openxmlformats.org/officeDocument/2006/relationships/image" Target="../media/image37.jpeg"/><Relationship Id="rId30" Type="http://schemas.openxmlformats.org/officeDocument/2006/relationships/image" Target="../media/image40.png"/><Relationship Id="rId35" Type="http://schemas.openxmlformats.org/officeDocument/2006/relationships/image" Target="../media/image4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4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bfh.ch/de/weiterbildung/cas/public-sector-transformation/#organisation-anmeldung-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50.png"/><Relationship Id="rId4" Type="http://schemas.openxmlformats.org/officeDocument/2006/relationships/image" Target="../media/image4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scnem.com/a.php?sid=gf5rq.slm85s,f=999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4.xml"/><Relationship Id="rId4" Type="http://schemas.openxmlformats.org/officeDocument/2006/relationships/hyperlink" Target="https://www.bfs.admin.ch/bfs/de/home/dienstleistungen/ogd/rundertisch.html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admin.ch/gov/de/start/dokumentation/medienmitteilungen.msg-id-87454.html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>
          <a:xfrm>
            <a:off x="565532" y="3358342"/>
            <a:ext cx="7594058" cy="2721241"/>
          </a:xfrm>
        </p:spPr>
        <p:txBody>
          <a:bodyPr>
            <a:normAutofit fontScale="90000"/>
          </a:bodyPr>
          <a:lstStyle/>
          <a:p>
            <a:pPr>
              <a:spcBef>
                <a:spcPts val="2400"/>
              </a:spcBef>
              <a:spcAft>
                <a:spcPts val="600"/>
              </a:spcAft>
            </a:pPr>
            <a:r>
              <a:rPr lang="fr-CH" sz="4000" dirty="0" err="1"/>
              <a:t>Aktuelle</a:t>
            </a:r>
            <a:r>
              <a:rPr lang="fr-CH" sz="4000" dirty="0"/>
              <a:t> </a:t>
            </a:r>
            <a:r>
              <a:rPr lang="fr-CH" sz="4000" dirty="0" err="1"/>
              <a:t>Informationen</a:t>
            </a:r>
            <a:r>
              <a:rPr lang="fr-CH" sz="4000" dirty="0"/>
              <a:t> der </a:t>
            </a:r>
            <a:r>
              <a:rPr lang="fr-CH" sz="4000" dirty="0" err="1"/>
              <a:t>Geschäftsstelle</a:t>
            </a:r>
            <a:r>
              <a:rPr lang="fr-CH" sz="4000" dirty="0"/>
              <a:t> OGD</a:t>
            </a:r>
            <a:br>
              <a:rPr lang="fr-CH" sz="4000" dirty="0"/>
            </a:br>
            <a:r>
              <a:rPr lang="fr-CH" sz="4000" dirty="0"/>
              <a:t/>
            </a:r>
            <a:br>
              <a:rPr lang="fr-CH" sz="4000" dirty="0"/>
            </a:br>
            <a:r>
              <a:rPr lang="fr-CH" sz="4000" dirty="0"/>
              <a:t>Forum OGD</a:t>
            </a:r>
            <a:br>
              <a:rPr lang="fr-CH" sz="4000" dirty="0"/>
            </a:br>
            <a:r>
              <a:rPr lang="fr-CH" sz="4000" dirty="0"/>
              <a:t>31.10.2022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51255793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3904" y="456392"/>
            <a:ext cx="11779259" cy="480131"/>
          </a:xfrm>
        </p:spPr>
        <p:txBody>
          <a:bodyPr/>
          <a:lstStyle/>
          <a:p>
            <a:r>
              <a:rPr lang="fr-CH" dirty="0"/>
              <a:t>5. </a:t>
            </a:r>
            <a:r>
              <a:rPr lang="fr-CH" dirty="0" err="1"/>
              <a:t>Migrationsprojekt</a:t>
            </a:r>
            <a:r>
              <a:rPr lang="fr-CH" dirty="0"/>
              <a:t> </a:t>
            </a:r>
            <a:r>
              <a:rPr lang="fr-CH" dirty="0" err="1"/>
              <a:t>Plattform</a:t>
            </a:r>
            <a:r>
              <a:rPr lang="fr-CH" dirty="0"/>
              <a:t>: </a:t>
            </a:r>
            <a:r>
              <a:rPr lang="fr-CH" dirty="0" err="1"/>
              <a:t>Initialisierung</a:t>
            </a:r>
            <a:endParaRPr lang="fr-CH" dirty="0"/>
          </a:p>
        </p:txBody>
      </p:sp>
      <p:graphicFrame>
        <p:nvGraphicFramePr>
          <p:cNvPr id="3" name="Diagramm 4">
            <a:extLst>
              <a:ext uri="{FF2B5EF4-FFF2-40B4-BE49-F238E27FC236}">
                <a16:creationId xmlns:a16="http://schemas.microsoft.com/office/drawing/2014/main" id="{AEDC9E2B-D98F-4115-9E0E-5CC6B6BE81F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125466361"/>
              </p:ext>
            </p:extLst>
          </p:nvPr>
        </p:nvGraphicFramePr>
        <p:xfrm>
          <a:off x="291880" y="1481942"/>
          <a:ext cx="11543306" cy="504302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4" name="Image 3">
            <a:extLst>
              <a:ext uri="{FF2B5EF4-FFF2-40B4-BE49-F238E27FC236}">
                <a16:creationId xmlns:a16="http://schemas.microsoft.com/office/drawing/2014/main" id="{BA34CE73-68F6-45AD-A35B-012DD22DDDD0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662" y="1741824"/>
            <a:ext cx="2420471" cy="1815353"/>
          </a:xfrm>
          <a:prstGeom prst="rect">
            <a:avLst/>
          </a:prstGeom>
        </p:spPr>
      </p:pic>
      <p:pic>
        <p:nvPicPr>
          <p:cNvPr id="5" name="Image 4">
            <a:extLst>
              <a:ext uri="{FF2B5EF4-FFF2-40B4-BE49-F238E27FC236}">
                <a16:creationId xmlns:a16="http://schemas.microsoft.com/office/drawing/2014/main" id="{3C5F1283-9C93-4E85-8840-65ADF42A7F4D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40801" y="4366052"/>
            <a:ext cx="3048704" cy="20407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841404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3904" y="456392"/>
            <a:ext cx="11779259" cy="480131"/>
          </a:xfrm>
        </p:spPr>
        <p:txBody>
          <a:bodyPr/>
          <a:lstStyle/>
          <a:p>
            <a:r>
              <a:rPr lang="fr-CH" dirty="0"/>
              <a:t>5. </a:t>
            </a:r>
            <a:r>
              <a:rPr lang="fr-CH" dirty="0" err="1"/>
              <a:t>Migrationsprojekt</a:t>
            </a:r>
            <a:r>
              <a:rPr lang="fr-CH" dirty="0"/>
              <a:t> </a:t>
            </a:r>
            <a:r>
              <a:rPr lang="fr-CH" dirty="0" err="1"/>
              <a:t>Plattform</a:t>
            </a:r>
            <a:r>
              <a:rPr lang="fr-CH" dirty="0"/>
              <a:t>: </a:t>
            </a:r>
            <a:r>
              <a:rPr lang="fr-CH" dirty="0" err="1"/>
              <a:t>Varianten</a:t>
            </a:r>
            <a:endParaRPr lang="fr-CH" dirty="0"/>
          </a:p>
        </p:txBody>
      </p:sp>
      <p:sp>
        <p:nvSpPr>
          <p:cNvPr id="3" name="Inhaltsplatzhalter 3">
            <a:extLst>
              <a:ext uri="{FF2B5EF4-FFF2-40B4-BE49-F238E27FC236}">
                <a16:creationId xmlns:a16="http://schemas.microsoft.com/office/drawing/2014/main" id="{697AD596-BD4D-4A15-B730-77AA55F9C48E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226911" y="1325366"/>
            <a:ext cx="11726251" cy="4801156"/>
          </a:xfrm>
        </p:spPr>
        <p:txBody>
          <a:bodyPr>
            <a:normAutofit/>
          </a:bodyPr>
          <a:lstStyle/>
          <a:p>
            <a:pPr marL="514350" indent="-514350">
              <a:buAutoNum type="arabicPeriod"/>
            </a:pPr>
            <a:r>
              <a:rPr lang="de-CH" dirty="0"/>
              <a:t>Marktlösung: WTO</a:t>
            </a:r>
          </a:p>
          <a:p>
            <a:pPr marL="514350" indent="-514350">
              <a:buAutoNum type="arabicPeriod"/>
            </a:pPr>
            <a:r>
              <a:rPr lang="de-CH" dirty="0"/>
              <a:t>Open Source </a:t>
            </a:r>
            <a:r>
              <a:rPr lang="de-CH" dirty="0" err="1"/>
              <a:t>lösung</a:t>
            </a:r>
            <a:r>
              <a:rPr lang="de-CH" dirty="0"/>
              <a:t>: Bestehende Lösung wird von BIT übernommen, migriert und weiterbetreiben und entwickelt. (Lift and shift zum BIT)</a:t>
            </a:r>
          </a:p>
          <a:p>
            <a:pPr marL="514350" indent="-514350">
              <a:buAutoNum type="arabicPeriod"/>
            </a:pPr>
            <a:r>
              <a:rPr lang="de-CH" dirty="0"/>
              <a:t>Bundlösung:  </a:t>
            </a:r>
            <a:r>
              <a:rPr lang="de-CH" dirty="0" err="1"/>
              <a:t>Opendata.swiss</a:t>
            </a:r>
            <a:r>
              <a:rPr lang="de-CH" dirty="0"/>
              <a:t> neu programmieren und betreiben lassen – durch BIT</a:t>
            </a:r>
          </a:p>
          <a:p>
            <a:pPr marL="514350" indent="-514350">
              <a:buAutoNum type="arabicPeriod"/>
            </a:pPr>
            <a:r>
              <a:rPr lang="de-CH" dirty="0"/>
              <a:t>BFS-Lösung: Projekt SIS 2.0:</a:t>
            </a:r>
          </a:p>
          <a:p>
            <a:pPr marL="1657350" lvl="2" indent="-514350">
              <a:buFont typeface="+mj-lt"/>
              <a:buAutoNum type="alphaLcParenR"/>
            </a:pPr>
            <a:r>
              <a:rPr lang="de-CH" dirty="0" smtClean="0"/>
              <a:t>"Frontend-Container</a:t>
            </a:r>
            <a:r>
              <a:rPr lang="de-CH" dirty="0"/>
              <a:t>" in I14Y integrieren, bspw. eine neue Suchseite für </a:t>
            </a:r>
            <a:r>
              <a:rPr lang="de-CH" dirty="0" err="1"/>
              <a:t>opendata.swiss</a:t>
            </a:r>
            <a:r>
              <a:rPr lang="de-CH" dirty="0"/>
              <a:t> einrichten  (Beispiel: geocat.ch)</a:t>
            </a:r>
          </a:p>
          <a:p>
            <a:pPr marL="1657350" lvl="2" indent="-514350">
              <a:buFont typeface="+mj-lt"/>
              <a:buAutoNum type="alphaLcParenR"/>
            </a:pPr>
            <a:r>
              <a:rPr lang="de-CH" dirty="0" err="1"/>
              <a:t>Opendata.swiss</a:t>
            </a:r>
            <a:r>
              <a:rPr lang="de-CH" dirty="0"/>
              <a:t> in das Backend der I14Y integrieren, aber eine eigene Frontend realisieren. Realisation und Betrieb analog I14Y</a:t>
            </a:r>
          </a:p>
        </p:txBody>
      </p:sp>
    </p:spTree>
    <p:extLst>
      <p:ext uri="{BB962C8B-B14F-4D97-AF65-F5344CB8AC3E}">
        <p14:creationId xmlns:p14="http://schemas.microsoft.com/office/powerpoint/2010/main" val="244672079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3904" y="456392"/>
            <a:ext cx="11779259" cy="480131"/>
          </a:xfrm>
        </p:spPr>
        <p:txBody>
          <a:bodyPr/>
          <a:lstStyle/>
          <a:p>
            <a:r>
              <a:rPr lang="fr-CH" dirty="0"/>
              <a:t>6. </a:t>
            </a:r>
            <a:r>
              <a:rPr lang="fr-CH" dirty="0" err="1"/>
              <a:t>Aktuell</a:t>
            </a:r>
            <a:r>
              <a:rPr lang="fr-CH" dirty="0"/>
              <a:t>: </a:t>
            </a:r>
            <a:r>
              <a:rPr lang="fr-CH" dirty="0" err="1"/>
              <a:t>Weiterentwicklung</a:t>
            </a:r>
            <a:r>
              <a:rPr lang="fr-CH" dirty="0"/>
              <a:t> </a:t>
            </a:r>
            <a:r>
              <a:rPr lang="fr-CH" dirty="0" err="1"/>
              <a:t>opendata.swiss</a:t>
            </a:r>
            <a:r>
              <a:rPr lang="fr-CH" dirty="0"/>
              <a:t> mit </a:t>
            </a:r>
            <a:r>
              <a:rPr lang="fr-CH" dirty="0" err="1"/>
              <a:t>Liip</a:t>
            </a:r>
            <a:endParaRPr lang="fr-CH" dirty="0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814925" y="243810"/>
            <a:ext cx="1080000" cy="1080000"/>
          </a:xfrm>
          <a:prstGeom prst="rect">
            <a:avLst/>
          </a:prstGeom>
        </p:spPr>
      </p:pic>
      <p:sp>
        <p:nvSpPr>
          <p:cNvPr id="5" name="Espace réservé du contenu 4"/>
          <p:cNvSpPr>
            <a:spLocks noGrp="1"/>
          </p:cNvSpPr>
          <p:nvPr>
            <p:ph idx="10"/>
          </p:nvPr>
        </p:nvSpPr>
        <p:spPr/>
        <p:txBody>
          <a:bodyPr>
            <a:norm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de-CH" sz="2800" b="1" dirty="0"/>
              <a:t>Suchresultate verbessern</a:t>
            </a:r>
          </a:p>
          <a:p>
            <a:pPr marL="1600200" lvl="2" indent="-457200"/>
            <a:r>
              <a:rPr lang="de-CH" sz="2600" dirty="0">
                <a:latin typeface="+mj-lt"/>
              </a:rPr>
              <a:t>Bessere Suchergebnisse (vor allem nach Aktualität der Daten)</a:t>
            </a:r>
          </a:p>
          <a:p>
            <a:pPr lvl="2" indent="0">
              <a:buNone/>
            </a:pPr>
            <a:endParaRPr lang="de-CH" sz="26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de-CH" sz="2800" b="1" dirty="0"/>
              <a:t>Datensatz abonnieren: </a:t>
            </a:r>
            <a:r>
              <a:rPr lang="de-CH" sz="2800" dirty="0"/>
              <a:t>automatisch über Datensatzänderungen erfahren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de-CH" sz="2800" b="1" dirty="0"/>
              <a:t>Webformular Showcases: </a:t>
            </a:r>
            <a:r>
              <a:rPr lang="de-CH" sz="2800" dirty="0"/>
              <a:t>Einreichen von Showcases über ein Kontaktformular	 </a:t>
            </a:r>
            <a:endParaRPr lang="en-US" dirty="0"/>
          </a:p>
        </p:txBody>
      </p:sp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152400" y="152400"/>
            <a:ext cx="12192000" cy="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9962785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7. </a:t>
            </a:r>
            <a:r>
              <a:rPr lang="fr-CH" dirty="0" err="1"/>
              <a:t>Kommende</a:t>
            </a:r>
            <a:r>
              <a:rPr lang="fr-CH" dirty="0"/>
              <a:t> </a:t>
            </a:r>
            <a:r>
              <a:rPr lang="fr-CH" dirty="0" err="1"/>
              <a:t>Veranstaltungen</a:t>
            </a:r>
            <a:endParaRPr lang="fr-CH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fr-CH" dirty="0">
                <a:sym typeface="Wingdings" panose="05000000000000000000" pitchFamily="2" charset="2"/>
              </a:rPr>
              <a:t>29.11.2022: </a:t>
            </a:r>
            <a:r>
              <a:rPr lang="fr-CH" dirty="0">
                <a:sym typeface="Wingdings" panose="05000000000000000000" pitchFamily="2" charset="2"/>
                <a:hlinkClick r:id="rId3"/>
              </a:rPr>
              <a:t>Open Data </a:t>
            </a:r>
            <a:r>
              <a:rPr lang="fr-CH" dirty="0" err="1">
                <a:sym typeface="Wingdings" panose="05000000000000000000" pitchFamily="2" charset="2"/>
                <a:hlinkClick r:id="rId3"/>
              </a:rPr>
              <a:t>Beer</a:t>
            </a:r>
            <a:r>
              <a:rPr lang="fr-CH" dirty="0">
                <a:sym typeface="Wingdings" panose="05000000000000000000" pitchFamily="2" charset="2"/>
                <a:hlinkClick r:id="rId3"/>
              </a:rPr>
              <a:t> </a:t>
            </a:r>
            <a:r>
              <a:rPr lang="fr-CH" dirty="0" err="1">
                <a:sym typeface="Wingdings" panose="05000000000000000000" pitchFamily="2" charset="2"/>
                <a:hlinkClick r:id="rId3"/>
              </a:rPr>
              <a:t>zusammen</a:t>
            </a:r>
            <a:r>
              <a:rPr lang="fr-CH" dirty="0">
                <a:sym typeface="Wingdings" panose="05000000000000000000" pitchFamily="2" charset="2"/>
                <a:hlinkClick r:id="rId3"/>
              </a:rPr>
              <a:t> mit </a:t>
            </a:r>
            <a:r>
              <a:rPr lang="fr-CH" dirty="0" err="1">
                <a:sym typeface="Wingdings" panose="05000000000000000000" pitchFamily="2" charset="2"/>
                <a:hlinkClick r:id="rId3"/>
              </a:rPr>
              <a:t>Liip</a:t>
            </a:r>
            <a:r>
              <a:rPr lang="fr-CH" dirty="0">
                <a:sym typeface="Wingdings" panose="05000000000000000000" pitchFamily="2" charset="2"/>
                <a:hlinkClick r:id="rId3"/>
              </a:rPr>
              <a:t> in Fribourg</a:t>
            </a:r>
            <a:endParaRPr lang="fr-CH" dirty="0">
              <a:sym typeface="Wingdings" panose="05000000000000000000" pitchFamily="2" charset="2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fr-CH" dirty="0">
                <a:sym typeface="Wingdings" panose="05000000000000000000" pitchFamily="2" charset="2"/>
              </a:rPr>
              <a:t>19-21.1.2023: </a:t>
            </a:r>
            <a:r>
              <a:rPr lang="de-DE" dirty="0">
                <a:sym typeface="Wingdings" panose="05000000000000000000" pitchFamily="2" charset="2"/>
                <a:hlinkClick r:id="rId4"/>
              </a:rPr>
              <a:t>Weiterbildung Data Management und OGD</a:t>
            </a:r>
            <a:endParaRPr lang="fr-CH" dirty="0"/>
          </a:p>
        </p:txBody>
      </p:sp>
      <p:pic>
        <p:nvPicPr>
          <p:cNvPr id="1026" name="Picture 2" descr="Teaser Opendata Organisation der Aktivitäten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5684" y="4050885"/>
            <a:ext cx="2920134" cy="18275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3353051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3904" y="445619"/>
            <a:ext cx="11779259" cy="490904"/>
          </a:xfrm>
        </p:spPr>
        <p:txBody>
          <a:bodyPr/>
          <a:lstStyle/>
          <a:p>
            <a:r>
              <a:rPr lang="fr-CH" dirty="0" err="1"/>
              <a:t>Noch</a:t>
            </a:r>
            <a:r>
              <a:rPr lang="fr-CH" dirty="0"/>
              <a:t> </a:t>
            </a:r>
            <a:r>
              <a:rPr lang="fr-CH" dirty="0" err="1"/>
              <a:t>einige</a:t>
            </a:r>
            <a:r>
              <a:rPr lang="fr-CH" dirty="0"/>
              <a:t> Zahlen… (2022)</a:t>
            </a:r>
            <a:endParaRPr lang="de-CH" dirty="0"/>
          </a:p>
        </p:txBody>
      </p:sp>
      <p:sp>
        <p:nvSpPr>
          <p:cNvPr id="4" name="Rechteck 12"/>
          <p:cNvSpPr/>
          <p:nvPr/>
        </p:nvSpPr>
        <p:spPr bwMode="auto">
          <a:xfrm>
            <a:off x="173904" y="2380686"/>
            <a:ext cx="11839676" cy="3668888"/>
          </a:xfrm>
          <a:prstGeom prst="rect">
            <a:avLst/>
          </a:prstGeom>
          <a:noFill/>
          <a:ln w="25400">
            <a:solidFill>
              <a:schemeClr val="bg2"/>
            </a:solidFill>
            <a:miter lim="800000"/>
            <a:headEnd/>
            <a:tailEnd/>
          </a:ln>
        </p:spPr>
        <p:txBody>
          <a:bodyPr wrap="square" rtlCol="0" anchor="t" anchorCtr="0">
            <a:prstTxWarp prst="textNoShape">
              <a:avLst/>
            </a:prstTxWarp>
            <a:noAutofit/>
          </a:bodyPr>
          <a:lstStyle/>
          <a:p>
            <a:pPr algn="ctr"/>
            <a:endParaRPr lang="de-CH" sz="1688" dirty="0"/>
          </a:p>
        </p:txBody>
      </p:sp>
      <p:sp>
        <p:nvSpPr>
          <p:cNvPr id="6" name="4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9249239" y="4077375"/>
            <a:ext cx="2464954" cy="1419617"/>
          </a:xfrm>
          <a:prstGeom prst="rect">
            <a:avLst/>
          </a:prstGeom>
          <a:solidFill>
            <a:srgbClr val="A5C400"/>
          </a:solidFill>
          <a:ln w="9525">
            <a:noFill/>
            <a:miter lim="800000"/>
            <a:headEnd/>
            <a:tailEnd/>
          </a:ln>
        </p:spPr>
        <p:txBody>
          <a:bodyPr wrap="square" lIns="257098" tIns="214248" rIns="214248" bIns="214248">
            <a:prstTxWarp prst="textNoShape">
              <a:avLst/>
            </a:prstTxWarp>
            <a:spAutoFit/>
          </a:bodyPr>
          <a:lstStyle/>
          <a:p>
            <a:pPr>
              <a:lnSpc>
                <a:spcPct val="95000"/>
              </a:lnSpc>
            </a:pPr>
            <a:r>
              <a:rPr lang="fr-CH" sz="1688" b="1" dirty="0">
                <a:latin typeface="Frutiger 45 Light" charset="0"/>
              </a:rPr>
              <a:t>982</a:t>
            </a:r>
            <a:r>
              <a:rPr lang="fr-CH" sz="1688" b="1" dirty="0">
                <a:solidFill>
                  <a:srgbClr val="000000"/>
                </a:solidFill>
                <a:latin typeface="Frutiger 45 Light" charset="0"/>
              </a:rPr>
              <a:t> </a:t>
            </a:r>
            <a:r>
              <a:rPr lang="fr-CH" sz="1688" b="1" dirty="0" err="1">
                <a:solidFill>
                  <a:srgbClr val="000000"/>
                </a:solidFill>
                <a:latin typeface="Frutiger 45 Light" charset="0"/>
              </a:rPr>
              <a:t>Abonnierte</a:t>
            </a:r>
            <a:r>
              <a:rPr lang="fr-CH" sz="1688" b="1" dirty="0">
                <a:solidFill>
                  <a:srgbClr val="000000"/>
                </a:solidFill>
                <a:latin typeface="Frutiger 45 Light" charset="0"/>
              </a:rPr>
              <a:t> NewsMail OGD </a:t>
            </a:r>
          </a:p>
          <a:p>
            <a:pPr>
              <a:lnSpc>
                <a:spcPct val="95000"/>
              </a:lnSpc>
            </a:pPr>
            <a:r>
              <a:rPr lang="fr-CH" sz="1688" b="1" dirty="0">
                <a:latin typeface="Frutiger 45 Light" charset="0"/>
              </a:rPr>
              <a:t>( </a:t>
            </a:r>
            <a:r>
              <a:rPr lang="fr-CH" sz="1600" b="1" dirty="0">
                <a:latin typeface="Frutiger 45 Light" charset="0"/>
                <a:cs typeface="Arial" panose="020B0604020202020204" pitchFamily="34" charset="0"/>
              </a:rPr>
              <a:t>~</a:t>
            </a:r>
            <a:r>
              <a:rPr lang="fr-CH" sz="1688" b="1" dirty="0">
                <a:latin typeface="Frutiger 45 Light" charset="0"/>
              </a:rPr>
              <a:t> 726 </a:t>
            </a:r>
            <a:r>
              <a:rPr lang="fr-CH" sz="1688" b="1" dirty="0" err="1">
                <a:latin typeface="Frutiger 45 Light" charset="0"/>
              </a:rPr>
              <a:t>im</a:t>
            </a:r>
            <a:r>
              <a:rPr lang="fr-CH" sz="1688" b="1" dirty="0">
                <a:latin typeface="Frutiger 45 Light" charset="0"/>
              </a:rPr>
              <a:t> 2021)</a:t>
            </a:r>
            <a:endParaRPr lang="fr-CH" sz="1688" b="1" dirty="0">
              <a:solidFill>
                <a:srgbClr val="000000"/>
              </a:solidFill>
              <a:latin typeface="Frutiger 45 Light" charset="0"/>
            </a:endParaRPr>
          </a:p>
          <a:p>
            <a:pPr>
              <a:lnSpc>
                <a:spcPct val="95000"/>
              </a:lnSpc>
            </a:pPr>
            <a:endParaRPr lang="fr-CH" sz="1688" b="1" dirty="0">
              <a:latin typeface="Frutiger 45 Light" charset="0"/>
            </a:endParaRPr>
          </a:p>
        </p:txBody>
      </p:sp>
      <p:sp>
        <p:nvSpPr>
          <p:cNvPr id="8" name="3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736235" y="4075827"/>
            <a:ext cx="2465227" cy="1419938"/>
          </a:xfrm>
          <a:prstGeom prst="rect">
            <a:avLst/>
          </a:prstGeom>
          <a:solidFill>
            <a:srgbClr val="F49E00"/>
          </a:solidFill>
          <a:ln w="9525">
            <a:noFill/>
            <a:miter lim="800000"/>
            <a:headEnd/>
            <a:tailEnd/>
          </a:ln>
        </p:spPr>
        <p:txBody>
          <a:bodyPr wrap="square" lIns="257098" tIns="214248" rIns="214248" bIns="214248">
            <a:prstTxWarp prst="textNoShape">
              <a:avLst/>
            </a:prstTxWarp>
            <a:spAutoFit/>
          </a:bodyPr>
          <a:lstStyle/>
          <a:p>
            <a:pPr>
              <a:lnSpc>
                <a:spcPct val="95000"/>
              </a:lnSpc>
            </a:pPr>
            <a:r>
              <a:rPr lang="fr-CH" sz="1688" b="1" dirty="0">
                <a:solidFill>
                  <a:srgbClr val="000000"/>
                </a:solidFill>
                <a:latin typeface="Frutiger 45 Light" charset="0"/>
              </a:rPr>
              <a:t>105 </a:t>
            </a:r>
            <a:r>
              <a:rPr lang="fr-CH" sz="1688" b="1" dirty="0" err="1">
                <a:solidFill>
                  <a:srgbClr val="000000"/>
                </a:solidFill>
                <a:latin typeface="Frutiger 45 Light" charset="0"/>
              </a:rPr>
              <a:t>Organisationen</a:t>
            </a:r>
            <a:r>
              <a:rPr lang="fr-CH" sz="1688" b="1" dirty="0">
                <a:solidFill>
                  <a:srgbClr val="000000"/>
                </a:solidFill>
                <a:latin typeface="Frutiger 45 Light" charset="0"/>
              </a:rPr>
              <a:t> </a:t>
            </a:r>
            <a:r>
              <a:rPr lang="fr-CH" sz="1688" b="1" dirty="0" err="1">
                <a:solidFill>
                  <a:srgbClr val="000000"/>
                </a:solidFill>
                <a:latin typeface="Frutiger 45 Light" charset="0"/>
              </a:rPr>
              <a:t>auf</a:t>
            </a:r>
            <a:r>
              <a:rPr lang="fr-CH" sz="1688" b="1" dirty="0">
                <a:solidFill>
                  <a:srgbClr val="000000"/>
                </a:solidFill>
                <a:latin typeface="Frutiger 45 Light" charset="0"/>
              </a:rPr>
              <a:t> opendata.swiss</a:t>
            </a:r>
          </a:p>
          <a:p>
            <a:pPr>
              <a:lnSpc>
                <a:spcPct val="95000"/>
              </a:lnSpc>
            </a:pPr>
            <a:r>
              <a:rPr lang="fr-CH" sz="1688" b="1" dirty="0">
                <a:solidFill>
                  <a:srgbClr val="000000"/>
                </a:solidFill>
                <a:latin typeface="Frutiger 45 Light" charset="0"/>
              </a:rPr>
              <a:t>(~86 </a:t>
            </a:r>
            <a:r>
              <a:rPr lang="fr-CH" sz="1688" b="1" dirty="0" err="1">
                <a:solidFill>
                  <a:srgbClr val="000000"/>
                </a:solidFill>
                <a:latin typeface="Frutiger 45 Light" charset="0"/>
              </a:rPr>
              <a:t>im</a:t>
            </a:r>
            <a:r>
              <a:rPr lang="fr-CH" sz="1688" b="1" dirty="0">
                <a:solidFill>
                  <a:srgbClr val="000000"/>
                </a:solidFill>
                <a:latin typeface="Frutiger 45 Light" charset="0"/>
              </a:rPr>
              <a:t> 2021)</a:t>
            </a:r>
          </a:p>
          <a:p>
            <a:pPr>
              <a:lnSpc>
                <a:spcPct val="95000"/>
              </a:lnSpc>
            </a:pPr>
            <a:endParaRPr lang="de-CH" sz="1688" b="1" dirty="0">
              <a:solidFill>
                <a:srgbClr val="000000"/>
              </a:solidFill>
              <a:latin typeface="Frutiger 45 Light" charset="0"/>
            </a:endParaRPr>
          </a:p>
        </p:txBody>
      </p:sp>
      <p:sp>
        <p:nvSpPr>
          <p:cNvPr id="11" name="9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6270072" y="4076148"/>
            <a:ext cx="2464954" cy="1419938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square" lIns="257098" tIns="214248" rIns="214248" bIns="214248">
            <a:prstTxWarp prst="textNoShape">
              <a:avLst/>
            </a:prstTxWarp>
            <a:spAutoFit/>
          </a:bodyPr>
          <a:lstStyle/>
          <a:p>
            <a:pPr>
              <a:lnSpc>
                <a:spcPct val="95000"/>
              </a:lnSpc>
            </a:pPr>
            <a:r>
              <a:rPr lang="de-CH" sz="1688" b="1" dirty="0">
                <a:solidFill>
                  <a:srgbClr val="000000"/>
                </a:solidFill>
                <a:latin typeface="Frutiger 45 Light" charset="0"/>
              </a:rPr>
              <a:t>1972 Follower Twitter-Account @opendataswiss (</a:t>
            </a:r>
            <a:r>
              <a:rPr lang="fr-CH" sz="1688" b="1" dirty="0">
                <a:solidFill>
                  <a:srgbClr val="000000"/>
                </a:solidFill>
                <a:latin typeface="Frutiger 45 Light" charset="0"/>
              </a:rPr>
              <a:t>~1670 </a:t>
            </a:r>
            <a:r>
              <a:rPr lang="fr-CH" sz="1688" b="1" dirty="0" err="1">
                <a:solidFill>
                  <a:srgbClr val="000000"/>
                </a:solidFill>
                <a:latin typeface="Frutiger 45 Light" charset="0"/>
              </a:rPr>
              <a:t>im</a:t>
            </a:r>
            <a:r>
              <a:rPr lang="fr-CH" sz="1688" b="1" dirty="0">
                <a:solidFill>
                  <a:srgbClr val="000000"/>
                </a:solidFill>
                <a:latin typeface="Frutiger 45 Light" charset="0"/>
              </a:rPr>
              <a:t> 2021)</a:t>
            </a:r>
          </a:p>
        </p:txBody>
      </p:sp>
      <p:sp>
        <p:nvSpPr>
          <p:cNvPr id="13" name="9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3384332" y="4076148"/>
            <a:ext cx="2520000" cy="1419617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 w="9525">
            <a:noFill/>
            <a:miter lim="800000"/>
            <a:headEnd/>
            <a:tailEnd/>
          </a:ln>
        </p:spPr>
        <p:txBody>
          <a:bodyPr wrap="square" lIns="257098" tIns="214248" rIns="214248" bIns="214248">
            <a:prstTxWarp prst="textNoShape">
              <a:avLst/>
            </a:prstTxWarp>
            <a:spAutoFit/>
          </a:bodyPr>
          <a:lstStyle/>
          <a:p>
            <a:pPr>
              <a:lnSpc>
                <a:spcPct val="95000"/>
              </a:lnSpc>
            </a:pPr>
            <a:r>
              <a:rPr lang="fr-CH" sz="1688" b="1" dirty="0">
                <a:latin typeface="Frutiger 45 Light" charset="0"/>
              </a:rPr>
              <a:t>24’693</a:t>
            </a:r>
            <a:r>
              <a:rPr lang="fr-CH" sz="1688" b="1" dirty="0">
                <a:solidFill>
                  <a:srgbClr val="FF0000"/>
                </a:solidFill>
                <a:latin typeface="Frutiger 45 Light" charset="0"/>
              </a:rPr>
              <a:t> </a:t>
            </a:r>
            <a:r>
              <a:rPr lang="fr-CH" sz="1688" b="1" dirty="0" err="1">
                <a:latin typeface="Frutiger 45 Light" charset="0"/>
              </a:rPr>
              <a:t>monatliche</a:t>
            </a:r>
            <a:r>
              <a:rPr lang="fr-CH" sz="1688" b="1" dirty="0">
                <a:latin typeface="Frutiger 45 Light" charset="0"/>
              </a:rPr>
              <a:t> </a:t>
            </a:r>
            <a:r>
              <a:rPr lang="fr-CH" sz="1688" b="1" dirty="0" err="1">
                <a:latin typeface="Frutiger 45 Light" charset="0"/>
              </a:rPr>
              <a:t>Besucher</a:t>
            </a:r>
            <a:r>
              <a:rPr lang="fr-CH" sz="1688" b="1" dirty="0">
                <a:latin typeface="Frutiger 45 Light" charset="0"/>
              </a:rPr>
              <a:t> </a:t>
            </a:r>
            <a:r>
              <a:rPr lang="fr-CH" sz="1688" b="1" dirty="0" err="1">
                <a:latin typeface="Frutiger 45 Light" charset="0"/>
              </a:rPr>
              <a:t>auf</a:t>
            </a:r>
            <a:r>
              <a:rPr lang="fr-CH" sz="1688" b="1" dirty="0">
                <a:latin typeface="Frutiger 45 Light" charset="0"/>
              </a:rPr>
              <a:t> opendata.swiss </a:t>
            </a:r>
            <a:r>
              <a:rPr lang="fr-CH" sz="1688" b="1" dirty="0" err="1">
                <a:latin typeface="Frutiger 45 Light" charset="0"/>
              </a:rPr>
              <a:t>im</a:t>
            </a:r>
            <a:r>
              <a:rPr lang="fr-CH" sz="1688" b="1" dirty="0">
                <a:latin typeface="Frutiger 45 Light" charset="0"/>
              </a:rPr>
              <a:t> </a:t>
            </a:r>
            <a:r>
              <a:rPr lang="fr-CH" sz="1688" b="1" dirty="0" err="1">
                <a:latin typeface="Frutiger 45 Light" charset="0"/>
              </a:rPr>
              <a:t>Durchschnitt</a:t>
            </a:r>
            <a:r>
              <a:rPr lang="fr-CH" sz="1688" b="1" dirty="0">
                <a:latin typeface="Frutiger 45 Light" charset="0"/>
              </a:rPr>
              <a:t> </a:t>
            </a:r>
            <a:endParaRPr lang="de-CH" sz="1688" b="1" dirty="0">
              <a:latin typeface="Frutiger 45 Light" charset="0"/>
            </a:endParaRPr>
          </a:p>
        </p:txBody>
      </p:sp>
      <p:pic>
        <p:nvPicPr>
          <p:cNvPr id="14" name="Image 13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99523" y="2598575"/>
            <a:ext cx="1311695" cy="1193662"/>
          </a:xfrm>
          <a:prstGeom prst="rect">
            <a:avLst/>
          </a:prstGeom>
        </p:spPr>
      </p:pic>
      <p:pic>
        <p:nvPicPr>
          <p:cNvPr id="16" name="Image 15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1247" y="2598575"/>
            <a:ext cx="1287665" cy="1287665"/>
          </a:xfrm>
          <a:prstGeom prst="rect">
            <a:avLst/>
          </a:prstGeom>
        </p:spPr>
      </p:pic>
      <p:sp>
        <p:nvSpPr>
          <p:cNvPr id="3" name="ZoneTexte 2"/>
          <p:cNvSpPr txBox="1"/>
          <p:nvPr/>
        </p:nvSpPr>
        <p:spPr>
          <a:xfrm>
            <a:off x="10753859" y="5812270"/>
            <a:ext cx="125972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900" dirty="0"/>
              <a:t>Stand 01.09.2022</a:t>
            </a:r>
            <a:endParaRPr lang="de-CH" sz="900" dirty="0"/>
          </a:p>
        </p:txBody>
      </p:sp>
      <p:pic>
        <p:nvPicPr>
          <p:cNvPr id="12" name="Image 11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6018" y="2598575"/>
            <a:ext cx="1217058" cy="1217058"/>
          </a:xfrm>
          <a:prstGeom prst="rect">
            <a:avLst/>
          </a:prstGeom>
        </p:spPr>
      </p:pic>
      <p:pic>
        <p:nvPicPr>
          <p:cNvPr id="17" name="Image 16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21777" y="2598575"/>
            <a:ext cx="1260912" cy="12609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799150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776745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b="1" dirty="0"/>
              <a:t>Inhalt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idx="10"/>
          </p:nvPr>
        </p:nvSpPr>
        <p:spPr>
          <a:xfrm>
            <a:off x="226911" y="1325366"/>
            <a:ext cx="11726251" cy="4801156"/>
          </a:xfrm>
        </p:spPr>
        <p:txBody>
          <a:bodyPr>
            <a:normAutofit/>
          </a:bodyPr>
          <a:lstStyle/>
          <a:p>
            <a:pPr marL="514350" lvl="0" indent="-514350">
              <a:buAutoNum type="arabicPeriod"/>
            </a:pPr>
            <a:r>
              <a:rPr lang="de-CH" dirty="0"/>
              <a:t>Die Geschäftsstelle OGD</a:t>
            </a:r>
          </a:p>
          <a:p>
            <a:pPr marL="514350" lvl="0" indent="-514350">
              <a:buAutoNum type="arabicPeriod"/>
            </a:pPr>
            <a:r>
              <a:rPr lang="de-CH" dirty="0"/>
              <a:t>Weiterbildung Data Management und OGD</a:t>
            </a:r>
          </a:p>
          <a:p>
            <a:pPr marL="514350" lvl="0" indent="-514350">
              <a:buAutoNum type="arabicPeriod"/>
            </a:pPr>
            <a:r>
              <a:rPr lang="de-CH" dirty="0"/>
              <a:t>Follow-</a:t>
            </a:r>
            <a:r>
              <a:rPr lang="de-CH" dirty="0" err="1"/>
              <a:t>up</a:t>
            </a:r>
            <a:r>
              <a:rPr lang="de-CH" dirty="0"/>
              <a:t> Runder Tisch</a:t>
            </a:r>
          </a:p>
          <a:p>
            <a:pPr marL="514350" lvl="0" indent="-514350">
              <a:buAutoNum type="arabicPeriod"/>
            </a:pPr>
            <a:r>
              <a:rPr lang="de-CH" dirty="0"/>
              <a:t>EMBAG</a:t>
            </a:r>
          </a:p>
          <a:p>
            <a:pPr marL="514350" lvl="0" indent="-514350">
              <a:buAutoNum type="arabicPeriod"/>
            </a:pPr>
            <a:r>
              <a:rPr lang="de-CH" dirty="0"/>
              <a:t>DCAT-AP-CH v2</a:t>
            </a:r>
          </a:p>
          <a:p>
            <a:pPr marL="514350" indent="-514350">
              <a:buFont typeface="Arial" panose="020B0604020202020204" pitchFamily="34" charset="0"/>
              <a:buAutoNum type="arabicPeriod"/>
            </a:pPr>
            <a:r>
              <a:rPr lang="de-CH" dirty="0"/>
              <a:t>Migrationsprojekt OGD-Plattform</a:t>
            </a:r>
          </a:p>
          <a:p>
            <a:pPr marL="514350" lvl="0" indent="-514350">
              <a:buAutoNum type="arabicPeriod"/>
            </a:pPr>
            <a:r>
              <a:rPr lang="de-CH" dirty="0"/>
              <a:t>Weiterentwicklung </a:t>
            </a:r>
            <a:r>
              <a:rPr lang="de-CH" dirty="0" err="1"/>
              <a:t>opendata.swiss</a:t>
            </a:r>
            <a:endParaRPr lang="de-CH" dirty="0"/>
          </a:p>
          <a:p>
            <a:pPr marL="514350" lvl="0" indent="-514350">
              <a:buAutoNum type="arabicPeriod"/>
            </a:pPr>
            <a:r>
              <a:rPr lang="fr-CH" dirty="0" err="1"/>
              <a:t>Kommende</a:t>
            </a:r>
            <a:r>
              <a:rPr lang="fr-CH" dirty="0"/>
              <a:t> </a:t>
            </a:r>
            <a:r>
              <a:rPr lang="fr-CH" dirty="0" err="1"/>
              <a:t>Veranstaltungen</a:t>
            </a:r>
            <a:endParaRPr lang="de-CH" dirty="0"/>
          </a:p>
          <a:p>
            <a:pPr marL="0" lv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92166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b="1" dirty="0"/>
              <a:t>1. </a:t>
            </a:r>
            <a:r>
              <a:rPr lang="fr-CH" b="1" dirty="0"/>
              <a:t>Die </a:t>
            </a:r>
            <a:r>
              <a:rPr lang="fr-CH" b="1" dirty="0" err="1"/>
              <a:t>Geschäftsstelle</a:t>
            </a:r>
            <a:r>
              <a:rPr lang="fr-CH" b="1" dirty="0"/>
              <a:t> Open </a:t>
            </a:r>
            <a:r>
              <a:rPr lang="fr-CH" b="1" dirty="0" err="1"/>
              <a:t>Government</a:t>
            </a:r>
            <a:r>
              <a:rPr lang="fr-CH" b="1" dirty="0"/>
              <a:t> Data</a:t>
            </a:r>
            <a:endParaRPr lang="de-CH" b="1" dirty="0"/>
          </a:p>
        </p:txBody>
      </p:sp>
      <p:sp>
        <p:nvSpPr>
          <p:cNvPr id="5" name="Rechteck 12"/>
          <p:cNvSpPr/>
          <p:nvPr/>
        </p:nvSpPr>
        <p:spPr bwMode="auto">
          <a:xfrm>
            <a:off x="119402" y="1392794"/>
            <a:ext cx="11833761" cy="4464865"/>
          </a:xfrm>
          <a:prstGeom prst="rect">
            <a:avLst/>
          </a:prstGeom>
          <a:noFill/>
          <a:ln w="25400">
            <a:solidFill>
              <a:schemeClr val="bg2"/>
            </a:solidFill>
            <a:miter lim="800000"/>
            <a:headEnd/>
            <a:tailEnd/>
          </a:ln>
        </p:spPr>
        <p:txBody>
          <a:bodyPr wrap="square" rtlCol="0" anchor="t" anchorCtr="0">
            <a:prstTxWarp prst="textNoShape">
              <a:avLst/>
            </a:prstTxWarp>
            <a:noAutofit/>
          </a:bodyPr>
          <a:lstStyle/>
          <a:p>
            <a:pPr algn="ctr"/>
            <a:endParaRPr lang="de-CH" sz="1688" dirty="0"/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 rotWithShape="1">
          <a:blip r:embed="rId9"/>
          <a:srcRect t="210" r="6051"/>
          <a:stretch/>
        </p:blipFill>
        <p:spPr>
          <a:xfrm>
            <a:off x="4131676" y="2212551"/>
            <a:ext cx="1656000" cy="1659190"/>
          </a:xfrm>
          <a:prstGeom prst="rect">
            <a:avLst/>
          </a:prstGeom>
        </p:spPr>
      </p:pic>
      <p:pic>
        <p:nvPicPr>
          <p:cNvPr id="7" name="Image 6"/>
          <p:cNvPicPr>
            <a:picLocks noChangeAspect="1"/>
          </p:cNvPicPr>
          <p:nvPr/>
        </p:nvPicPr>
        <p:blipFill rotWithShape="1">
          <a:blip r:embed="rId10"/>
          <a:srcRect l="-1" r="3471"/>
          <a:stretch/>
        </p:blipFill>
        <p:spPr>
          <a:xfrm>
            <a:off x="5990114" y="2214146"/>
            <a:ext cx="1657156" cy="1656000"/>
          </a:xfrm>
          <a:prstGeom prst="rect">
            <a:avLst/>
          </a:prstGeom>
        </p:spPr>
      </p:pic>
      <p:sp>
        <p:nvSpPr>
          <p:cNvPr id="8" name="9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4125526" y="4174697"/>
            <a:ext cx="1656000" cy="915120"/>
          </a:xfrm>
          <a:prstGeom prst="rect">
            <a:avLst/>
          </a:prstGeom>
          <a:solidFill>
            <a:schemeClr val="accent5"/>
          </a:solidFill>
          <a:ln w="9525">
            <a:noFill/>
            <a:miter lim="800000"/>
            <a:headEnd/>
            <a:tailEnd/>
          </a:ln>
        </p:spPr>
        <p:txBody>
          <a:bodyPr wrap="square" lIns="257098" tIns="214248" rIns="214248" bIns="214248" anchor="ctr">
            <a:prstTxWarp prst="textNoShape">
              <a:avLst/>
            </a:prstTxWarp>
            <a:spAutoFit/>
          </a:bodyPr>
          <a:lstStyle/>
          <a:p>
            <a:pPr>
              <a:lnSpc>
                <a:spcPct val="95000"/>
              </a:lnSpc>
            </a:pPr>
            <a:r>
              <a:rPr lang="de-CH" sz="1100" b="1" dirty="0">
                <a:latin typeface="Frutiger 45 Light" charset="0"/>
              </a:rPr>
              <a:t>Pascal Hurni</a:t>
            </a:r>
            <a:br>
              <a:rPr lang="de-CH" sz="1100" b="1" dirty="0">
                <a:latin typeface="Frutiger 45 Light" charset="0"/>
              </a:rPr>
            </a:br>
            <a:r>
              <a:rPr lang="de-CH" sz="1100" b="1" dirty="0">
                <a:latin typeface="Frutiger 45 Light" charset="0"/>
              </a:rPr>
              <a:t>Datenspezialist</a:t>
            </a:r>
          </a:p>
          <a:p>
            <a:pPr>
              <a:lnSpc>
                <a:spcPct val="95000"/>
              </a:lnSpc>
            </a:pPr>
            <a:endParaRPr lang="de-CH" sz="1100" b="1" dirty="0">
              <a:solidFill>
                <a:srgbClr val="FFFFFF"/>
              </a:solidFill>
              <a:latin typeface="Frutiger 45 Light" charset="0"/>
            </a:endParaRPr>
          </a:p>
        </p:txBody>
      </p:sp>
      <p:sp>
        <p:nvSpPr>
          <p:cNvPr id="9" name="9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2264653" y="4174697"/>
            <a:ext cx="1656000" cy="91512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 w="9525">
            <a:noFill/>
            <a:miter lim="800000"/>
            <a:headEnd/>
            <a:tailEnd/>
          </a:ln>
        </p:spPr>
        <p:txBody>
          <a:bodyPr wrap="square" lIns="257098" tIns="214248" rIns="214248" bIns="214248" anchor="ctr">
            <a:prstTxWarp prst="textNoShape">
              <a:avLst/>
            </a:prstTxWarp>
            <a:spAutoFit/>
          </a:bodyPr>
          <a:lstStyle/>
          <a:p>
            <a:pPr>
              <a:lnSpc>
                <a:spcPct val="95000"/>
              </a:lnSpc>
            </a:pPr>
            <a:r>
              <a:rPr lang="fr-CH" sz="1100" b="1" dirty="0">
                <a:solidFill>
                  <a:srgbClr val="000000"/>
                </a:solidFill>
                <a:latin typeface="Frutiger 45 Light" charset="0"/>
              </a:rPr>
              <a:t>Maïlys Perrenoud</a:t>
            </a:r>
          </a:p>
          <a:p>
            <a:pPr>
              <a:lnSpc>
                <a:spcPct val="95000"/>
              </a:lnSpc>
            </a:pPr>
            <a:r>
              <a:rPr lang="fr-CH" sz="1100" b="1" dirty="0" err="1">
                <a:solidFill>
                  <a:srgbClr val="000000"/>
                </a:solidFill>
                <a:latin typeface="Frutiger 45 Light" charset="0"/>
              </a:rPr>
              <a:t>Kommunikation</a:t>
            </a:r>
            <a:endParaRPr lang="fr-CH" sz="1100" b="1" dirty="0">
              <a:solidFill>
                <a:srgbClr val="000000"/>
              </a:solidFill>
              <a:latin typeface="Frutiger 45 Light" charset="0"/>
            </a:endParaRPr>
          </a:p>
          <a:p>
            <a:pPr>
              <a:lnSpc>
                <a:spcPct val="95000"/>
              </a:lnSpc>
            </a:pPr>
            <a:endParaRPr lang="fr-CH" sz="1100" b="1" dirty="0">
              <a:solidFill>
                <a:srgbClr val="000000"/>
              </a:solidFill>
              <a:latin typeface="Frutiger 45 Light" charset="0"/>
            </a:endParaRPr>
          </a:p>
        </p:txBody>
      </p:sp>
      <p:sp>
        <p:nvSpPr>
          <p:cNvPr id="10" name="4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5986399" y="4174697"/>
            <a:ext cx="1656000" cy="915120"/>
          </a:xfrm>
          <a:prstGeom prst="rect">
            <a:avLst/>
          </a:prstGeom>
          <a:solidFill>
            <a:srgbClr val="A5C400"/>
          </a:solidFill>
          <a:ln w="9525">
            <a:noFill/>
            <a:miter lim="800000"/>
            <a:headEnd/>
            <a:tailEnd/>
          </a:ln>
        </p:spPr>
        <p:txBody>
          <a:bodyPr wrap="square" lIns="257098" tIns="214248" rIns="214248" bIns="214248" anchor="ctr">
            <a:prstTxWarp prst="textNoShape">
              <a:avLst/>
            </a:prstTxWarp>
            <a:spAutoFit/>
          </a:bodyPr>
          <a:lstStyle/>
          <a:p>
            <a:pPr>
              <a:lnSpc>
                <a:spcPct val="95000"/>
              </a:lnSpc>
            </a:pPr>
            <a:r>
              <a:rPr lang="de-CH" sz="1100" b="1" dirty="0">
                <a:solidFill>
                  <a:srgbClr val="000000"/>
                </a:solidFill>
                <a:latin typeface="Frutiger 45 Light" charset="0"/>
              </a:rPr>
              <a:t>Michèle Spichtig </a:t>
            </a:r>
          </a:p>
          <a:p>
            <a:pPr>
              <a:lnSpc>
                <a:spcPct val="95000"/>
              </a:lnSpc>
            </a:pPr>
            <a:r>
              <a:rPr lang="de-CH" altLang="de-DE" sz="1100" b="1" dirty="0">
                <a:solidFill>
                  <a:srgbClr val="000000"/>
                </a:solidFill>
                <a:latin typeface="Frutiger 45 Light" charset="0"/>
              </a:rPr>
              <a:t>Datenspezialistin</a:t>
            </a:r>
          </a:p>
          <a:p>
            <a:pPr>
              <a:lnSpc>
                <a:spcPct val="95000"/>
              </a:lnSpc>
            </a:pPr>
            <a:endParaRPr lang="de-CH" altLang="de-DE" sz="1100" b="1" dirty="0">
              <a:solidFill>
                <a:srgbClr val="000000"/>
              </a:solidFill>
              <a:latin typeface="Frutiger 45 Light" charset="0"/>
            </a:endParaRPr>
          </a:p>
        </p:txBody>
      </p:sp>
      <p:sp>
        <p:nvSpPr>
          <p:cNvPr id="11" name="9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7847272" y="4174697"/>
            <a:ext cx="1656000" cy="915120"/>
          </a:xfrm>
          <a:prstGeom prst="rect">
            <a:avLst/>
          </a:prstGeom>
          <a:solidFill>
            <a:srgbClr val="FFC000"/>
          </a:solidFill>
          <a:ln w="9525">
            <a:noFill/>
            <a:miter lim="800000"/>
            <a:headEnd/>
            <a:tailEnd/>
          </a:ln>
        </p:spPr>
        <p:txBody>
          <a:bodyPr wrap="square" lIns="257098" tIns="214248" rIns="214248" bIns="214248" anchor="ctr">
            <a:prstTxWarp prst="textNoShape">
              <a:avLst/>
            </a:prstTxWarp>
            <a:spAutoFit/>
          </a:bodyPr>
          <a:lstStyle/>
          <a:p>
            <a:pPr>
              <a:lnSpc>
                <a:spcPct val="95000"/>
              </a:lnSpc>
            </a:pPr>
            <a:r>
              <a:rPr lang="fr-CH" sz="1100" b="1" dirty="0">
                <a:solidFill>
                  <a:srgbClr val="000000"/>
                </a:solidFill>
                <a:latin typeface="Frutiger 45 Light" charset="0"/>
              </a:rPr>
              <a:t>Maria Joseph</a:t>
            </a:r>
          </a:p>
          <a:p>
            <a:pPr>
              <a:lnSpc>
                <a:spcPct val="95000"/>
              </a:lnSpc>
            </a:pPr>
            <a:r>
              <a:rPr lang="fr-CH" sz="1100" b="1" dirty="0" err="1">
                <a:solidFill>
                  <a:srgbClr val="000000"/>
                </a:solidFill>
                <a:latin typeface="Frutiger 45 Light" charset="0"/>
              </a:rPr>
              <a:t>Hochschul-praktikantin</a:t>
            </a:r>
            <a:endParaRPr lang="fr-CH" sz="1100" b="1" dirty="0">
              <a:solidFill>
                <a:srgbClr val="000000"/>
              </a:solidFill>
              <a:latin typeface="Frutiger 45 Light" charset="0"/>
            </a:endParaRPr>
          </a:p>
        </p:txBody>
      </p:sp>
      <p:pic>
        <p:nvPicPr>
          <p:cNvPr id="12" name="Image 11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9708" y="2214146"/>
            <a:ext cx="1656000" cy="1656000"/>
          </a:xfrm>
          <a:prstGeom prst="rect">
            <a:avLst/>
          </a:prstGeom>
        </p:spPr>
      </p:pic>
      <p:sp>
        <p:nvSpPr>
          <p:cNvPr id="14" name="9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403780" y="4174697"/>
            <a:ext cx="1656000" cy="915120"/>
          </a:xfrm>
          <a:prstGeom prst="rect">
            <a:avLst/>
          </a:prstGeom>
          <a:solidFill>
            <a:srgbClr val="1F988A"/>
          </a:solidFill>
          <a:ln w="9525">
            <a:noFill/>
            <a:miter lim="800000"/>
            <a:headEnd/>
            <a:tailEnd/>
          </a:ln>
        </p:spPr>
        <p:txBody>
          <a:bodyPr wrap="square" lIns="257098" tIns="214248" rIns="214248" bIns="214248" anchor="ctr">
            <a:prstTxWarp prst="textNoShape">
              <a:avLst/>
            </a:prstTxWarp>
            <a:spAutoFit/>
          </a:bodyPr>
          <a:lstStyle/>
          <a:p>
            <a:pPr>
              <a:lnSpc>
                <a:spcPct val="95000"/>
              </a:lnSpc>
            </a:pPr>
            <a:r>
              <a:rPr lang="de-CH" sz="1100" b="1" dirty="0">
                <a:latin typeface="Frutiger 45 Light" charset="0"/>
              </a:rPr>
              <a:t>Maik Roth </a:t>
            </a:r>
            <a:br>
              <a:rPr lang="de-CH" sz="1100" b="1" dirty="0">
                <a:latin typeface="Frutiger 45 Light" charset="0"/>
              </a:rPr>
            </a:br>
            <a:r>
              <a:rPr lang="de-CH" sz="1100" b="1" dirty="0">
                <a:latin typeface="Frutiger 45 Light" charset="0"/>
              </a:rPr>
              <a:t>Leiter</a:t>
            </a:r>
          </a:p>
          <a:p>
            <a:pPr>
              <a:lnSpc>
                <a:spcPct val="95000"/>
              </a:lnSpc>
            </a:pPr>
            <a:endParaRPr lang="de-CH" sz="1100" b="1" dirty="0">
              <a:solidFill>
                <a:srgbClr val="FFFFFF"/>
              </a:solidFill>
              <a:latin typeface="Frutiger 45 Light" charset="0"/>
            </a:endParaRPr>
          </a:p>
        </p:txBody>
      </p:sp>
      <p:sp>
        <p:nvSpPr>
          <p:cNvPr id="15" name="9"/>
          <p:cNvSpPr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9708147" y="4174697"/>
            <a:ext cx="1656000" cy="915120"/>
          </a:xfrm>
          <a:prstGeom prst="rect">
            <a:avLst/>
          </a:prstGeom>
          <a:solidFill>
            <a:srgbClr val="4472C4"/>
          </a:solidFill>
          <a:ln w="9525">
            <a:noFill/>
            <a:miter lim="800000"/>
            <a:headEnd/>
            <a:tailEnd/>
          </a:ln>
        </p:spPr>
        <p:txBody>
          <a:bodyPr wrap="square" lIns="257098" tIns="214248" rIns="214248" bIns="214248" anchor="ctr">
            <a:prstTxWarp prst="textNoShape">
              <a:avLst/>
            </a:prstTxWarp>
            <a:spAutoFit/>
          </a:bodyPr>
          <a:lstStyle/>
          <a:p>
            <a:pPr>
              <a:lnSpc>
                <a:spcPct val="95000"/>
              </a:lnSpc>
            </a:pPr>
            <a:r>
              <a:rPr lang="fr-CH" sz="1100" b="1" dirty="0">
                <a:solidFill>
                  <a:srgbClr val="000000"/>
                </a:solidFill>
                <a:latin typeface="Frutiger 45 Light" charset="0"/>
              </a:rPr>
              <a:t>Isabelle </a:t>
            </a:r>
            <a:r>
              <a:rPr lang="fr-CH" sz="1100" b="1" dirty="0" err="1">
                <a:solidFill>
                  <a:srgbClr val="000000"/>
                </a:solidFill>
                <a:latin typeface="Frutiger 45 Light" charset="0"/>
              </a:rPr>
              <a:t>Baber</a:t>
            </a:r>
            <a:endParaRPr lang="fr-CH" sz="1100" b="1" dirty="0">
              <a:solidFill>
                <a:srgbClr val="000000"/>
              </a:solidFill>
              <a:latin typeface="Frutiger 45 Light" charset="0"/>
            </a:endParaRPr>
          </a:p>
          <a:p>
            <a:pPr>
              <a:lnSpc>
                <a:spcPct val="95000"/>
              </a:lnSpc>
            </a:pPr>
            <a:r>
              <a:rPr lang="fr-CH" sz="1100" b="1" dirty="0">
                <a:solidFill>
                  <a:srgbClr val="000000"/>
                </a:solidFill>
                <a:latin typeface="Frutiger 45 Light" charset="0"/>
              </a:rPr>
              <a:t>IT-</a:t>
            </a:r>
            <a:r>
              <a:rPr lang="fr-CH" sz="1100" b="1" dirty="0" err="1">
                <a:solidFill>
                  <a:srgbClr val="000000"/>
                </a:solidFill>
                <a:latin typeface="Frutiger 45 Light" charset="0"/>
              </a:rPr>
              <a:t>Projektleiterin</a:t>
            </a:r>
            <a:endParaRPr lang="fr-CH" sz="1100" b="1" dirty="0">
              <a:solidFill>
                <a:srgbClr val="000000"/>
              </a:solidFill>
              <a:latin typeface="Frutiger 45 Light" charset="0"/>
            </a:endParaRPr>
          </a:p>
          <a:p>
            <a:pPr>
              <a:lnSpc>
                <a:spcPct val="95000"/>
              </a:lnSpc>
            </a:pPr>
            <a:r>
              <a:rPr lang="fr-CH" sz="1100" b="1" dirty="0">
                <a:solidFill>
                  <a:srgbClr val="000000"/>
                </a:solidFill>
                <a:latin typeface="Frutiger 45 Light" charset="0"/>
              </a:rPr>
              <a:t>(ab Nov. 2022)</a:t>
            </a:r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3238" y="2214146"/>
            <a:ext cx="1656000" cy="1656000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9708147" y="2214146"/>
            <a:ext cx="1656000" cy="1656000"/>
          </a:xfrm>
          <a:prstGeom prst="rect">
            <a:avLst/>
          </a:prstGeom>
          <a:noFill/>
          <a:ln>
            <a:solidFill>
              <a:srgbClr val="1F988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6" name="Ellipse 15"/>
          <p:cNvSpPr/>
          <p:nvPr/>
        </p:nvSpPr>
        <p:spPr>
          <a:xfrm>
            <a:off x="10212144" y="2642203"/>
            <a:ext cx="648000" cy="684000"/>
          </a:xfrm>
          <a:prstGeom prst="ellipse">
            <a:avLst/>
          </a:prstGeom>
          <a:noFill/>
          <a:ln w="38100">
            <a:solidFill>
              <a:srgbClr val="1F988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9" name="Arc 18"/>
          <p:cNvSpPr/>
          <p:nvPr/>
        </p:nvSpPr>
        <p:spPr>
          <a:xfrm rot="244387">
            <a:off x="10044940" y="3440698"/>
            <a:ext cx="982409" cy="828629"/>
          </a:xfrm>
          <a:prstGeom prst="arc">
            <a:avLst>
              <a:gd name="adj1" fmla="val 10467872"/>
              <a:gd name="adj2" fmla="val 21550592"/>
            </a:avLst>
          </a:prstGeom>
          <a:noFill/>
          <a:ln w="38100">
            <a:solidFill>
              <a:srgbClr val="1F988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pic>
        <p:nvPicPr>
          <p:cNvPr id="17" name="Image 16"/>
          <p:cNvPicPr>
            <a:picLocks noChangeAspect="1"/>
          </p:cNvPicPr>
          <p:nvPr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611" t="6644" r="6671" b="17907"/>
          <a:stretch/>
        </p:blipFill>
        <p:spPr>
          <a:xfrm>
            <a:off x="395108" y="2212551"/>
            <a:ext cx="1673343" cy="16887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82429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b="1" dirty="0"/>
              <a:t>2. Portal </a:t>
            </a:r>
            <a:r>
              <a:rPr lang="de-CH" b="1" dirty="0" err="1"/>
              <a:t>opendata.swiss</a:t>
            </a:r>
            <a:endParaRPr lang="de-CH" b="1" dirty="0"/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9576" y="2868543"/>
            <a:ext cx="2747457" cy="1840798"/>
          </a:xfrm>
          <a:prstGeom prst="rect">
            <a:avLst/>
          </a:prstGeom>
        </p:spPr>
      </p:pic>
      <p:pic>
        <p:nvPicPr>
          <p:cNvPr id="3074" name="Picture 2" descr="BERNMOBIL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99705" y="1191299"/>
            <a:ext cx="1384034" cy="2647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Die Schweizerische Post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17070" y="2373782"/>
            <a:ext cx="2222403" cy="3117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Eidgenössische Forschungsanstalt für Wald, Schnee und Landschaft WSL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48904" y="2799924"/>
            <a:ext cx="927137" cy="9271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 descr="EnviDat: das Umwelt-Datenportal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28365" y="1466728"/>
            <a:ext cx="1107372" cy="519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2" name="Picture 10" descr="Gemeinde Emmen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8023" y="5701061"/>
            <a:ext cx="1038586" cy="472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4" name="Picture 12" descr="Gemeinde Köniz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38677" y="5830141"/>
            <a:ext cx="1067462" cy="4635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6" name="Picture 14" descr="geoimpact A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00533" y="3149902"/>
            <a:ext cx="715957" cy="8047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8" name="Picture 16" descr="Identitas AG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14035" y="5780622"/>
            <a:ext cx="1571340" cy="409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90" name="Picture 18" descr="Kanton Basel-Stadt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7841" y="1052456"/>
            <a:ext cx="1542984" cy="5643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92" name="Picture 20" descr="Kanton Bern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5711" y="1173682"/>
            <a:ext cx="1238311" cy="7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94" name="Picture 22" descr="Kanton Genf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08159" y="2099213"/>
            <a:ext cx="524015" cy="7975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96" name="Picture 24" descr="Kanton Glarus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1144" y="1976325"/>
            <a:ext cx="1676750" cy="4629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98" name="Picture 26" descr="Kanton Graubünden"/>
          <p:cNvPicPr>
            <a:picLocks noChangeAspect="1" noChangeArrowheads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37688" y="1813877"/>
            <a:ext cx="706938" cy="7941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00" name="Picture 28" descr="Kanton Luzern"/>
          <p:cNvPicPr>
            <a:picLocks noChangeAspect="1" noChangeArrowheads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5373" y="3131125"/>
            <a:ext cx="1595454" cy="3478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02" name="Picture 30" descr="Kanton Schaffhausen"/>
          <p:cNvPicPr>
            <a:picLocks noChangeAspect="1" noChangeArrowheads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158" y="2616440"/>
            <a:ext cx="1406825" cy="467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04" name="Picture 32" descr="Kanton St. Gallen"/>
          <p:cNvPicPr>
            <a:picLocks noChangeAspect="1" noChangeArrowheads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96085" y="1051405"/>
            <a:ext cx="570849" cy="719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06" name="Picture 34" descr="Kanton Thurgau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7339" y="3558054"/>
            <a:ext cx="1288800" cy="5621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08" name="Picture 36" descr="Kanton Wallis"/>
          <p:cNvPicPr>
            <a:picLocks noChangeAspect="1" noChangeArrowheads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300" y="3259161"/>
            <a:ext cx="800105" cy="6954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10" name="Picture 38" descr="GIS Kanton Zug"/>
          <p:cNvPicPr>
            <a:picLocks noChangeAspect="1" noChangeArrowheads="1"/>
          </p:cNvPicPr>
          <p:nvPr/>
        </p:nvPicPr>
        <p:blipFill>
          <a:blip r:embed="rId2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75231" y="1551299"/>
            <a:ext cx="630245" cy="6302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12" name="Picture 40" descr="Kanton Zürich"/>
          <p:cNvPicPr>
            <a:picLocks noChangeAspect="1" noChangeArrowheads="1"/>
          </p:cNvPicPr>
          <p:nvPr/>
        </p:nvPicPr>
        <p:blipFill>
          <a:blip r:embed="rId2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824" y="4256708"/>
            <a:ext cx="1557143" cy="5262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14" name="Picture 42" descr="OpenGLAM CH Working Group"/>
          <p:cNvPicPr>
            <a:picLocks noChangeAspect="1" noChangeArrowheads="1"/>
          </p:cNvPicPr>
          <p:nvPr/>
        </p:nvPicPr>
        <p:blipFill>
          <a:blip r:embed="rId2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21159" y="3954638"/>
            <a:ext cx="1409795" cy="7048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16" name="Picture 44" descr="Schweizerische Bundesbahnen SBB"/>
          <p:cNvPicPr>
            <a:picLocks noChangeAspect="1" noChangeArrowheads="1"/>
          </p:cNvPicPr>
          <p:nvPr/>
        </p:nvPicPr>
        <p:blipFill>
          <a:blip r:embed="rId2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99705" y="1910539"/>
            <a:ext cx="1543050" cy="161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18" name="Picture 46" descr="Schweizerischer Nationalfonds zur Förderung der wissenschaftlichen Forschung SNF"/>
          <p:cNvPicPr>
            <a:picLocks noChangeAspect="1" noChangeArrowheads="1"/>
          </p:cNvPicPr>
          <p:nvPr/>
        </p:nvPicPr>
        <p:blipFill>
          <a:blip r:embed="rId2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94927" y="5685979"/>
            <a:ext cx="2058950" cy="3307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" name="Picture 48" descr="Stadt Bern"/>
          <p:cNvPicPr>
            <a:picLocks noChangeAspect="1" noChangeArrowheads="1"/>
          </p:cNvPicPr>
          <p:nvPr/>
        </p:nvPicPr>
        <p:blipFill>
          <a:blip r:embed="rId2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16283" y="4039039"/>
            <a:ext cx="1220761" cy="12207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22" name="Picture 50" descr="Stadt Luzern"/>
          <p:cNvPicPr>
            <a:picLocks noChangeAspect="1" noChangeArrowheads="1"/>
          </p:cNvPicPr>
          <p:nvPr/>
        </p:nvPicPr>
        <p:blipFill>
          <a:blip r:embed="rId2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9522" y="5150476"/>
            <a:ext cx="2124075" cy="161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24" name="Picture 52" descr="Stadt Uster"/>
          <p:cNvPicPr>
            <a:picLocks noChangeAspect="1" noChangeArrowheads="1"/>
          </p:cNvPicPr>
          <p:nvPr/>
        </p:nvPicPr>
        <p:blipFill>
          <a:blip r:embed="rId2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20783" y="4744535"/>
            <a:ext cx="720000" cy="3006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26" name="Picture 54" descr="Stadt Zürich"/>
          <p:cNvPicPr>
            <a:picLocks noChangeAspect="1" noChangeArrowheads="1"/>
          </p:cNvPicPr>
          <p:nvPr/>
        </p:nvPicPr>
        <p:blipFill>
          <a:blip r:embed="rId3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2073" y="5070183"/>
            <a:ext cx="1696115" cy="3792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28" name="Picture 56" descr="Swissbib"/>
          <p:cNvPicPr>
            <a:picLocks noChangeAspect="1" noChangeArrowheads="1"/>
          </p:cNvPicPr>
          <p:nvPr/>
        </p:nvPicPr>
        <p:blipFill>
          <a:blip r:embed="rId3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00832" y="4813362"/>
            <a:ext cx="1143471" cy="4699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30" name="Picture 58" descr="Swissmedic Schweizerisches Heilmittelinstitut"/>
          <p:cNvPicPr>
            <a:picLocks noChangeAspect="1" noChangeArrowheads="1"/>
          </p:cNvPicPr>
          <p:nvPr/>
        </p:nvPicPr>
        <p:blipFill>
          <a:blip r:embed="rId3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9401" y="4924301"/>
            <a:ext cx="1151553" cy="5032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32" name="Picture 60" descr="Unabhängige Expertenkommission (UEK) Administrative Versorgungen"/>
          <p:cNvPicPr>
            <a:picLocks noChangeAspect="1" noChangeArrowheads="1"/>
          </p:cNvPicPr>
          <p:nvPr/>
        </p:nvPicPr>
        <p:blipFill>
          <a:blip r:embed="rId3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0382" y="3409357"/>
            <a:ext cx="1010931" cy="11386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34" name="Picture 62" descr="Bundesamt für Energie BFE"/>
          <p:cNvPicPr>
            <a:picLocks noChangeAspect="1" noChangeArrowheads="1"/>
          </p:cNvPicPr>
          <p:nvPr/>
        </p:nvPicPr>
        <p:blipFill>
          <a:blip r:embed="rId3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47616" y="2440976"/>
            <a:ext cx="2624952" cy="6391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6" name="Image 35" descr="Geoinformation Canton Fribourg"/>
          <p:cNvPicPr/>
          <p:nvPr/>
        </p:nvPicPr>
        <p:blipFill>
          <a:blip r:embed="rId3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22041" y="995589"/>
            <a:ext cx="790002" cy="656158"/>
          </a:xfrm>
          <a:prstGeom prst="rect">
            <a:avLst/>
          </a:prstGeom>
          <a:noFill/>
          <a:ln>
            <a:noFill/>
          </a:ln>
        </p:spPr>
      </p:pic>
      <p:pic>
        <p:nvPicPr>
          <p:cNvPr id="37" name="Image 36" descr="LUSTAT statistique Lucerne"/>
          <p:cNvPicPr/>
          <p:nvPr/>
        </p:nvPicPr>
        <p:blipFill>
          <a:blip r:embed="rId3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36404" y="5378823"/>
            <a:ext cx="821316" cy="63295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7411172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3904" y="456392"/>
            <a:ext cx="11779259" cy="480131"/>
          </a:xfrm>
        </p:spPr>
        <p:txBody>
          <a:bodyPr/>
          <a:lstStyle/>
          <a:p>
            <a:r>
              <a:rPr lang="fr-CH" dirty="0"/>
              <a:t>2. </a:t>
            </a:r>
            <a:r>
              <a:rPr lang="fr-CH" dirty="0" err="1"/>
              <a:t>Anzahl</a:t>
            </a:r>
            <a:r>
              <a:rPr lang="fr-CH" dirty="0"/>
              <a:t> </a:t>
            </a:r>
            <a:r>
              <a:rPr lang="fr-CH" dirty="0" err="1"/>
              <a:t>Datasets</a:t>
            </a:r>
            <a:r>
              <a:rPr lang="fr-CH" dirty="0"/>
              <a:t> </a:t>
            </a:r>
            <a:r>
              <a:rPr lang="fr-CH" dirty="0" err="1"/>
              <a:t>nach</a:t>
            </a:r>
            <a:r>
              <a:rPr lang="fr-CH" dirty="0"/>
              <a:t> </a:t>
            </a:r>
            <a:r>
              <a:rPr lang="fr-CH" dirty="0" err="1"/>
              <a:t>Organisationen</a:t>
            </a:r>
            <a:r>
              <a:rPr lang="fr-CH" dirty="0"/>
              <a:t> </a:t>
            </a:r>
            <a:r>
              <a:rPr lang="fr-CH" dirty="0" err="1"/>
              <a:t>auf</a:t>
            </a:r>
            <a:r>
              <a:rPr lang="fr-CH" dirty="0"/>
              <a:t> </a:t>
            </a:r>
            <a:r>
              <a:rPr lang="fr-CH" dirty="0" err="1"/>
              <a:t>opendata.swiss</a:t>
            </a:r>
            <a:endParaRPr lang="de-CH" dirty="0"/>
          </a:p>
        </p:txBody>
      </p:sp>
      <p:sp>
        <p:nvSpPr>
          <p:cNvPr id="6" name="ZoneTexte 5"/>
          <p:cNvSpPr txBox="1"/>
          <p:nvPr/>
        </p:nvSpPr>
        <p:spPr>
          <a:xfrm>
            <a:off x="763794" y="1403766"/>
            <a:ext cx="20619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/>
              <a:t>Stand </a:t>
            </a:r>
            <a:r>
              <a:rPr lang="fr-CH" dirty="0" err="1"/>
              <a:t>Oktober</a:t>
            </a:r>
            <a:r>
              <a:rPr lang="fr-CH" dirty="0"/>
              <a:t> 2022</a:t>
            </a:r>
            <a:endParaRPr lang="en-US" dirty="0"/>
          </a:p>
        </p:txBody>
      </p:sp>
      <p:sp>
        <p:nvSpPr>
          <p:cNvPr id="7" name="ZoneTexte 6"/>
          <p:cNvSpPr txBox="1"/>
          <p:nvPr/>
        </p:nvSpPr>
        <p:spPr>
          <a:xfrm>
            <a:off x="10753859" y="5812270"/>
            <a:ext cx="125972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900" dirty="0"/>
              <a:t>Stand </a:t>
            </a:r>
            <a:r>
              <a:rPr lang="fr-CH" sz="900" dirty="0" smtClean="0"/>
              <a:t>01.10.2022</a:t>
            </a:r>
            <a:endParaRPr lang="de-CH" sz="900" dirty="0"/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30190" y="2074257"/>
            <a:ext cx="5587511" cy="3357153"/>
          </a:xfrm>
          <a:prstGeom prst="rect">
            <a:avLst/>
          </a:prstGeom>
        </p:spPr>
      </p:pic>
      <p:pic>
        <p:nvPicPr>
          <p:cNvPr id="9" name="Imag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2721" y="2019268"/>
            <a:ext cx="5897469" cy="34671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49417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3904" y="456392"/>
            <a:ext cx="11779259" cy="480131"/>
          </a:xfrm>
        </p:spPr>
        <p:txBody>
          <a:bodyPr/>
          <a:lstStyle/>
          <a:p>
            <a:r>
              <a:rPr lang="fr-CH" dirty="0"/>
              <a:t>2. </a:t>
            </a:r>
            <a:r>
              <a:rPr lang="fr-CH" dirty="0" err="1"/>
              <a:t>Aktuell</a:t>
            </a:r>
            <a:r>
              <a:rPr lang="fr-CH" dirty="0"/>
              <a:t>: </a:t>
            </a:r>
            <a:r>
              <a:rPr lang="fr-CH" dirty="0" err="1"/>
              <a:t>Weiterbildung</a:t>
            </a:r>
            <a:r>
              <a:rPr lang="fr-CH" dirty="0"/>
              <a:t> Data Management </a:t>
            </a:r>
            <a:r>
              <a:rPr lang="fr-CH" dirty="0" err="1"/>
              <a:t>und</a:t>
            </a:r>
            <a:r>
              <a:rPr lang="fr-CH" dirty="0"/>
              <a:t> OGD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0"/>
          </p:nvPr>
        </p:nvSpPr>
        <p:spPr>
          <a:xfrm>
            <a:off x="410511" y="1308607"/>
            <a:ext cx="9402083" cy="4649281"/>
          </a:xfrm>
        </p:spPr>
        <p:txBody>
          <a:bodyPr>
            <a:norm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fr-CH" sz="3100" dirty="0"/>
              <a:t>Mandat </a:t>
            </a:r>
            <a:r>
              <a:rPr lang="fr-CH" sz="3100" dirty="0" err="1"/>
              <a:t>bei</a:t>
            </a:r>
            <a:r>
              <a:rPr lang="fr-CH" sz="3100" dirty="0"/>
              <a:t> der Berner </a:t>
            </a:r>
            <a:r>
              <a:rPr lang="fr-CH" sz="3100" dirty="0" err="1"/>
              <a:t>Fachhochschule</a:t>
            </a:r>
            <a:r>
              <a:rPr lang="fr-CH" sz="3100" dirty="0"/>
              <a:t/>
            </a:r>
            <a:br>
              <a:rPr lang="fr-CH" sz="3100" dirty="0"/>
            </a:br>
            <a:r>
              <a:rPr lang="fr-CH" sz="3100" dirty="0"/>
              <a:t>Prof. Dr. Mathias Stürmer</a:t>
            </a:r>
            <a:br>
              <a:rPr lang="fr-CH" sz="3100" dirty="0"/>
            </a:br>
            <a:r>
              <a:rPr lang="fr-CH" sz="3100" dirty="0"/>
              <a:t>Prof. Dr. Thomas </a:t>
            </a:r>
            <a:r>
              <a:rPr lang="fr-CH" sz="3100" dirty="0" err="1"/>
              <a:t>Gees</a:t>
            </a:r>
            <a:endParaRPr lang="fr-CH" sz="31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fr-CH" sz="3100" dirty="0">
                <a:hlinkClick r:id="rId3"/>
              </a:rPr>
              <a:t>CAS Public </a:t>
            </a:r>
            <a:r>
              <a:rPr lang="fr-CH" sz="3100" dirty="0" err="1">
                <a:hlinkClick r:id="rId3"/>
              </a:rPr>
              <a:t>Sector</a:t>
            </a:r>
            <a:r>
              <a:rPr lang="fr-CH" sz="3100" dirty="0">
                <a:hlinkClick r:id="rId3"/>
              </a:rPr>
              <a:t> Transformation </a:t>
            </a:r>
            <a:br>
              <a:rPr lang="fr-CH" sz="3100" dirty="0">
                <a:hlinkClick r:id="rId3"/>
              </a:rPr>
            </a:br>
            <a:r>
              <a:rPr lang="fr-CH" sz="3100" dirty="0">
                <a:sym typeface="Wingdings" panose="05000000000000000000" pitchFamily="2" charset="2"/>
                <a:hlinkClick r:id="rId3"/>
              </a:rPr>
              <a:t> </a:t>
            </a:r>
            <a:r>
              <a:rPr lang="fr-CH" sz="3100" dirty="0" err="1">
                <a:sym typeface="Wingdings" panose="05000000000000000000" pitchFamily="2" charset="2"/>
                <a:hlinkClick r:id="rId3"/>
              </a:rPr>
              <a:t>Modul</a:t>
            </a:r>
            <a:r>
              <a:rPr lang="fr-CH" sz="3100" dirty="0">
                <a:sym typeface="Wingdings" panose="05000000000000000000" pitchFamily="2" charset="2"/>
                <a:hlinkClick r:id="rId3"/>
              </a:rPr>
              <a:t> 3 OGD </a:t>
            </a:r>
            <a:r>
              <a:rPr lang="fr-CH" sz="3100" dirty="0" err="1">
                <a:sym typeface="Wingdings" panose="05000000000000000000" pitchFamily="2" charset="2"/>
                <a:hlinkClick r:id="rId3"/>
              </a:rPr>
              <a:t>und</a:t>
            </a:r>
            <a:r>
              <a:rPr lang="fr-CH" sz="3100" dirty="0">
                <a:sym typeface="Wingdings" panose="05000000000000000000" pitchFamily="2" charset="2"/>
                <a:hlinkClick r:id="rId3"/>
              </a:rPr>
              <a:t> </a:t>
            </a:r>
            <a:r>
              <a:rPr lang="fr-CH" sz="3100" dirty="0" err="1">
                <a:sym typeface="Wingdings" panose="05000000000000000000" pitchFamily="2" charset="2"/>
                <a:hlinkClick r:id="rId3"/>
              </a:rPr>
              <a:t>Datenmanagement</a:t>
            </a:r>
            <a:endParaRPr lang="fr-CH" sz="3100" dirty="0">
              <a:sym typeface="Wingdings" panose="05000000000000000000" pitchFamily="2" charset="2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fr-CH" sz="3100" dirty="0" err="1">
                <a:sym typeface="Wingdings" panose="05000000000000000000" pitchFamily="2" charset="2"/>
              </a:rPr>
              <a:t>Nächste</a:t>
            </a:r>
            <a:r>
              <a:rPr lang="fr-CH" sz="3100" dirty="0">
                <a:sym typeface="Wingdings" panose="05000000000000000000" pitchFamily="2" charset="2"/>
              </a:rPr>
              <a:t> </a:t>
            </a:r>
            <a:r>
              <a:rPr lang="fr-CH" sz="3100" dirty="0" err="1">
                <a:sym typeface="Wingdings" panose="05000000000000000000" pitchFamily="2" charset="2"/>
              </a:rPr>
              <a:t>Weiterbildung</a:t>
            </a:r>
            <a:r>
              <a:rPr lang="fr-CH" sz="3100" dirty="0">
                <a:sym typeface="Wingdings" panose="05000000000000000000" pitchFamily="2" charset="2"/>
              </a:rPr>
              <a:t>: 19. – 21. </a:t>
            </a:r>
            <a:r>
              <a:rPr lang="fr-CH" sz="3100" dirty="0" err="1">
                <a:sym typeface="Wingdings" panose="05000000000000000000" pitchFamily="2" charset="2"/>
              </a:rPr>
              <a:t>Januar</a:t>
            </a:r>
            <a:r>
              <a:rPr lang="fr-CH" sz="3100" dirty="0">
                <a:sym typeface="Wingdings" panose="05000000000000000000" pitchFamily="2" charset="2"/>
              </a:rPr>
              <a:t> 2023 </a:t>
            </a:r>
            <a:br>
              <a:rPr lang="fr-CH" sz="3100" dirty="0">
                <a:sym typeface="Wingdings" panose="05000000000000000000" pitchFamily="2" charset="2"/>
              </a:rPr>
            </a:br>
            <a:r>
              <a:rPr lang="fr-CH" sz="3100" dirty="0" err="1">
                <a:sym typeface="Wingdings" panose="05000000000000000000" pitchFamily="2" charset="2"/>
              </a:rPr>
              <a:t>Einschreibung</a:t>
            </a:r>
            <a:r>
              <a:rPr lang="fr-CH" sz="3100" dirty="0">
                <a:sym typeface="Wingdings" panose="05000000000000000000" pitchFamily="2" charset="2"/>
              </a:rPr>
              <a:t> bis Ende </a:t>
            </a:r>
            <a:r>
              <a:rPr lang="fr-CH" sz="3100" dirty="0" err="1">
                <a:sym typeface="Wingdings" panose="05000000000000000000" pitchFamily="2" charset="2"/>
              </a:rPr>
              <a:t>Dezember</a:t>
            </a:r>
            <a:r>
              <a:rPr lang="fr-CH" sz="3100" dirty="0">
                <a:sym typeface="Wingdings" panose="05000000000000000000" pitchFamily="2" charset="2"/>
              </a:rPr>
              <a:t> </a:t>
            </a:r>
            <a:r>
              <a:rPr lang="fr-CH" sz="3100" dirty="0" err="1">
                <a:sym typeface="Wingdings" panose="05000000000000000000" pitchFamily="2" charset="2"/>
              </a:rPr>
              <a:t>möglich</a:t>
            </a:r>
            <a:r>
              <a:rPr lang="fr-CH" sz="3100" dirty="0">
                <a:sym typeface="Wingdings" panose="05000000000000000000" pitchFamily="2" charset="2"/>
              </a:rPr>
              <a:t>!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fr-CH" sz="3100" dirty="0">
                <a:sym typeface="Wingdings" panose="05000000000000000000" pitchFamily="2" charset="2"/>
              </a:rPr>
              <a:t>Ab 2023 </a:t>
            </a:r>
            <a:r>
              <a:rPr lang="fr-CH" sz="3100" dirty="0" err="1">
                <a:sym typeface="Wingdings" panose="05000000000000000000" pitchFamily="2" charset="2"/>
              </a:rPr>
              <a:t>findet</a:t>
            </a:r>
            <a:r>
              <a:rPr lang="fr-CH" sz="3100" dirty="0">
                <a:sym typeface="Wingdings" panose="05000000000000000000" pitchFamily="2" charset="2"/>
              </a:rPr>
              <a:t> die </a:t>
            </a:r>
            <a:r>
              <a:rPr lang="fr-CH" sz="3100" dirty="0" err="1">
                <a:sym typeface="Wingdings" panose="05000000000000000000" pitchFamily="2" charset="2"/>
              </a:rPr>
              <a:t>Weiterbildung</a:t>
            </a:r>
            <a:r>
              <a:rPr lang="fr-CH" sz="3100" dirty="0">
                <a:sym typeface="Wingdings" panose="05000000000000000000" pitchFamily="2" charset="2"/>
              </a:rPr>
              <a:t> OGD </a:t>
            </a:r>
            <a:r>
              <a:rPr lang="fr-CH" sz="3100" dirty="0" err="1">
                <a:sym typeface="Wingdings" panose="05000000000000000000" pitchFamily="2" charset="2"/>
              </a:rPr>
              <a:t>zweimal</a:t>
            </a:r>
            <a:r>
              <a:rPr lang="fr-CH" sz="3100" dirty="0">
                <a:sym typeface="Wingdings" panose="05000000000000000000" pitchFamily="2" charset="2"/>
              </a:rPr>
              <a:t> </a:t>
            </a:r>
            <a:br>
              <a:rPr lang="fr-CH" sz="3100" dirty="0">
                <a:sym typeface="Wingdings" panose="05000000000000000000" pitchFamily="2" charset="2"/>
              </a:rPr>
            </a:br>
            <a:r>
              <a:rPr lang="fr-CH" sz="3100" dirty="0">
                <a:sym typeface="Wingdings" panose="05000000000000000000" pitchFamily="2" charset="2"/>
              </a:rPr>
              <a:t>pro </a:t>
            </a:r>
            <a:r>
              <a:rPr lang="fr-CH" sz="3100" dirty="0" err="1">
                <a:sym typeface="Wingdings" panose="05000000000000000000" pitchFamily="2" charset="2"/>
              </a:rPr>
              <a:t>Jahr</a:t>
            </a:r>
            <a:r>
              <a:rPr lang="fr-CH" sz="3100" dirty="0">
                <a:sym typeface="Wingdings" panose="05000000000000000000" pitchFamily="2" charset="2"/>
              </a:rPr>
              <a:t> (</a:t>
            </a:r>
            <a:r>
              <a:rPr lang="fr-CH" sz="3100" dirty="0" err="1">
                <a:sym typeface="Wingdings" panose="05000000000000000000" pitchFamily="2" charset="2"/>
              </a:rPr>
              <a:t>Januar</a:t>
            </a:r>
            <a:r>
              <a:rPr lang="fr-CH" sz="3100" dirty="0">
                <a:sym typeface="Wingdings" panose="05000000000000000000" pitchFamily="2" charset="2"/>
              </a:rPr>
              <a:t> </a:t>
            </a:r>
            <a:r>
              <a:rPr lang="fr-CH" sz="3100" dirty="0" err="1">
                <a:sym typeface="Wingdings" panose="05000000000000000000" pitchFamily="2" charset="2"/>
              </a:rPr>
              <a:t>und</a:t>
            </a:r>
            <a:r>
              <a:rPr lang="fr-CH" sz="3100" dirty="0">
                <a:sym typeface="Wingdings" panose="05000000000000000000" pitchFamily="2" charset="2"/>
              </a:rPr>
              <a:t> August) </a:t>
            </a:r>
            <a:r>
              <a:rPr lang="fr-CH" sz="3100" dirty="0" err="1">
                <a:sym typeface="Wingdings" panose="05000000000000000000" pitchFamily="2" charset="2"/>
              </a:rPr>
              <a:t>statt</a:t>
            </a:r>
            <a:endParaRPr lang="fr-CH" sz="3100" dirty="0">
              <a:sym typeface="Wingdings" panose="05000000000000000000" pitchFamily="2" charset="2"/>
            </a:endParaRPr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 rotWithShape="1">
          <a:blip r:embed="rId4"/>
          <a:srcRect t="13131" b="12030"/>
          <a:stretch/>
        </p:blipFill>
        <p:spPr>
          <a:xfrm>
            <a:off x="10681414" y="230922"/>
            <a:ext cx="1440000" cy="1077686"/>
          </a:xfrm>
          <a:prstGeom prst="rect">
            <a:avLst/>
          </a:prstGeom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9AECC495-8E95-47C9-B12F-9F9D3BC97AC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197" t="16142" r="16524" b="3640"/>
          <a:stretch/>
        </p:blipFill>
        <p:spPr bwMode="auto">
          <a:xfrm>
            <a:off x="8777151" y="2331720"/>
            <a:ext cx="2624263" cy="30386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4509654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3904" y="445619"/>
            <a:ext cx="11779259" cy="490904"/>
          </a:xfrm>
        </p:spPr>
        <p:txBody>
          <a:bodyPr/>
          <a:lstStyle/>
          <a:p>
            <a:r>
              <a:rPr lang="fr-CH" dirty="0"/>
              <a:t>3. </a:t>
            </a:r>
            <a:r>
              <a:rPr lang="de-CH" dirty="0"/>
              <a:t>Follow-</a:t>
            </a:r>
            <a:r>
              <a:rPr lang="de-CH" dirty="0" err="1"/>
              <a:t>up</a:t>
            </a:r>
            <a:r>
              <a:rPr lang="de-CH" dirty="0"/>
              <a:t> Runder Tisch</a:t>
            </a:r>
            <a:endParaRPr lang="fr-CH" dirty="0"/>
          </a:p>
        </p:txBody>
      </p:sp>
      <p:sp>
        <p:nvSpPr>
          <p:cNvPr id="4" name="Espace réservé du contenu 2"/>
          <p:cNvSpPr>
            <a:spLocks noGrp="1"/>
          </p:cNvSpPr>
          <p:nvPr>
            <p:ph idx="10"/>
          </p:nvPr>
        </p:nvSpPr>
        <p:spPr>
          <a:xfrm>
            <a:off x="410511" y="1308608"/>
            <a:ext cx="9238314" cy="2787142"/>
          </a:xfrm>
        </p:spPr>
        <p:txBody>
          <a:bodyPr>
            <a:normAutofit fontScale="92500" lnSpcReduction="10000"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fr-CH" sz="3100" dirty="0" err="1"/>
              <a:t>Artikel</a:t>
            </a:r>
            <a:r>
              <a:rPr lang="fr-CH" sz="3100" dirty="0"/>
              <a:t> </a:t>
            </a:r>
            <a:r>
              <a:rPr lang="fr-CH" sz="3100" dirty="0" err="1"/>
              <a:t>im</a:t>
            </a:r>
            <a:r>
              <a:rPr lang="fr-CH" sz="3100" dirty="0"/>
              <a:t> </a:t>
            </a:r>
            <a:r>
              <a:rPr lang="fr-CH" sz="3100" dirty="0" err="1"/>
              <a:t>NewsMail</a:t>
            </a:r>
            <a:r>
              <a:rPr lang="fr-CH" sz="3100" dirty="0"/>
              <a:t> OGD </a:t>
            </a:r>
            <a:r>
              <a:rPr lang="fr-CH" sz="3100" dirty="0" err="1"/>
              <a:t>vom</a:t>
            </a:r>
            <a:r>
              <a:rPr lang="fr-CH" sz="3100" dirty="0"/>
              <a:t> 29.9: </a:t>
            </a:r>
            <a:r>
              <a:rPr lang="fr-CH" sz="3100" dirty="0" err="1"/>
              <a:t>Stichwortsuche</a:t>
            </a:r>
            <a:r>
              <a:rPr lang="fr-CH" sz="3100" dirty="0"/>
              <a:t> </a:t>
            </a:r>
            <a:r>
              <a:rPr lang="fr-CH" sz="3100" dirty="0" err="1"/>
              <a:t>zur</a:t>
            </a:r>
            <a:r>
              <a:rPr lang="fr-CH" sz="3100" dirty="0"/>
              <a:t> </a:t>
            </a:r>
            <a:r>
              <a:rPr lang="fr-CH" sz="3100" dirty="0" err="1"/>
              <a:t>Gleichstellung</a:t>
            </a:r>
            <a:r>
              <a:rPr lang="fr-CH" sz="3100" dirty="0"/>
              <a:t>: </a:t>
            </a:r>
            <a:r>
              <a:rPr lang="en-US" sz="3200" dirty="0">
                <a:hlinkClick r:id="rId3"/>
              </a:rPr>
              <a:t>BFS-Newsletter (scnem.com)</a:t>
            </a:r>
            <a:endParaRPr lang="fr-CH" sz="31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fr-CH" sz="3100" dirty="0">
                <a:sym typeface="Wingdings" panose="05000000000000000000" pitchFamily="2" charset="2"/>
              </a:rPr>
              <a:t>Papier </a:t>
            </a:r>
            <a:r>
              <a:rPr lang="fr-CH" sz="3100" dirty="0" err="1">
                <a:sym typeface="Wingdings" panose="05000000000000000000" pitchFamily="2" charset="2"/>
              </a:rPr>
              <a:t>zur</a:t>
            </a:r>
            <a:r>
              <a:rPr lang="fr-CH" sz="3100" dirty="0">
                <a:sym typeface="Wingdings" panose="05000000000000000000" pitchFamily="2" charset="2"/>
              </a:rPr>
              <a:t> </a:t>
            </a:r>
            <a:r>
              <a:rPr lang="fr-CH" sz="3100" dirty="0" err="1">
                <a:sym typeface="Wingdings" panose="05000000000000000000" pitchFamily="2" charset="2"/>
              </a:rPr>
              <a:t>Nachfolge</a:t>
            </a:r>
            <a:r>
              <a:rPr lang="fr-CH" sz="3100" dirty="0">
                <a:sym typeface="Wingdings" panose="05000000000000000000" pitchFamily="2" charset="2"/>
              </a:rPr>
              <a:t> des </a:t>
            </a:r>
            <a:r>
              <a:rPr lang="fr-CH" sz="3100" dirty="0" err="1">
                <a:sym typeface="Wingdings" panose="05000000000000000000" pitchFamily="2" charset="2"/>
              </a:rPr>
              <a:t>Runden</a:t>
            </a:r>
            <a:r>
              <a:rPr lang="fr-CH" sz="3100" dirty="0">
                <a:sym typeface="Wingdings" panose="05000000000000000000" pitchFamily="2" charset="2"/>
              </a:rPr>
              <a:t> </a:t>
            </a:r>
            <a:r>
              <a:rPr lang="fr-CH" sz="3100" dirty="0" err="1">
                <a:sym typeface="Wingdings" panose="05000000000000000000" pitchFamily="2" charset="2"/>
              </a:rPr>
              <a:t>Tisches</a:t>
            </a:r>
            <a:r>
              <a:rPr lang="fr-CH" sz="3100" dirty="0">
                <a:sym typeface="Wingdings" panose="05000000000000000000" pitchFamily="2" charset="2"/>
              </a:rPr>
              <a:t> 2021 </a:t>
            </a:r>
            <a:r>
              <a:rPr lang="fr-CH" sz="3100" dirty="0" err="1">
                <a:sym typeface="Wingdings" panose="05000000000000000000" pitchFamily="2" charset="2"/>
              </a:rPr>
              <a:t>wurde</a:t>
            </a:r>
            <a:r>
              <a:rPr lang="fr-CH" sz="3100" dirty="0">
                <a:sym typeface="Wingdings" panose="05000000000000000000" pitchFamily="2" charset="2"/>
              </a:rPr>
              <a:t> </a:t>
            </a:r>
            <a:r>
              <a:rPr lang="fr-CH" sz="3100" dirty="0" err="1">
                <a:sym typeface="Wingdings" panose="05000000000000000000" pitchFamily="2" charset="2"/>
              </a:rPr>
              <a:t>heute</a:t>
            </a:r>
            <a:r>
              <a:rPr lang="fr-CH" sz="3100" dirty="0">
                <a:sym typeface="Wingdings" panose="05000000000000000000" pitchFamily="2" charset="2"/>
              </a:rPr>
              <a:t> </a:t>
            </a:r>
            <a:r>
              <a:rPr lang="fr-CH" sz="3100" dirty="0" err="1">
                <a:sym typeface="Wingdings" panose="05000000000000000000" pitchFamily="2" charset="2"/>
              </a:rPr>
              <a:t>auf</a:t>
            </a:r>
            <a:r>
              <a:rPr lang="fr-CH" sz="3100" dirty="0">
                <a:sym typeface="Wingdings" panose="05000000000000000000" pitchFamily="2" charset="2"/>
              </a:rPr>
              <a:t> </a:t>
            </a:r>
            <a:r>
              <a:rPr lang="fr-CH" sz="3100" dirty="0" err="1">
                <a:sym typeface="Wingdings" panose="05000000000000000000" pitchFamily="2" charset="2"/>
              </a:rPr>
              <a:t>dem</a:t>
            </a:r>
            <a:r>
              <a:rPr lang="fr-CH" sz="3100" dirty="0">
                <a:sym typeface="Wingdings" panose="05000000000000000000" pitchFamily="2" charset="2"/>
              </a:rPr>
              <a:t> BFS-Portal (</a:t>
            </a:r>
            <a:r>
              <a:rPr lang="fr-CH" sz="3100" dirty="0" err="1">
                <a:sym typeface="Wingdings" panose="05000000000000000000" pitchFamily="2" charset="2"/>
              </a:rPr>
              <a:t>Seite</a:t>
            </a:r>
            <a:r>
              <a:rPr lang="fr-CH" sz="3100" dirty="0">
                <a:sym typeface="Wingdings" panose="05000000000000000000" pitchFamily="2" charset="2"/>
              </a:rPr>
              <a:t> OGD) </a:t>
            </a:r>
            <a:r>
              <a:rPr lang="fr-CH" sz="3100" dirty="0" err="1">
                <a:sym typeface="Wingdings" panose="05000000000000000000" pitchFamily="2" charset="2"/>
              </a:rPr>
              <a:t>veröffentlicht</a:t>
            </a:r>
            <a:endParaRPr lang="fr-CH" sz="3100" dirty="0">
              <a:sym typeface="Wingdings" panose="05000000000000000000" pitchFamily="2" charset="2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fr-CH" sz="3100" dirty="0">
                <a:sym typeface="Wingdings" panose="05000000000000000000" pitchFamily="2" charset="2"/>
              </a:rPr>
              <a:t>Link: </a:t>
            </a:r>
            <a:r>
              <a:rPr lang="de-DE" sz="3200" dirty="0">
                <a:hlinkClick r:id="rId4"/>
              </a:rPr>
              <a:t>Runder Tisch Open </a:t>
            </a:r>
            <a:r>
              <a:rPr lang="de-DE" sz="3200" dirty="0" err="1">
                <a:hlinkClick r:id="rId4"/>
              </a:rPr>
              <a:t>Government</a:t>
            </a:r>
            <a:r>
              <a:rPr lang="de-DE" sz="3200" dirty="0">
                <a:hlinkClick r:id="rId4"/>
              </a:rPr>
              <a:t> Data | Bundesamt für Statistik (admin.ch)</a:t>
            </a:r>
            <a:endParaRPr lang="fr-CH" sz="3100" dirty="0"/>
          </a:p>
        </p:txBody>
      </p:sp>
    </p:spTree>
    <p:extLst>
      <p:ext uri="{BB962C8B-B14F-4D97-AF65-F5344CB8AC3E}">
        <p14:creationId xmlns:p14="http://schemas.microsoft.com/office/powerpoint/2010/main" val="401713143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3904" y="445619"/>
            <a:ext cx="11779259" cy="490904"/>
          </a:xfrm>
        </p:spPr>
        <p:txBody>
          <a:bodyPr/>
          <a:lstStyle/>
          <a:p>
            <a:r>
              <a:rPr lang="fr-CH" dirty="0"/>
              <a:t>3. </a:t>
            </a:r>
            <a:r>
              <a:rPr lang="de-CH" dirty="0"/>
              <a:t>EMBAG</a:t>
            </a:r>
            <a:endParaRPr lang="fr-CH" dirty="0"/>
          </a:p>
        </p:txBody>
      </p:sp>
      <p:sp>
        <p:nvSpPr>
          <p:cNvPr id="5" name="Inhaltsplatzhalter 3"/>
          <p:cNvSpPr>
            <a:spLocks noGrp="1"/>
          </p:cNvSpPr>
          <p:nvPr>
            <p:ph idx="10"/>
          </p:nvPr>
        </p:nvSpPr>
        <p:spPr>
          <a:xfrm>
            <a:off x="173904" y="1293774"/>
            <a:ext cx="11726251" cy="4116568"/>
          </a:xfrm>
        </p:spPr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de-CH" dirty="0">
                <a:hlinkClick r:id="rId3"/>
              </a:rPr>
              <a:t>EMBAG</a:t>
            </a:r>
            <a:r>
              <a:rPr lang="de-CH" dirty="0"/>
              <a:t>: Diskussion in vorberatender Kommission abgeschlossen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de-CH" dirty="0"/>
              <a:t>Diskussion im Ständerat am 1. Juni: angenommen (33 Ja</a:t>
            </a:r>
            <a:r>
              <a:rPr lang="en-US" dirty="0"/>
              <a:t>, </a:t>
            </a:r>
            <a:r>
              <a:rPr lang="de-CH" dirty="0"/>
              <a:t>0 Nein, 0 Enthaltungen)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de-CH" dirty="0"/>
              <a:t>Diskussion im Nationalrat am 21. September: angenommen (144 Ja, 24 Nein, 24 Enthaltungen)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de-CH" dirty="0"/>
              <a:t>Differenzbereinigung im Dezember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de-CH" dirty="0"/>
              <a:t>Inkrafttreten 2023</a:t>
            </a:r>
          </a:p>
        </p:txBody>
      </p:sp>
    </p:spTree>
    <p:extLst>
      <p:ext uri="{BB962C8B-B14F-4D97-AF65-F5344CB8AC3E}">
        <p14:creationId xmlns:p14="http://schemas.microsoft.com/office/powerpoint/2010/main" val="307372071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3904" y="445619"/>
            <a:ext cx="11779259" cy="490904"/>
          </a:xfrm>
        </p:spPr>
        <p:txBody>
          <a:bodyPr/>
          <a:lstStyle/>
          <a:p>
            <a:r>
              <a:rPr lang="fr-CH" dirty="0"/>
              <a:t>3. </a:t>
            </a:r>
            <a:r>
              <a:rPr lang="de-CH" dirty="0"/>
              <a:t>DCAT-AP-CH Version 2</a:t>
            </a:r>
            <a:endParaRPr lang="fr-CH" dirty="0"/>
          </a:p>
        </p:txBody>
      </p:sp>
      <p:sp>
        <p:nvSpPr>
          <p:cNvPr id="4" name="Espace réservé du contenu 2"/>
          <p:cNvSpPr>
            <a:spLocks noGrp="1"/>
          </p:cNvSpPr>
          <p:nvPr>
            <p:ph idx="10"/>
          </p:nvPr>
        </p:nvSpPr>
        <p:spPr>
          <a:xfrm>
            <a:off x="410511" y="1308607"/>
            <a:ext cx="9238314" cy="3820605"/>
          </a:xfrm>
        </p:spPr>
        <p:txBody>
          <a:bodyPr>
            <a:norm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fr-CH" sz="3100" dirty="0" err="1"/>
              <a:t>Treffen</a:t>
            </a:r>
            <a:r>
              <a:rPr lang="fr-CH" sz="3100" dirty="0"/>
              <a:t> der </a:t>
            </a:r>
            <a:r>
              <a:rPr lang="fr-CH" sz="3100" dirty="0" err="1"/>
              <a:t>Arbeitsgruppe</a:t>
            </a:r>
            <a:r>
              <a:rPr lang="fr-CH" sz="3100" dirty="0"/>
              <a:t> </a:t>
            </a:r>
            <a:r>
              <a:rPr lang="fr-CH" sz="3100" dirty="0" err="1"/>
              <a:t>eCH</a:t>
            </a:r>
            <a:r>
              <a:rPr lang="fr-CH" sz="3100" dirty="0"/>
              <a:t> OGD </a:t>
            </a:r>
            <a:r>
              <a:rPr lang="fr-CH" sz="3100" dirty="0" err="1"/>
              <a:t>am</a:t>
            </a:r>
            <a:r>
              <a:rPr lang="fr-CH" sz="3100" dirty="0"/>
              <a:t> 14.09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fr-CH" sz="3100" dirty="0"/>
              <a:t>Co-</a:t>
            </a:r>
            <a:r>
              <a:rPr lang="fr-CH" sz="3100" dirty="0" err="1"/>
              <a:t>Leitung</a:t>
            </a:r>
            <a:r>
              <a:rPr lang="fr-CH" sz="3100" dirty="0"/>
              <a:t> der AG mit Stefan Haller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fr-CH" sz="3100" dirty="0" err="1"/>
              <a:t>Verabschiedung</a:t>
            </a:r>
            <a:r>
              <a:rPr lang="fr-CH" sz="3100" dirty="0"/>
              <a:t> der Version 2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fr-CH" sz="3100" dirty="0" err="1"/>
              <a:t>Genehmigungsverfahren</a:t>
            </a:r>
            <a:r>
              <a:rPr lang="fr-CH" sz="3100" dirty="0"/>
              <a:t> bis Ende </a:t>
            </a:r>
            <a:r>
              <a:rPr lang="fr-CH" sz="3100" dirty="0" err="1"/>
              <a:t>Dezember</a:t>
            </a:r>
            <a:endParaRPr lang="fr-CH" sz="31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fr-CH" sz="3100" dirty="0"/>
              <a:t>DCAT </a:t>
            </a:r>
            <a:r>
              <a:rPr lang="fr-CH" sz="3100" dirty="0" err="1"/>
              <a:t>Konformität</a:t>
            </a:r>
            <a:r>
              <a:rPr lang="fr-CH" sz="3100" dirty="0"/>
              <a:t> des </a:t>
            </a:r>
            <a:r>
              <a:rPr lang="fr-CH" sz="3100" dirty="0" err="1"/>
              <a:t>Portals</a:t>
            </a:r>
            <a:r>
              <a:rPr lang="fr-CH" sz="3100" dirty="0"/>
              <a:t> </a:t>
            </a:r>
            <a:r>
              <a:rPr lang="fr-CH" sz="3100" dirty="0" err="1"/>
              <a:t>Anfang</a:t>
            </a:r>
            <a:r>
              <a:rPr lang="fr-CH" sz="3100" dirty="0"/>
              <a:t> 2023 </a:t>
            </a:r>
            <a:r>
              <a:rPr lang="fr-CH" sz="3100" dirty="0" err="1"/>
              <a:t>vorgesehen</a:t>
            </a:r>
            <a:endParaRPr lang="fr-CH" sz="3100" dirty="0"/>
          </a:p>
        </p:txBody>
      </p:sp>
    </p:spTree>
    <p:extLst>
      <p:ext uri="{BB962C8B-B14F-4D97-AF65-F5344CB8AC3E}">
        <p14:creationId xmlns:p14="http://schemas.microsoft.com/office/powerpoint/2010/main" val="315350001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OGO" val="1"/>
  <p:tag name="SPIEGELUNG-YESNO" val="Akzent"/>
  <p:tag name="COBRANDING" val="Akzent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BOX" val="MoodMitBoxHgruen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BOX" val="MoodMitBoxOrange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BOX" val="MoodMitBoxDrot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BOX" val="MoodMitBoxDrot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OGO" val="1"/>
  <p:tag name="SPIEGELUNG-YESNO" val="Akzent"/>
  <p:tag name="COBRANDING" val="Akzent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OGO" val="1"/>
  <p:tag name="SPIEGELUNG-YESNO" val="Akzent"/>
  <p:tag name="COBRANDING" val="Akzent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BOX" val="MoodMitBoxDrot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BOX" val="MoodMitBoxDrot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BOX" val="MoodMitBoxHgruen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BOX" val="MoodMitBoxDrot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BOX" val="MoodMitBoxDrot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BOX" val="MoodMitBoxDrot"/>
</p:tagLst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4FEC7CDA-A75C-475E-91BB-28D611124670}" vid="{9929A8DE-BDB2-415D-ADFE-DDECAC969A63}"/>
    </a:ext>
  </a:extLst>
</a:theme>
</file>

<file path=ppt/theme/theme2.xml><?xml version="1.0" encoding="utf-8"?>
<a:theme xmlns:a="http://schemas.openxmlformats.org/drawingml/2006/main" name="Conception personnalisé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ADCB766BC1E37A48BCF6CE5D20640D07" ma:contentTypeVersion="2" ma:contentTypeDescription="Ein neues Dokument erstellen." ma:contentTypeScope="" ma:versionID="eb9ed0c463df89238bd2ce9f4553c1be">
  <xsd:schema xmlns:xsd="http://www.w3.org/2001/XMLSchema" xmlns:xs="http://www.w3.org/2001/XMLSchema" xmlns:p="http://schemas.microsoft.com/office/2006/metadata/properties" xmlns:ns2="3e2d4ac0-dcda-4606-98e9-d043e4287399" targetNamespace="http://schemas.microsoft.com/office/2006/metadata/properties" ma:root="true" ma:fieldsID="a5e7164d39c09fc55ffc707f85731e33" ns2:_="">
    <xsd:import namespace="3e2d4ac0-dcda-4606-98e9-d043e4287399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e2d4ac0-dcda-4606-98e9-d043e4287399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Freigegeben für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Freigegeben für -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5B345820-B4B0-4E06-98F4-ED825E90931F}"/>
</file>

<file path=customXml/itemProps2.xml><?xml version="1.0" encoding="utf-8"?>
<ds:datastoreItem xmlns:ds="http://schemas.openxmlformats.org/officeDocument/2006/customXml" ds:itemID="{FF7D8FBC-1B83-4196-89D3-B84AE3FD1BCF}"/>
</file>

<file path=customXml/itemProps3.xml><?xml version="1.0" encoding="utf-8"?>
<ds:datastoreItem xmlns:ds="http://schemas.openxmlformats.org/officeDocument/2006/customXml" ds:itemID="{953A29A4-B255-42C3-9CD5-82A10F073B70}"/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0</TotalTime>
  <Words>585</Words>
  <Application>Microsoft Office PowerPoint</Application>
  <PresentationFormat>Grand écran</PresentationFormat>
  <Paragraphs>101</Paragraphs>
  <Slides>15</Slides>
  <Notes>15</Notes>
  <HiddenSlides>0</HiddenSlides>
  <MMClips>0</MMClips>
  <ScaleCrop>false</ScaleCrop>
  <HeadingPairs>
    <vt:vector size="6" baseType="variant">
      <vt:variant>
        <vt:lpstr>Polices utilisées</vt:lpstr>
      </vt:variant>
      <vt:variant>
        <vt:i4>7</vt:i4>
      </vt:variant>
      <vt:variant>
        <vt:lpstr>Thème</vt:lpstr>
      </vt:variant>
      <vt:variant>
        <vt:i4>2</vt:i4>
      </vt:variant>
      <vt:variant>
        <vt:lpstr>Titres des diapositives</vt:lpstr>
      </vt:variant>
      <vt:variant>
        <vt:i4>15</vt:i4>
      </vt:variant>
    </vt:vector>
  </HeadingPairs>
  <TitlesOfParts>
    <vt:vector size="24" baseType="lpstr">
      <vt:lpstr>Arial</vt:lpstr>
      <vt:lpstr>Calibri</vt:lpstr>
      <vt:lpstr>Calibri Light</vt:lpstr>
      <vt:lpstr>Frutiger 45 Light</vt:lpstr>
      <vt:lpstr>Frutiger LT Std 45 Light</vt:lpstr>
      <vt:lpstr>Frutiger LT Std 55 Roman</vt:lpstr>
      <vt:lpstr>Wingdings</vt:lpstr>
      <vt:lpstr>Thème Office</vt:lpstr>
      <vt:lpstr>Conception personnalisée</vt:lpstr>
      <vt:lpstr>Aktuelle Informationen der Geschäftsstelle OGD  Forum OGD 31.10.2022</vt:lpstr>
      <vt:lpstr>Inhalt</vt:lpstr>
      <vt:lpstr>1. Die Geschäftsstelle Open Government Data</vt:lpstr>
      <vt:lpstr>2. Portal opendata.swiss</vt:lpstr>
      <vt:lpstr>2. Anzahl Datasets nach Organisationen auf opendata.swiss</vt:lpstr>
      <vt:lpstr>2. Aktuell: Weiterbildung Data Management und OGD</vt:lpstr>
      <vt:lpstr>3. Follow-up Runder Tisch</vt:lpstr>
      <vt:lpstr>3. EMBAG</vt:lpstr>
      <vt:lpstr>3. DCAT-AP-CH Version 2</vt:lpstr>
      <vt:lpstr>5. Migrationsprojekt Plattform: Initialisierung</vt:lpstr>
      <vt:lpstr>5. Migrationsprojekt Plattform: Varianten</vt:lpstr>
      <vt:lpstr>6. Aktuell: Weiterentwicklung opendata.swiss mit Liip</vt:lpstr>
      <vt:lpstr>7. Kommende Veranstaltungen</vt:lpstr>
      <vt:lpstr>Noch einige Zahlen… (2022)</vt:lpstr>
      <vt:lpstr>Présentation PowerPoint</vt:lpstr>
    </vt:vector>
  </TitlesOfParts>
  <Company>Bundesverwaltung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TITRE</dc:title>
  <dc:creator>Perrenoud Maïlys BFS</dc:creator>
  <cp:lastModifiedBy>Perrenoud Maïlys BFS</cp:lastModifiedBy>
  <cp:revision>170</cp:revision>
  <dcterms:created xsi:type="dcterms:W3CDTF">2022-08-24T13:49:58Z</dcterms:created>
  <dcterms:modified xsi:type="dcterms:W3CDTF">2022-11-03T09:45:57Z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0x010100ADCB766BC1E37A48BCF6CE5D20640D07</vt:lpwstr>
  </property>
</Properties>
</file>