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5" r:id="rId5"/>
  </p:sldMasterIdLst>
  <p:notesMasterIdLst>
    <p:notesMasterId r:id="rId28"/>
  </p:notesMasterIdLst>
  <p:sldIdLst>
    <p:sldId id="258" r:id="rId6"/>
    <p:sldId id="260" r:id="rId7"/>
    <p:sldId id="318" r:id="rId8"/>
    <p:sldId id="270" r:id="rId9"/>
    <p:sldId id="298" r:id="rId10"/>
    <p:sldId id="315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308" r:id="rId20"/>
    <p:sldId id="309" r:id="rId21"/>
    <p:sldId id="316" r:id="rId22"/>
    <p:sldId id="320" r:id="rId23"/>
    <p:sldId id="321" r:id="rId24"/>
    <p:sldId id="322" r:id="rId25"/>
    <p:sldId id="314" r:id="rId26"/>
    <p:sldId id="267" r:id="rId27"/>
  </p:sldIdLst>
  <p:sldSz cx="12192000" cy="6858000"/>
  <p:notesSz cx="7315200" cy="96012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th Maik BFS" initials="RMB" lastIdx="2" clrIdx="0">
    <p:extLst>
      <p:ext uri="{19B8F6BF-5375-455C-9EA6-DF929625EA0E}">
        <p15:presenceInfo xmlns:p15="http://schemas.microsoft.com/office/powerpoint/2012/main" userId="Roth Maik BFS" providerId="None"/>
      </p:ext>
    </p:extLst>
  </p:cmAuthor>
  <p:cmAuthor id="2" name="Joseph Maria BFS" initials="JMB" lastIdx="5" clrIdx="1">
    <p:extLst>
      <p:ext uri="{19B8F6BF-5375-455C-9EA6-DF929625EA0E}">
        <p15:presenceInfo xmlns:p15="http://schemas.microsoft.com/office/powerpoint/2012/main" userId="Joseph Maria BF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988A"/>
    <a:srgbClr val="797979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yle moyen 3 - 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45" autoAdjust="0"/>
    <p:restoredTop sz="63297" autoAdjust="0"/>
  </p:normalViewPr>
  <p:slideViewPr>
    <p:cSldViewPr snapToGrid="0">
      <p:cViewPr varScale="1">
        <p:scale>
          <a:sx n="73" d="100"/>
          <a:sy n="73" d="100"/>
        </p:scale>
        <p:origin x="1728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C4B69B7-7E0E-46D6-AFF9-EA15221CEF0E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293CD8E-F569-4F70-ADA7-36230D359B22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57260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21D65-87EC-4EE5-8E4B-C82A2F8508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2668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3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60756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421708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709755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603512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14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665823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308813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16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068539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i="0" baseline="0" dirty="0">
              <a:solidFill>
                <a:srgbClr val="201F1F"/>
              </a:solidFill>
              <a:effectLst/>
              <a:latin typeface="-apple-system"/>
            </a:endParaRPr>
          </a:p>
          <a:p>
            <a:endParaRPr lang="fr-CH" baseline="0" dirty="0"/>
          </a:p>
          <a:p>
            <a:endParaRPr lang="fr-CH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17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559028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18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11387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19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9967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300" dirty="0"/>
          </a:p>
          <a:p>
            <a:endParaRPr lang="en-GB" sz="1300" dirty="0"/>
          </a:p>
          <a:p>
            <a:r>
              <a:rPr lang="en-GB" sz="1300" dirty="0"/>
              <a:t> </a:t>
            </a:r>
            <a:endParaRPr lang="fr-CH" baseline="0" dirty="0"/>
          </a:p>
          <a:p>
            <a:endParaRPr lang="fr-CH" baseline="0" dirty="0"/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21D65-87EC-4EE5-8E4B-C82A2F8508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2729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>
              <a:lnSpc>
                <a:spcPct val="120000"/>
              </a:lnSpc>
            </a:pPr>
            <a:endParaRPr lang="de-DE" sz="1300" dirty="0"/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20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661414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21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228182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21D65-87EC-4EE5-8E4B-C82A2F85082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8152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955098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341579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86647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353030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121939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30470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CD8E-F569-4F70-ADA7-36230D359B22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34273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4962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2617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9572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principa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62393" y="2767054"/>
            <a:ext cx="11700000" cy="3888187"/>
          </a:xfrm>
          <a:prstGeom prst="rect">
            <a:avLst/>
          </a:prstGeom>
          <a:solidFill>
            <a:srgbClr val="1F98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    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4197" y="639366"/>
            <a:ext cx="1922180" cy="1128453"/>
          </a:xfrm>
          <a:prstGeom prst="rect">
            <a:avLst/>
          </a:prstGeom>
        </p:spPr>
      </p:pic>
      <p:sp>
        <p:nvSpPr>
          <p:cNvPr id="9" name="Akzent"/>
          <p:cNvSpPr/>
          <p:nvPr userDrawn="1">
            <p:custDataLst>
              <p:tags r:id="rId1"/>
            </p:custDataLst>
          </p:nvPr>
        </p:nvSpPr>
        <p:spPr bwMode="auto">
          <a:xfrm>
            <a:off x="262393" y="350521"/>
            <a:ext cx="1912951" cy="97200"/>
          </a:xfrm>
          <a:prstGeom prst="rect">
            <a:avLst/>
          </a:prstGeom>
          <a:solidFill>
            <a:srgbClr val="1F988A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557848" y="3577398"/>
            <a:ext cx="5858856" cy="1972612"/>
          </a:xfrm>
          <a:prstGeom prst="rect">
            <a:avLst/>
          </a:prstGeom>
        </p:spPr>
        <p:txBody>
          <a:bodyPr anchor="t" anchorCtr="0"/>
          <a:lstStyle>
            <a:lvl1pPr>
              <a:defRPr sz="3200">
                <a:solidFill>
                  <a:schemeClr val="bg1"/>
                </a:solidFill>
                <a:latin typeface="Frutiger LT Std 55 Roman" panose="020B0602020204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de-CH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083" y="2845839"/>
            <a:ext cx="5684675" cy="372248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66"/>
          <a:stretch/>
        </p:blipFill>
        <p:spPr>
          <a:xfrm>
            <a:off x="5850005" y="350521"/>
            <a:ext cx="4312226" cy="665670"/>
          </a:xfrm>
          <a:prstGeom prst="rect">
            <a:avLst/>
          </a:prstGeom>
          <a:effectLst/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4692" y="315143"/>
            <a:ext cx="1422413" cy="54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249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u-avec pied d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kzent"/>
          <p:cNvSpPr/>
          <p:nvPr userDrawn="1">
            <p:custDataLst>
              <p:tags r:id="rId1"/>
            </p:custDataLst>
          </p:nvPr>
        </p:nvSpPr>
        <p:spPr bwMode="auto">
          <a:xfrm>
            <a:off x="262393" y="290430"/>
            <a:ext cx="1912951" cy="97200"/>
          </a:xfrm>
          <a:prstGeom prst="rect">
            <a:avLst/>
          </a:prstGeom>
          <a:solidFill>
            <a:srgbClr val="1F988A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3904" y="365508"/>
            <a:ext cx="11779259" cy="571015"/>
          </a:xfrm>
          <a:prstGeom prst="rect">
            <a:avLst/>
          </a:prstGeom>
        </p:spPr>
        <p:txBody>
          <a:bodyPr anchor="b"/>
          <a:lstStyle>
            <a:lvl1pPr>
              <a:defRPr sz="2800">
                <a:solidFill>
                  <a:schemeClr val="tx1"/>
                </a:solidFill>
                <a:latin typeface="Frutiger LT Std 55 Roman" panose="020B0602020204020204" pitchFamily="34" charset="0"/>
              </a:defRPr>
            </a:lvl1pPr>
          </a:lstStyle>
          <a:p>
            <a:r>
              <a:rPr lang="de-CH" noProof="0" dirty="0" err="1"/>
              <a:t>Modifiez</a:t>
            </a:r>
            <a:r>
              <a:rPr lang="de-CH" noProof="0" dirty="0"/>
              <a:t> le style du </a:t>
            </a:r>
            <a:r>
              <a:rPr lang="de-CH" noProof="0" dirty="0" err="1"/>
              <a:t>titre</a:t>
            </a:r>
            <a:endParaRPr lang="de-CH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84176" y="2009954"/>
            <a:ext cx="5868988" cy="4116568"/>
          </a:xfrm>
          <a:prstGeom prst="rect">
            <a:avLst/>
          </a:prstGeom>
        </p:spPr>
        <p:txBody>
          <a:bodyPr/>
          <a:lstStyle>
            <a:lvl1pPr>
              <a:defRPr sz="3200" baseline="0">
                <a:solidFill>
                  <a:schemeClr val="bg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de-CH" noProof="0" dirty="0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12" y="6433931"/>
            <a:ext cx="1829640" cy="240119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26912" y="2009954"/>
            <a:ext cx="5693852" cy="4116568"/>
          </a:xfrm>
          <a:prstGeom prst="rect">
            <a:avLst/>
          </a:prstGeom>
        </p:spPr>
        <p:txBody>
          <a:bodyPr/>
          <a:lstStyle>
            <a:lvl1pPr>
              <a:defRPr sz="3200" baseline="0">
                <a:solidFill>
                  <a:schemeClr val="tx1"/>
                </a:solidFill>
                <a:latin typeface="+mj-lt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CH" noProof="0" dirty="0" err="1"/>
              <a:t>Modifiez</a:t>
            </a:r>
            <a:r>
              <a:rPr lang="de-CH" noProof="0" dirty="0"/>
              <a:t> le style du </a:t>
            </a:r>
            <a:r>
              <a:rPr lang="de-CH" noProof="0" dirty="0" err="1"/>
              <a:t>titre</a:t>
            </a:r>
            <a:endParaRPr lang="de-CH" noProof="0" dirty="0"/>
          </a:p>
        </p:txBody>
      </p:sp>
      <p:sp>
        <p:nvSpPr>
          <p:cNvPr id="12" name="ZoneTexte 11"/>
          <p:cNvSpPr txBox="1"/>
          <p:nvPr userDrawn="1"/>
        </p:nvSpPr>
        <p:spPr>
          <a:xfrm>
            <a:off x="11501120" y="6372375"/>
            <a:ext cx="4520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C328E76-8F78-4879-95AE-C6593B80825A}" type="slidenum">
              <a:rPr lang="fr-CH" sz="1100" smtClean="0">
                <a:latin typeface="+mj-lt"/>
              </a:rPr>
              <a:t>‹N°›</a:t>
            </a:fld>
            <a:endParaRPr lang="en-US" sz="1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2517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u-avec pied d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kzent"/>
          <p:cNvSpPr/>
          <p:nvPr userDrawn="1">
            <p:custDataLst>
              <p:tags r:id="rId1"/>
            </p:custDataLst>
          </p:nvPr>
        </p:nvSpPr>
        <p:spPr bwMode="auto">
          <a:xfrm>
            <a:off x="262393" y="290430"/>
            <a:ext cx="1912951" cy="97200"/>
          </a:xfrm>
          <a:prstGeom prst="rect">
            <a:avLst/>
          </a:prstGeom>
          <a:solidFill>
            <a:srgbClr val="1F988A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3904" y="456392"/>
            <a:ext cx="11779259" cy="480131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defRPr sz="2800" b="1">
                <a:solidFill>
                  <a:schemeClr val="tx1"/>
                </a:solidFill>
                <a:latin typeface="Frutiger LT Std 55 Roman" panose="020B0602020204020204" pitchFamily="34" charset="0"/>
              </a:defRPr>
            </a:lvl1pPr>
          </a:lstStyle>
          <a:p>
            <a:r>
              <a:rPr lang="de-CH" noProof="0" dirty="0" err="1"/>
              <a:t>Modifiez</a:t>
            </a:r>
            <a:r>
              <a:rPr lang="de-CH" noProof="0" dirty="0"/>
              <a:t> le style du </a:t>
            </a:r>
            <a:r>
              <a:rPr lang="de-CH" noProof="0" dirty="0" err="1"/>
              <a:t>titre</a:t>
            </a:r>
            <a:endParaRPr lang="de-CH" noProof="0" dirty="0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12" y="6433931"/>
            <a:ext cx="1829640" cy="240119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0" hasCustomPrompt="1"/>
          </p:nvPr>
        </p:nvSpPr>
        <p:spPr>
          <a:xfrm>
            <a:off x="178820" y="1836699"/>
            <a:ext cx="11726251" cy="411656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Arial" panose="020B0604020202020204" pitchFamily="34" charset="0"/>
              <a:buNone/>
              <a:tabLst/>
              <a:defRPr lang="de-CH" sz="2600" kern="1200" baseline="0" noProof="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 lang="de-CH" sz="2800" kern="1200" baseline="0" noProof="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CH" noProof="0" dirty="0" err="1"/>
              <a:t>Modifiez</a:t>
            </a:r>
            <a:r>
              <a:rPr lang="de-CH" noProof="0" dirty="0"/>
              <a:t> le style du </a:t>
            </a:r>
            <a:r>
              <a:rPr lang="de-CH" noProof="0" dirty="0" err="1"/>
              <a:t>titre</a:t>
            </a:r>
            <a:endParaRPr lang="de-CH" noProof="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CH" noProof="0" dirty="0" err="1"/>
              <a:t>Modifiez</a:t>
            </a:r>
            <a:r>
              <a:rPr lang="de-CH" noProof="0" dirty="0"/>
              <a:t> le style du </a:t>
            </a:r>
            <a:r>
              <a:rPr lang="de-CH" noProof="0" dirty="0" err="1"/>
              <a:t>titre</a:t>
            </a:r>
            <a:endParaRPr lang="de-CH" noProof="0" dirty="0"/>
          </a:p>
        </p:txBody>
      </p:sp>
      <p:sp>
        <p:nvSpPr>
          <p:cNvPr id="12" name="ZoneTexte 11"/>
          <p:cNvSpPr txBox="1"/>
          <p:nvPr userDrawn="1"/>
        </p:nvSpPr>
        <p:spPr>
          <a:xfrm>
            <a:off x="11501120" y="6372375"/>
            <a:ext cx="4520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C328E76-8F78-4879-95AE-C6593B80825A}" type="slidenum">
              <a:rPr lang="fr-CH" sz="1100" smtClean="0">
                <a:latin typeface="+mj-lt"/>
              </a:rPr>
              <a:t>‹N°›</a:t>
            </a:fld>
            <a:endParaRPr lang="en-US" sz="1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01609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rnière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49237" y="4317558"/>
            <a:ext cx="11700000" cy="2308429"/>
          </a:xfrm>
          <a:prstGeom prst="rect">
            <a:avLst/>
          </a:prstGeom>
          <a:solidFill>
            <a:srgbClr val="1F98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    </a:t>
            </a:r>
            <a:endParaRPr lang="en-US" dirty="0"/>
          </a:p>
        </p:txBody>
      </p:sp>
      <p:sp>
        <p:nvSpPr>
          <p:cNvPr id="3" name="ZoneTexte 2"/>
          <p:cNvSpPr txBox="1"/>
          <p:nvPr userDrawn="1"/>
        </p:nvSpPr>
        <p:spPr>
          <a:xfrm>
            <a:off x="484495" y="4493269"/>
            <a:ext cx="98214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de-CH" sz="2400" dirty="0">
                <a:solidFill>
                  <a:schemeClr val="bg1"/>
                </a:solidFill>
                <a:latin typeface="Frutiger LT Std 55 Roman" panose="020B0602020204020204" pitchFamily="34" charset="0"/>
              </a:rPr>
              <a:t>Kontakt </a:t>
            </a:r>
            <a:r>
              <a:rPr lang="de-CH" sz="2400" dirty="0">
                <a:solidFill>
                  <a:schemeClr val="bg1"/>
                </a:solidFill>
                <a:latin typeface="Frutiger LT Std 45 Light" panose="020B0402020204020204" pitchFamily="34" charset="0"/>
              </a:rPr>
              <a:t> opendata@bfs.admin.ch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CH" sz="2400" dirty="0">
                <a:solidFill>
                  <a:schemeClr val="bg1"/>
                </a:solidFill>
                <a:latin typeface="Frutiger LT Std 55 Roman" panose="020B0602020204020204" pitchFamily="34" charset="0"/>
              </a:rPr>
              <a:t>Portal</a:t>
            </a:r>
            <a:r>
              <a:rPr lang="de-CH" sz="2400" dirty="0">
                <a:solidFill>
                  <a:schemeClr val="bg1"/>
                </a:solidFill>
                <a:latin typeface="Frutiger LT Std 45 Light" panose="020B0402020204020204" pitchFamily="34" charset="0"/>
              </a:rPr>
              <a:t>  opendata.swiss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CH" sz="2400" dirty="0">
                <a:solidFill>
                  <a:schemeClr val="bg1"/>
                </a:solidFill>
                <a:latin typeface="Frutiger LT Std 55 Roman" panose="020B0602020204020204" pitchFamily="34" charset="0"/>
              </a:rPr>
              <a:t>Twitter</a:t>
            </a:r>
            <a:r>
              <a:rPr lang="de-CH" sz="2400" dirty="0">
                <a:solidFill>
                  <a:schemeClr val="bg1"/>
                </a:solidFill>
                <a:latin typeface="Frutiger LT Std 45 Light" panose="020B0402020204020204" pitchFamily="34" charset="0"/>
              </a:rPr>
              <a:t>  @</a:t>
            </a:r>
            <a:r>
              <a:rPr lang="de-CH" sz="2400" dirty="0" err="1">
                <a:solidFill>
                  <a:schemeClr val="bg1"/>
                </a:solidFill>
                <a:latin typeface="Frutiger LT Std 45 Light" panose="020B0402020204020204" pitchFamily="34" charset="0"/>
              </a:rPr>
              <a:t>opendataswiss</a:t>
            </a:r>
            <a:endParaRPr lang="de-CH" sz="2400" dirty="0">
              <a:solidFill>
                <a:schemeClr val="bg1"/>
              </a:solidFill>
              <a:latin typeface="Frutiger LT Std 45 Light" panose="020B0402020204020204" pitchFamily="34" charset="0"/>
            </a:endParaRPr>
          </a:p>
          <a:p>
            <a:r>
              <a:rPr lang="en-US" sz="2400" kern="1200" dirty="0" err="1">
                <a:solidFill>
                  <a:schemeClr val="bg1"/>
                </a:solidFill>
                <a:latin typeface="Frutiger LT Std 55 Roman" panose="020B0602020204020204" pitchFamily="34" charset="0"/>
                <a:ea typeface="+mn-ea"/>
                <a:cs typeface="+mn-cs"/>
              </a:rPr>
              <a:t>NewsMail</a:t>
            </a:r>
            <a:r>
              <a:rPr lang="de-CH" sz="2400" dirty="0">
                <a:solidFill>
                  <a:schemeClr val="bg1"/>
                </a:solidFill>
                <a:latin typeface="Frutiger LT Std 45 Light" panose="020B0402020204020204" pitchFamily="34" charset="0"/>
              </a:rPr>
              <a:t>  </a:t>
            </a:r>
            <a:r>
              <a:rPr lang="en-US" sz="2400" kern="1200" dirty="0">
                <a:solidFill>
                  <a:schemeClr val="bg1"/>
                </a:solidFill>
                <a:latin typeface="Frutiger LT Std 45 Light" panose="020B0402020204020204" pitchFamily="34" charset="0"/>
                <a:ea typeface="+mn-ea"/>
                <a:cs typeface="+mn-cs"/>
              </a:rPr>
              <a:t>www.news-stat.admin.ch</a:t>
            </a:r>
          </a:p>
          <a:p>
            <a:r>
              <a:rPr lang="en-US" sz="2400" kern="1200" dirty="0" err="1">
                <a:solidFill>
                  <a:schemeClr val="bg1"/>
                </a:solidFill>
                <a:latin typeface="Frutiger LT Std 55 Roman" panose="020B0602020204020204" pitchFamily="34" charset="0"/>
                <a:ea typeface="+mn-ea"/>
                <a:cs typeface="+mn-cs"/>
              </a:rPr>
              <a:t>Weitere</a:t>
            </a:r>
            <a:r>
              <a:rPr lang="en-US" sz="2400" kern="1200" dirty="0">
                <a:solidFill>
                  <a:schemeClr val="bg1"/>
                </a:solidFill>
                <a:latin typeface="Frutiger LT Std 55 Roman" panose="020B0602020204020204" pitchFamily="34" charset="0"/>
                <a:ea typeface="+mn-ea"/>
                <a:cs typeface="+mn-cs"/>
              </a:rPr>
              <a:t> </a:t>
            </a:r>
            <a:r>
              <a:rPr lang="en-US" sz="2400" kern="1200" dirty="0" err="1">
                <a:solidFill>
                  <a:schemeClr val="bg1"/>
                </a:solidFill>
                <a:latin typeface="Frutiger LT Std 55 Roman" panose="020B0602020204020204" pitchFamily="34" charset="0"/>
                <a:ea typeface="+mn-ea"/>
                <a:cs typeface="+mn-cs"/>
              </a:rPr>
              <a:t>Informationen</a:t>
            </a:r>
            <a:r>
              <a:rPr lang="de-CH" sz="2400" dirty="0">
                <a:solidFill>
                  <a:schemeClr val="bg1"/>
                </a:solidFill>
                <a:latin typeface="Frutiger LT Std 45 Light" panose="020B0402020204020204" pitchFamily="34" charset="0"/>
              </a:rPr>
              <a:t>  </a:t>
            </a:r>
            <a:r>
              <a:rPr lang="en-US" sz="2400" kern="1200" dirty="0">
                <a:solidFill>
                  <a:schemeClr val="bg1"/>
                </a:solidFill>
                <a:latin typeface="Frutiger LT Std 45 Light" panose="020B0402020204020204" pitchFamily="34" charset="0"/>
                <a:ea typeface="+mn-ea"/>
                <a:cs typeface="+mn-cs"/>
              </a:rPr>
              <a:t>www.bfs.admin.ch/ogd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" t="12717" r="90329" b="41371"/>
          <a:stretch/>
        </p:blipFill>
        <p:spPr>
          <a:xfrm>
            <a:off x="319236" y="3484221"/>
            <a:ext cx="488292" cy="531218"/>
          </a:xfrm>
          <a:prstGeom prst="rect">
            <a:avLst/>
          </a:prstGeom>
          <a:effectLst/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709" y="3477509"/>
            <a:ext cx="4041111" cy="530348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651" y="3468239"/>
            <a:ext cx="1397734" cy="54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4468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185679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444781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900409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62653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96126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993499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6290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987918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122961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291573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478396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71134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514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0870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4556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48961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96144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7692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761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4CB9A-386A-404B-B176-312302C6E49A}" type="datetimeFigureOut">
              <a:rPr lang="de-CH" smtClean="0"/>
              <a:t>03.11.2022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B6E70-72CE-4B03-A802-FE209B096C72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33886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53DCF-F8F9-49BB-BFBD-2E0239BCAA22}" type="datetimeFigureOut">
              <a:rPr lang="fr-CH" smtClean="0"/>
              <a:t>03.11.2022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6FBAF-704D-4A24-83E6-282D7216132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54106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65532" y="3004381"/>
            <a:ext cx="7594058" cy="3081787"/>
          </a:xfrm>
        </p:spPr>
        <p:txBody>
          <a:bodyPr>
            <a:normAutofit fontScale="90000"/>
          </a:bodyPr>
          <a:lstStyle/>
          <a:p>
            <a:pPr>
              <a:spcBef>
                <a:spcPts val="2400"/>
              </a:spcBef>
              <a:spcAft>
                <a:spcPts val="600"/>
              </a:spcAft>
            </a:pPr>
            <a:r>
              <a:rPr lang="de-CH" sz="4000" dirty="0"/>
              <a:t>Ergebnisse OGD-Umfrage und Stossrichtungen Nachfolge Strategie</a:t>
            </a:r>
            <a:br>
              <a:rPr lang="de-CH" sz="4000" dirty="0"/>
            </a:br>
            <a:r>
              <a:rPr lang="fr-CH" sz="4000" dirty="0"/>
              <a:t/>
            </a:r>
            <a:br>
              <a:rPr lang="fr-CH" sz="4000" dirty="0"/>
            </a:br>
            <a:r>
              <a:rPr lang="fr-CH" sz="4000" dirty="0"/>
              <a:t>Forum OGD</a:t>
            </a:r>
            <a:br>
              <a:rPr lang="fr-CH" sz="4000" dirty="0"/>
            </a:br>
            <a:r>
              <a:rPr lang="fr-CH" sz="4000" dirty="0"/>
              <a:t>31.10.2022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1255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56392"/>
            <a:ext cx="11779259" cy="480131"/>
          </a:xfrm>
        </p:spPr>
        <p:txBody>
          <a:bodyPr/>
          <a:lstStyle/>
          <a:p>
            <a:r>
              <a:rPr lang="fr-CH" dirty="0"/>
              <a:t>IV. Open by default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r="52789"/>
          <a:stretch/>
        </p:blipFill>
        <p:spPr>
          <a:xfrm>
            <a:off x="10866387" y="156457"/>
            <a:ext cx="1086776" cy="1080000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idx="10"/>
          </p:nvPr>
        </p:nvSpPr>
        <p:spPr>
          <a:xfrm>
            <a:off x="173904" y="1236457"/>
            <a:ext cx="11726251" cy="1014374"/>
          </a:xfrm>
        </p:spPr>
        <p:txBody>
          <a:bodyPr>
            <a:normAutofit fontScale="92500"/>
          </a:bodyPr>
          <a:lstStyle/>
          <a:p>
            <a:r>
              <a:rPr lang="de-CH" dirty="0"/>
              <a:t>Bei Dreiviertel des befragten Bundespersonals wird «open by default» im Rahmen der Data-Governance ihrer Organisation als Grundsatz nicht berücksichtigt oder sie wissen nichts davon.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168381" y="4963544"/>
            <a:ext cx="43269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Wird «open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default</a:t>
            </a:r>
            <a:r>
              <a:rPr lang="de-DE" dirty="0"/>
              <a:t>» im Rahmen der Data-</a:t>
            </a:r>
            <a:r>
              <a:rPr lang="de-DE" dirty="0" err="1"/>
              <a:t>Governance</a:t>
            </a:r>
            <a:r>
              <a:rPr lang="de-DE" dirty="0"/>
              <a:t> Ihrer Organisation als Grundsatz berücksichtigt?</a:t>
            </a:r>
            <a:endParaRPr lang="en-US" dirty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951804"/>
              </p:ext>
            </p:extLst>
          </p:nvPr>
        </p:nvGraphicFramePr>
        <p:xfrm>
          <a:off x="581743" y="2584874"/>
          <a:ext cx="6143522" cy="330200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4422876">
                  <a:extLst>
                    <a:ext uri="{9D8B030D-6E8A-4147-A177-3AD203B41FA5}">
                      <a16:colId xmlns:a16="http://schemas.microsoft.com/office/drawing/2014/main" val="3250239293"/>
                    </a:ext>
                  </a:extLst>
                </a:gridCol>
                <a:gridCol w="875071">
                  <a:extLst>
                    <a:ext uri="{9D8B030D-6E8A-4147-A177-3AD203B41FA5}">
                      <a16:colId xmlns:a16="http://schemas.microsoft.com/office/drawing/2014/main" val="301067861"/>
                    </a:ext>
                  </a:extLst>
                </a:gridCol>
                <a:gridCol w="845575">
                  <a:extLst>
                    <a:ext uri="{9D8B030D-6E8A-4147-A177-3AD203B41FA5}">
                      <a16:colId xmlns:a16="http://schemas.microsoft.com/office/drawing/2014/main" val="14434173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Antwort</a:t>
                      </a:r>
                      <a:r>
                        <a:rPr lang="fr-CH" dirty="0"/>
                        <a:t> (in %)</a:t>
                      </a:r>
                      <a:endParaRPr lang="en-US" dirty="0"/>
                    </a:p>
                  </a:txBody>
                  <a:tcPr>
                    <a:solidFill>
                      <a:srgbClr val="1F988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2020</a:t>
                      </a:r>
                      <a:endParaRPr lang="en-US" dirty="0"/>
                    </a:p>
                  </a:txBody>
                  <a:tcPr>
                    <a:solidFill>
                      <a:srgbClr val="1F988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2022</a:t>
                      </a:r>
                      <a:endParaRPr lang="en-US" dirty="0"/>
                    </a:p>
                  </a:txBody>
                  <a:tcPr>
                    <a:solidFill>
                      <a:srgbClr val="1F98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5898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Ja, eine interne OGD-Strategie, -</a:t>
                      </a:r>
                      <a:r>
                        <a:rPr lang="de-CH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Policy</a:t>
                      </a:r>
                      <a:r>
                        <a:rPr lang="de-CH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oder entsprechende Richtlinien wurden definiert.</a:t>
                      </a:r>
                      <a:endParaRPr lang="de-CH" b="1" noProof="0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b="0" dirty="0">
                          <a:ln>
                            <a:noFill/>
                          </a:ln>
                        </a:rPr>
                        <a:t>7%</a:t>
                      </a:r>
                      <a:endParaRPr lang="en-US" b="0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b="0" dirty="0">
                          <a:ln>
                            <a:noFill/>
                          </a:ln>
                        </a:rPr>
                        <a:t>11%</a:t>
                      </a:r>
                      <a:endParaRPr lang="en-US" b="0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0907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Ja, Open </a:t>
                      </a:r>
                      <a:r>
                        <a:rPr lang="de-CH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by</a:t>
                      </a:r>
                      <a:r>
                        <a:rPr lang="de-CH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default</a:t>
                      </a:r>
                      <a:r>
                        <a:rPr lang="de-CH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ist in unserer (Daten-) Strategie integriert.</a:t>
                      </a:r>
                      <a:endParaRPr lang="de-CH" b="1" noProof="0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b="0" dirty="0">
                          <a:ln>
                            <a:noFill/>
                          </a:ln>
                        </a:rPr>
                        <a:t>26%</a:t>
                      </a:r>
                      <a:endParaRPr lang="en-US" b="0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b="0" dirty="0">
                          <a:ln>
                            <a:noFill/>
                          </a:ln>
                        </a:rPr>
                        <a:t>22%</a:t>
                      </a:r>
                      <a:endParaRPr lang="en-US" b="0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6612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Nein, aber eine Integration dieses Grundsatzes ist geplant oder in Realisierung</a:t>
                      </a:r>
                      <a:endParaRPr lang="de-CH" b="1" noProof="0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b="0" dirty="0">
                          <a:ln>
                            <a:noFill/>
                          </a:ln>
                        </a:rPr>
                        <a:t>28%</a:t>
                      </a:r>
                      <a:endParaRPr lang="en-US" b="0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b="0" dirty="0">
                          <a:ln>
                            <a:noFill/>
                          </a:ln>
                        </a:rPr>
                        <a:t>20%</a:t>
                      </a:r>
                      <a:endParaRPr lang="en-US" b="0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586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Nein, dieser Grundsatz wird noch nicht berücksichtigt</a:t>
                      </a:r>
                      <a:endParaRPr lang="de-CH" b="1" noProof="0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b="0" dirty="0">
                          <a:ln>
                            <a:noFill/>
                          </a:ln>
                        </a:rPr>
                        <a:t>39%</a:t>
                      </a:r>
                      <a:endParaRPr lang="en-US" b="0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b="0" dirty="0">
                          <a:ln>
                            <a:noFill/>
                          </a:ln>
                        </a:rPr>
                        <a:t>29%</a:t>
                      </a:r>
                      <a:endParaRPr lang="en-US" b="0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6329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Weiss nicht</a:t>
                      </a:r>
                      <a:endParaRPr lang="de-CH" b="1" noProof="0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b="0" dirty="0">
                          <a:ln>
                            <a:noFill/>
                          </a:ln>
                        </a:rPr>
                        <a:t>NA</a:t>
                      </a:r>
                      <a:endParaRPr lang="en-US" b="0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b="0" dirty="0">
                          <a:ln>
                            <a:noFill/>
                          </a:ln>
                        </a:rPr>
                        <a:t>18%</a:t>
                      </a:r>
                      <a:endParaRPr lang="en-US" b="0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2397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9123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56392"/>
            <a:ext cx="11779259" cy="480131"/>
          </a:xfrm>
        </p:spPr>
        <p:txBody>
          <a:bodyPr/>
          <a:lstStyle/>
          <a:p>
            <a:r>
              <a:rPr lang="fr-CH" dirty="0"/>
              <a:t>V. </a:t>
            </a:r>
            <a:r>
              <a:rPr lang="fr-CH" dirty="0" err="1"/>
              <a:t>Datenbeschreibung</a:t>
            </a:r>
            <a:endParaRPr lang="fr-CH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r="52789"/>
          <a:stretch/>
        </p:blipFill>
        <p:spPr>
          <a:xfrm>
            <a:off x="10866387" y="156457"/>
            <a:ext cx="1086776" cy="1080000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idx="10"/>
          </p:nvPr>
        </p:nvSpPr>
        <p:spPr>
          <a:xfrm>
            <a:off x="200407" y="915246"/>
            <a:ext cx="11726251" cy="82831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de-DE" dirty="0"/>
              <a:t>Oft erfüllt: Kontaktperson oder –stelle sind angegeben, Leicht auffindbar, aktuell</a:t>
            </a:r>
          </a:p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de-DE" dirty="0"/>
              <a:t>Selten erfüllt:, in einem Klick, als LOD verfügbar, als Rohdaten oder </a:t>
            </a:r>
            <a:r>
              <a:rPr lang="de-DE" dirty="0" err="1"/>
              <a:t>disaggregierte</a:t>
            </a:r>
            <a:r>
              <a:rPr lang="de-DE" dirty="0"/>
              <a:t> Daten oder als Massenabfrage verfügbar</a:t>
            </a:r>
          </a:p>
          <a:p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8608081" y="4896934"/>
            <a:ext cx="33185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Sind </a:t>
            </a:r>
            <a:r>
              <a:rPr lang="fr-CH" dirty="0" err="1"/>
              <a:t>folgende</a:t>
            </a:r>
            <a:r>
              <a:rPr lang="fr-CH" dirty="0"/>
              <a:t> </a:t>
            </a:r>
            <a:r>
              <a:rPr lang="fr-CH" dirty="0" err="1"/>
              <a:t>Kriterien</a:t>
            </a:r>
            <a:r>
              <a:rPr lang="fr-CH" dirty="0"/>
              <a:t> </a:t>
            </a:r>
            <a:r>
              <a:rPr lang="fr-CH" dirty="0" err="1"/>
              <a:t>bei</a:t>
            </a:r>
            <a:r>
              <a:rPr lang="fr-CH" dirty="0"/>
              <a:t> den </a:t>
            </a:r>
            <a:r>
              <a:rPr lang="fr-CH" dirty="0" err="1"/>
              <a:t>Verwaltungsdaten</a:t>
            </a:r>
            <a:r>
              <a:rPr lang="fr-CH" dirty="0"/>
              <a:t> </a:t>
            </a:r>
            <a:r>
              <a:rPr lang="fr-CH" dirty="0" err="1"/>
              <a:t>erfüllt</a:t>
            </a:r>
            <a:r>
              <a:rPr lang="fr-CH" dirty="0"/>
              <a:t>, die </a:t>
            </a:r>
            <a:r>
              <a:rPr lang="fr-CH" dirty="0" err="1"/>
              <a:t>Sie</a:t>
            </a:r>
            <a:r>
              <a:rPr lang="fr-CH" dirty="0"/>
              <a:t> in den  </a:t>
            </a:r>
            <a:r>
              <a:rPr lang="fr-CH" dirty="0" err="1"/>
              <a:t>letzten</a:t>
            </a:r>
            <a:r>
              <a:rPr lang="fr-CH" dirty="0"/>
              <a:t> 12 </a:t>
            </a:r>
            <a:r>
              <a:rPr lang="fr-CH" dirty="0" err="1"/>
              <a:t>Monaten</a:t>
            </a:r>
            <a:r>
              <a:rPr lang="fr-CH" dirty="0"/>
              <a:t> </a:t>
            </a:r>
            <a:r>
              <a:rPr lang="fr-CH" dirty="0" err="1"/>
              <a:t>genutzt</a:t>
            </a:r>
            <a:r>
              <a:rPr lang="fr-CH" dirty="0"/>
              <a:t> </a:t>
            </a:r>
            <a:r>
              <a:rPr lang="fr-CH" dirty="0" err="1"/>
              <a:t>haben</a:t>
            </a:r>
            <a:r>
              <a:rPr lang="fr-CH" dirty="0"/>
              <a:t>?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488" y="1651819"/>
            <a:ext cx="7501180" cy="4798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9091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56392"/>
            <a:ext cx="11779259" cy="480131"/>
          </a:xfrm>
        </p:spPr>
        <p:txBody>
          <a:bodyPr/>
          <a:lstStyle/>
          <a:p>
            <a:r>
              <a:rPr lang="fr-CH" dirty="0"/>
              <a:t>VI. </a:t>
            </a:r>
            <a:r>
              <a:rPr lang="fr-CH" dirty="0" err="1"/>
              <a:t>Datenportal</a:t>
            </a:r>
            <a:r>
              <a:rPr lang="fr-CH" dirty="0"/>
              <a:t>: </a:t>
            </a:r>
            <a:r>
              <a:rPr lang="fr-CH" dirty="0" err="1"/>
              <a:t>Verwendung</a:t>
            </a:r>
            <a:r>
              <a:rPr lang="fr-CH" dirty="0"/>
              <a:t>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r="52789"/>
          <a:stretch/>
        </p:blipFill>
        <p:spPr>
          <a:xfrm>
            <a:off x="10866387" y="156457"/>
            <a:ext cx="1086776" cy="1080000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idx="10"/>
          </p:nvPr>
        </p:nvSpPr>
        <p:spPr>
          <a:xfrm>
            <a:off x="173904" y="1079289"/>
            <a:ext cx="11726251" cy="1014374"/>
          </a:xfrm>
        </p:spPr>
        <p:txBody>
          <a:bodyPr>
            <a:normAutofit/>
          </a:bodyPr>
          <a:lstStyle/>
          <a:p>
            <a:r>
              <a:rPr lang="de-DE" dirty="0"/>
              <a:t>Über die Hälfte der Befragten (53 %) nutzte mind. einmal opendata.swiss, von den verwaltungsexternen Befragten sogar fast 60 %.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712675" y="5143321"/>
            <a:ext cx="40134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0000"/>
                </a:solidFill>
              </a:rPr>
              <a:t>Wenn ich in den letzten 12 Monaten nach Verwaltungsdaten gesucht habe, habe ich meine Suche mindestens einmal auf … begonnen: </a:t>
            </a: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904" y="1947862"/>
            <a:ext cx="7364746" cy="439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226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56392"/>
            <a:ext cx="11779259" cy="480131"/>
          </a:xfrm>
        </p:spPr>
        <p:txBody>
          <a:bodyPr/>
          <a:lstStyle/>
          <a:p>
            <a:r>
              <a:rPr lang="fr-CH" dirty="0"/>
              <a:t>VI. </a:t>
            </a:r>
            <a:r>
              <a:rPr lang="fr-CH" dirty="0" err="1"/>
              <a:t>Datenportal</a:t>
            </a:r>
            <a:r>
              <a:rPr lang="fr-CH" dirty="0"/>
              <a:t>: </a:t>
            </a:r>
            <a:r>
              <a:rPr lang="fr-CH" dirty="0" err="1"/>
              <a:t>Verbesserung</a:t>
            </a:r>
            <a:r>
              <a:rPr lang="fr-CH" dirty="0"/>
              <a:t>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r="52789"/>
          <a:stretch/>
        </p:blipFill>
        <p:spPr>
          <a:xfrm>
            <a:off x="10866387" y="156457"/>
            <a:ext cx="1086776" cy="1080000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idx="10"/>
          </p:nvPr>
        </p:nvSpPr>
        <p:spPr>
          <a:xfrm>
            <a:off x="173904" y="1122153"/>
            <a:ext cx="11726251" cy="1014374"/>
          </a:xfrm>
        </p:spPr>
        <p:txBody>
          <a:bodyPr>
            <a:normAutofit/>
          </a:bodyPr>
          <a:lstStyle/>
          <a:p>
            <a:r>
              <a:rPr lang="de-DE" dirty="0"/>
              <a:t>Befragte wünschen sich von opendata.swiss v. a. eine Verbesserung der Suchfunktion, der Vorschaufunktion und der Beschreibung der Daten/Metadaten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530603" y="5397460"/>
            <a:ext cx="26231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0000"/>
                </a:solidFill>
              </a:rPr>
              <a:t>In welchen Bereichen könnte </a:t>
            </a:r>
            <a:r>
              <a:rPr lang="de-DE" dirty="0" err="1">
                <a:solidFill>
                  <a:srgbClr val="000000"/>
                </a:solidFill>
              </a:rPr>
              <a:t>opendata.swiss</a:t>
            </a:r>
            <a:r>
              <a:rPr lang="de-DE" dirty="0">
                <a:solidFill>
                  <a:srgbClr val="000000"/>
                </a:solidFill>
              </a:rPr>
              <a:t> verbessert werden?</a:t>
            </a:r>
            <a:endParaRPr lang="en-U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904" y="1952623"/>
            <a:ext cx="7998546" cy="436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969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56392"/>
            <a:ext cx="11779259" cy="480131"/>
          </a:xfrm>
        </p:spPr>
        <p:txBody>
          <a:bodyPr/>
          <a:lstStyle/>
          <a:p>
            <a:r>
              <a:rPr lang="fr-CH" dirty="0"/>
              <a:t>VII. </a:t>
            </a:r>
            <a:r>
              <a:rPr lang="fr-CH" dirty="0" err="1"/>
              <a:t>Datennutzung</a:t>
            </a:r>
            <a:r>
              <a:rPr lang="fr-CH" dirty="0"/>
              <a:t>: </a:t>
            </a:r>
            <a:r>
              <a:rPr lang="fr-CH" dirty="0" err="1"/>
              <a:t>Austausch</a:t>
            </a:r>
            <a:endParaRPr lang="fr-CH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r="52789"/>
          <a:stretch/>
        </p:blipFill>
        <p:spPr>
          <a:xfrm>
            <a:off x="10866387" y="156457"/>
            <a:ext cx="1086776" cy="1080000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idx="10"/>
          </p:nvPr>
        </p:nvSpPr>
        <p:spPr>
          <a:xfrm>
            <a:off x="173904" y="1086060"/>
            <a:ext cx="11726251" cy="900663"/>
          </a:xfrm>
        </p:spPr>
        <p:txBody>
          <a:bodyPr>
            <a:normAutofit/>
          </a:bodyPr>
          <a:lstStyle/>
          <a:p>
            <a:r>
              <a:rPr lang="de-DE" dirty="0"/>
              <a:t>Jeder zweite Befragte schätzt den Austausch und die Vernetzung zwischen Nutzenden und Anbietenden von OGD aktuell als zu wenig ein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025674" y="5039695"/>
            <a:ext cx="32067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0000"/>
                </a:solidFill>
              </a:rPr>
              <a:t>Wie schätzen Sie den Austausch und die Vernetzung zwischen Nutzenden und Anbietenden von OGD aktuell ein?</a:t>
            </a:r>
            <a:endParaRPr lang="en-U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372" y="1916459"/>
            <a:ext cx="6848834" cy="4323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4371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56392"/>
            <a:ext cx="11779259" cy="480131"/>
          </a:xfrm>
        </p:spPr>
        <p:txBody>
          <a:bodyPr/>
          <a:lstStyle/>
          <a:p>
            <a:r>
              <a:rPr lang="fr-CH" dirty="0"/>
              <a:t>VIII. </a:t>
            </a:r>
            <a:r>
              <a:rPr lang="fr-CH" dirty="0" err="1"/>
              <a:t>Fazit</a:t>
            </a:r>
            <a:endParaRPr lang="fr-CH" dirty="0"/>
          </a:p>
        </p:txBody>
      </p:sp>
      <p:sp>
        <p:nvSpPr>
          <p:cNvPr id="8" name="Espace réservé du contenu 4"/>
          <p:cNvSpPr>
            <a:spLocks noGrp="1"/>
          </p:cNvSpPr>
          <p:nvPr>
            <p:ph idx="10"/>
          </p:nvPr>
        </p:nvSpPr>
        <p:spPr>
          <a:xfrm>
            <a:off x="514912" y="1295926"/>
            <a:ext cx="10934754" cy="482957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de-DE" sz="2800" dirty="0"/>
              <a:t>Erforderliche Verwaltungsdaten sind nur teilweise als OGD verfügbar. Fehlende (Daten-)Kultur, Management/</a:t>
            </a:r>
            <a:r>
              <a:rPr lang="de-DE" sz="2800" dirty="0" err="1"/>
              <a:t>Governance</a:t>
            </a:r>
            <a:r>
              <a:rPr lang="de-DE" sz="2800" dirty="0"/>
              <a:t> behindern die Veröffentlichung von OGD, aber nicht der Mangel an Ressourcen.</a:t>
            </a:r>
          </a:p>
          <a:p>
            <a:pPr>
              <a:lnSpc>
                <a:spcPct val="120000"/>
              </a:lnSpc>
            </a:pPr>
            <a:r>
              <a:rPr lang="de-DE" sz="2800" dirty="0"/>
              <a:t>Das Prinzip „open </a:t>
            </a:r>
            <a:r>
              <a:rPr lang="de-DE" sz="2800" dirty="0" err="1"/>
              <a:t>by</a:t>
            </a:r>
            <a:r>
              <a:rPr lang="de-DE" sz="2800" dirty="0"/>
              <a:t> </a:t>
            </a:r>
            <a:r>
              <a:rPr lang="de-DE" sz="2800" dirty="0" err="1"/>
              <a:t>default</a:t>
            </a:r>
            <a:r>
              <a:rPr lang="de-DE" sz="2800" dirty="0"/>
              <a:t>“ und seine Auswirkung im Hinblick auf das Inkrafttreten des EMBAG braucht mehr Aufklärungsarbeit. </a:t>
            </a:r>
          </a:p>
          <a:p>
            <a:pPr>
              <a:lnSpc>
                <a:spcPct val="120000"/>
              </a:lnSpc>
            </a:pPr>
            <a:r>
              <a:rPr lang="de-DE" sz="2800" dirty="0"/>
              <a:t>Die Erreichbarkeit (in einem Klick) der OGD sowie die Suchfunktionen des Portals können optimiert werden.</a:t>
            </a:r>
          </a:p>
          <a:p>
            <a:pPr>
              <a:lnSpc>
                <a:spcPct val="120000"/>
              </a:lnSpc>
            </a:pPr>
            <a:r>
              <a:rPr lang="de-DE" sz="2800" dirty="0"/>
              <a:t>Die Förderung der Veröffentlichung und der Nutzung von OGD müssen miteinander gedacht werden. Der Austausch und die Vernetzung </a:t>
            </a:r>
            <a:r>
              <a:rPr lang="de-CH" sz="2800" dirty="0"/>
              <a:t>zwischen Nutzenden und Anbietenden</a:t>
            </a:r>
            <a:r>
              <a:rPr lang="de-DE" sz="2800" dirty="0"/>
              <a:t> sind als verbesserungsfähig eingestuft.</a:t>
            </a:r>
          </a:p>
        </p:txBody>
      </p:sp>
    </p:spTree>
    <p:extLst>
      <p:ext uri="{BB962C8B-B14F-4D97-AF65-F5344CB8AC3E}">
        <p14:creationId xmlns:p14="http://schemas.microsoft.com/office/powerpoint/2010/main" val="26238667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45619"/>
            <a:ext cx="11779259" cy="490904"/>
          </a:xfrm>
        </p:spPr>
        <p:txBody>
          <a:bodyPr/>
          <a:lstStyle/>
          <a:p>
            <a:r>
              <a:rPr lang="fr-CH" dirty="0"/>
              <a:t>3. </a:t>
            </a:r>
            <a:r>
              <a:rPr lang="fr-CH" dirty="0" err="1"/>
              <a:t>Fortsetzung</a:t>
            </a:r>
            <a:r>
              <a:rPr lang="fr-CH" dirty="0"/>
              <a:t> </a:t>
            </a:r>
            <a:r>
              <a:rPr lang="fr-CH" dirty="0" err="1"/>
              <a:t>aktuelle</a:t>
            </a:r>
            <a:r>
              <a:rPr lang="fr-CH" dirty="0"/>
              <a:t> </a:t>
            </a:r>
            <a:r>
              <a:rPr lang="fr-CH" dirty="0" err="1"/>
              <a:t>Strategie</a:t>
            </a:r>
            <a:r>
              <a:rPr lang="fr-CH" dirty="0"/>
              <a:t> (</a:t>
            </a:r>
            <a:r>
              <a:rPr lang="de-CH" dirty="0"/>
              <a:t>Was noch zu tun ist</a:t>
            </a:r>
            <a:r>
              <a:rPr lang="fr-CH" dirty="0"/>
              <a:t>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>
          <a:xfrm>
            <a:off x="294968" y="1286092"/>
            <a:ext cx="11252597" cy="4701754"/>
          </a:xfrm>
        </p:spPr>
        <p:txBody>
          <a:bodyPr>
            <a:normAutofit/>
          </a:bodyPr>
          <a:lstStyle/>
          <a:p>
            <a:r>
              <a:rPr lang="de-CH" b="1" dirty="0"/>
              <a:t>Ziel 1:  Koordinierte Datenpublikation fördern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de-CH" i="1" dirty="0"/>
              <a:t>Kommunikation, Definition und Umsetzung des Prinzips open </a:t>
            </a:r>
            <a:r>
              <a:rPr lang="de-CH" i="1" dirty="0" err="1"/>
              <a:t>by</a:t>
            </a:r>
            <a:r>
              <a:rPr lang="de-CH" i="1" dirty="0"/>
              <a:t> </a:t>
            </a:r>
            <a:r>
              <a:rPr lang="de-CH" i="1" dirty="0" err="1"/>
              <a:t>default</a:t>
            </a:r>
            <a:r>
              <a:rPr lang="de-CH" i="1" dirty="0"/>
              <a:t> </a:t>
            </a:r>
          </a:p>
          <a:p>
            <a:r>
              <a:rPr lang="de-CH" b="1" dirty="0"/>
              <a:t>Ziel 2:  Daten und Datenbeschreibung: Qualität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de-CH" i="1" dirty="0"/>
              <a:t>OGD Richtlinien, Werkzeuge</a:t>
            </a:r>
          </a:p>
          <a:p>
            <a:r>
              <a:rPr lang="de-CH" b="1" dirty="0"/>
              <a:t>Ziel 3: Das zentrale Portal </a:t>
            </a:r>
            <a:r>
              <a:rPr lang="de-CH" b="1" dirty="0" err="1"/>
              <a:t>opendata.swiss</a:t>
            </a:r>
            <a:endParaRPr lang="de-CH" b="1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de-CH" i="1" dirty="0"/>
              <a:t>Weiterentwicklung, Mehr Interaktivität</a:t>
            </a:r>
          </a:p>
          <a:p>
            <a:r>
              <a:rPr lang="de-CH" b="1" dirty="0"/>
              <a:t>Ziel 5: Förderung der Datennutzung</a:t>
            </a:r>
            <a:endParaRPr lang="en-US" b="1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i="1" dirty="0" err="1"/>
              <a:t>Aus</a:t>
            </a:r>
            <a:r>
              <a:rPr lang="en-US" i="1" dirty="0"/>
              <a:t>- und </a:t>
            </a:r>
            <a:r>
              <a:rPr lang="en-US" i="1" dirty="0" err="1"/>
              <a:t>Weiterbildungangebot</a:t>
            </a:r>
            <a:r>
              <a:rPr lang="en-US" i="1" dirty="0"/>
              <a:t> </a:t>
            </a:r>
            <a:r>
              <a:rPr lang="en-US" i="1" dirty="0" err="1"/>
              <a:t>anbieten</a:t>
            </a:r>
            <a:r>
              <a:rPr lang="en-US" i="1" dirty="0"/>
              <a:t>. </a:t>
            </a:r>
            <a:r>
              <a:rPr lang="en-US" i="1" dirty="0" err="1"/>
              <a:t>Datennutzung</a:t>
            </a:r>
            <a:r>
              <a:rPr lang="en-US" i="1" dirty="0"/>
              <a:t> </a:t>
            </a:r>
            <a:r>
              <a:rPr lang="en-US" i="1" dirty="0" err="1"/>
              <a:t>fördern</a:t>
            </a:r>
            <a:r>
              <a:rPr lang="en-US" i="1" dirty="0"/>
              <a:t>, </a:t>
            </a:r>
            <a:r>
              <a:rPr lang="en-US" i="1" dirty="0" err="1"/>
              <a:t>Kulturwandel</a:t>
            </a:r>
            <a:endParaRPr lang="de-CH" i="1" dirty="0"/>
          </a:p>
        </p:txBody>
      </p:sp>
    </p:spTree>
    <p:extLst>
      <p:ext uri="{BB962C8B-B14F-4D97-AF65-F5344CB8AC3E}">
        <p14:creationId xmlns:p14="http://schemas.microsoft.com/office/powerpoint/2010/main" val="21741171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56392"/>
            <a:ext cx="11779259" cy="480131"/>
          </a:xfrm>
        </p:spPr>
        <p:txBody>
          <a:bodyPr/>
          <a:lstStyle/>
          <a:p>
            <a:r>
              <a:rPr lang="fr-CH" dirty="0"/>
              <a:t>3. OGD-</a:t>
            </a:r>
            <a:r>
              <a:rPr lang="fr-CH" dirty="0" err="1"/>
              <a:t>Strategie</a:t>
            </a:r>
            <a:r>
              <a:rPr lang="fr-CH" dirty="0"/>
              <a:t>: </a:t>
            </a:r>
            <a:r>
              <a:rPr lang="fr-CH" dirty="0" err="1"/>
              <a:t>Stossrichtung</a:t>
            </a:r>
            <a:r>
              <a:rPr lang="fr-CH" dirty="0"/>
              <a:t> </a:t>
            </a:r>
          </a:p>
        </p:txBody>
      </p:sp>
      <p:sp>
        <p:nvSpPr>
          <p:cNvPr id="4" name="Pfeil nach rechts 3"/>
          <p:cNvSpPr/>
          <p:nvPr/>
        </p:nvSpPr>
        <p:spPr>
          <a:xfrm flipV="1">
            <a:off x="596156" y="2412310"/>
            <a:ext cx="10120163" cy="299721"/>
          </a:xfrm>
          <a:prstGeom prst="rightArrow">
            <a:avLst/>
          </a:prstGeom>
          <a:solidFill>
            <a:srgbClr val="1F988A"/>
          </a:solidFill>
          <a:ln>
            <a:solidFill>
              <a:srgbClr val="797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5" name="Gerader Verbinder 7"/>
          <p:cNvCxnSpPr/>
          <p:nvPr/>
        </p:nvCxnSpPr>
        <p:spPr>
          <a:xfrm>
            <a:off x="3773306" y="2234219"/>
            <a:ext cx="0" cy="64611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898834" y="2042978"/>
            <a:ext cx="2799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1. Strategie OGD 2015-2018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000933" y="2042978"/>
            <a:ext cx="2799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2. Strategie OGD 2019-2023</a:t>
            </a:r>
            <a:endParaRPr lang="en-US" dirty="0"/>
          </a:p>
        </p:txBody>
      </p:sp>
      <p:cxnSp>
        <p:nvCxnSpPr>
          <p:cNvPr id="9" name="Gerader Verbinder 7"/>
          <p:cNvCxnSpPr/>
          <p:nvPr/>
        </p:nvCxnSpPr>
        <p:spPr>
          <a:xfrm>
            <a:off x="6855719" y="2227644"/>
            <a:ext cx="0" cy="64611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7063661" y="2020807"/>
            <a:ext cx="23825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Nachfolge der Strategie</a:t>
            </a:r>
            <a:endParaRPr lang="en-US" dirty="0"/>
          </a:p>
        </p:txBody>
      </p:sp>
      <p:sp>
        <p:nvSpPr>
          <p:cNvPr id="11" name="Richtungspfeil 33"/>
          <p:cNvSpPr/>
          <p:nvPr/>
        </p:nvSpPr>
        <p:spPr>
          <a:xfrm>
            <a:off x="596155" y="3358338"/>
            <a:ext cx="10120157" cy="299721"/>
          </a:xfrm>
          <a:prstGeom prst="homePlate">
            <a:avLst/>
          </a:prstGeom>
          <a:solidFill>
            <a:srgbClr val="1F988A">
              <a:alpha val="30196"/>
            </a:srgbClr>
          </a:solidFill>
          <a:ln>
            <a:solidFill>
              <a:srgbClr val="797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Entwicklung OGD</a:t>
            </a:r>
          </a:p>
        </p:txBody>
      </p:sp>
      <p:sp>
        <p:nvSpPr>
          <p:cNvPr id="12" name="Richtungspfeil 33"/>
          <p:cNvSpPr/>
          <p:nvPr/>
        </p:nvSpPr>
        <p:spPr>
          <a:xfrm>
            <a:off x="3773306" y="3859584"/>
            <a:ext cx="6943006" cy="276482"/>
          </a:xfrm>
          <a:prstGeom prst="homePlate">
            <a:avLst/>
          </a:prstGeom>
          <a:solidFill>
            <a:srgbClr val="1F988A">
              <a:alpha val="69804"/>
            </a:srgbClr>
          </a:solidFill>
          <a:ln>
            <a:solidFill>
              <a:srgbClr val="797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Rechtliche Verankerung «open </a:t>
            </a:r>
            <a:r>
              <a:rPr kumimoji="0" lang="de-CH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by</a:t>
            </a:r>
            <a:r>
              <a:rPr kumimoji="0" lang="de-CH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de-CH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default</a:t>
            </a:r>
            <a:r>
              <a:rPr kumimoji="0" lang="de-CH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»</a:t>
            </a:r>
          </a:p>
        </p:txBody>
      </p:sp>
      <p:sp>
        <p:nvSpPr>
          <p:cNvPr id="13" name="Richtungspfeil 33"/>
          <p:cNvSpPr/>
          <p:nvPr/>
        </p:nvSpPr>
        <p:spPr>
          <a:xfrm>
            <a:off x="6855719" y="4349543"/>
            <a:ext cx="3860594" cy="627120"/>
          </a:xfrm>
          <a:prstGeom prst="homePlate">
            <a:avLst/>
          </a:prstGeom>
          <a:solidFill>
            <a:srgbClr val="1F988A"/>
          </a:solidFill>
          <a:ln>
            <a:solidFill>
              <a:srgbClr val="797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de-CH" b="1" dirty="0">
                <a:solidFill>
                  <a:prstClr val="white"/>
                </a:solidFill>
                <a:latin typeface="Arial" panose="020B0604020202020204"/>
              </a:rPr>
              <a:t>Mehr Transparenz, </a:t>
            </a:r>
            <a:r>
              <a:rPr lang="de-CH" b="1" dirty="0" smtClean="0">
                <a:solidFill>
                  <a:prstClr val="white"/>
                </a:solidFill>
                <a:latin typeface="Arial" panose="020B0604020202020204"/>
              </a:rPr>
              <a:t>Qualität</a:t>
            </a:r>
          </a:p>
          <a:p>
            <a:pPr lvl="0" algn="ctr">
              <a:defRPr/>
            </a:pPr>
            <a:r>
              <a:rPr lang="de-CH" b="1" dirty="0" smtClean="0">
                <a:solidFill>
                  <a:prstClr val="white"/>
                </a:solidFill>
                <a:latin typeface="Arial" panose="020B0604020202020204"/>
              </a:rPr>
              <a:t>und </a:t>
            </a:r>
            <a:r>
              <a:rPr lang="de-CH" b="1" dirty="0">
                <a:solidFill>
                  <a:prstClr val="white"/>
                </a:solidFill>
                <a:latin typeface="Arial" panose="020B0604020202020204"/>
              </a:rPr>
              <a:t>Austausch</a:t>
            </a:r>
            <a:endParaRPr kumimoji="0" lang="de-CH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240402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45619"/>
            <a:ext cx="11779259" cy="490904"/>
          </a:xfrm>
        </p:spPr>
        <p:txBody>
          <a:bodyPr/>
          <a:lstStyle/>
          <a:p>
            <a:r>
              <a:rPr lang="fr-CH" dirty="0" smtClean="0"/>
              <a:t>3. </a:t>
            </a:r>
            <a:r>
              <a:rPr lang="fr-CH" dirty="0" err="1"/>
              <a:t>Stossrichtungen</a:t>
            </a:r>
            <a:endParaRPr lang="fr-CH" dirty="0"/>
          </a:p>
        </p:txBody>
      </p:sp>
      <p:pic>
        <p:nvPicPr>
          <p:cNvPr id="3" name="Espace réservé du contenu 2"/>
          <p:cNvPicPr>
            <a:picLocks noGrp="1" noChangeAspect="1"/>
          </p:cNvPicPr>
          <p:nvPr>
            <p:ph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900" y="1243956"/>
            <a:ext cx="3591372" cy="4762949"/>
          </a:xfrm>
        </p:spPr>
      </p:pic>
      <p:sp>
        <p:nvSpPr>
          <p:cNvPr id="4" name="Rectangle 3"/>
          <p:cNvSpPr/>
          <p:nvPr/>
        </p:nvSpPr>
        <p:spPr>
          <a:xfrm>
            <a:off x="4814256" y="851095"/>
            <a:ext cx="2050659" cy="505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de-CH" sz="2400" b="1" i="1" dirty="0"/>
              <a:t>1. Mehr OGD</a:t>
            </a:r>
            <a:endParaRPr lang="de-DE" sz="2400" b="1" i="1" dirty="0"/>
          </a:p>
        </p:txBody>
      </p:sp>
      <p:sp>
        <p:nvSpPr>
          <p:cNvPr id="5" name="Rectangle 4"/>
          <p:cNvSpPr/>
          <p:nvPr/>
        </p:nvSpPr>
        <p:spPr>
          <a:xfrm>
            <a:off x="6906148" y="3227727"/>
            <a:ext cx="3409950" cy="505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de-DE" sz="2400" b="1" i="1" dirty="0"/>
              <a:t>3. Synergien nutzen</a:t>
            </a:r>
          </a:p>
        </p:txBody>
      </p:sp>
      <p:sp>
        <p:nvSpPr>
          <p:cNvPr id="6" name="Rectangle 5"/>
          <p:cNvSpPr/>
          <p:nvPr/>
        </p:nvSpPr>
        <p:spPr>
          <a:xfrm>
            <a:off x="1871004" y="5116385"/>
            <a:ext cx="2929456" cy="505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de-DE" sz="2400" b="1" i="1" dirty="0"/>
              <a:t>2. OGD besser finden</a:t>
            </a:r>
            <a:endParaRPr lang="de-DE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6609943" y="5518931"/>
            <a:ext cx="2562192" cy="505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de-CH" sz="2400" b="1" i="1" dirty="0"/>
              <a:t>4. Mehr Austausch</a:t>
            </a:r>
            <a:endParaRPr lang="de-DE" sz="2400" b="1" i="1" dirty="0"/>
          </a:p>
        </p:txBody>
      </p:sp>
    </p:spTree>
    <p:extLst>
      <p:ext uri="{BB962C8B-B14F-4D97-AF65-F5344CB8AC3E}">
        <p14:creationId xmlns:p14="http://schemas.microsoft.com/office/powerpoint/2010/main" val="444203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45619"/>
            <a:ext cx="11779259" cy="490904"/>
          </a:xfrm>
        </p:spPr>
        <p:txBody>
          <a:bodyPr/>
          <a:lstStyle/>
          <a:p>
            <a:r>
              <a:rPr lang="fr-CH" dirty="0"/>
              <a:t>3</a:t>
            </a:r>
            <a:r>
              <a:rPr lang="fr-CH" dirty="0" smtClean="0"/>
              <a:t>. </a:t>
            </a:r>
            <a:r>
              <a:rPr lang="fr-CH" dirty="0" err="1"/>
              <a:t>Stossrichtungen</a:t>
            </a:r>
            <a:endParaRPr lang="fr-CH" dirty="0"/>
          </a:p>
        </p:txBody>
      </p:sp>
      <p:sp>
        <p:nvSpPr>
          <p:cNvPr id="8" name="Espace réservé du contenu 4"/>
          <p:cNvSpPr>
            <a:spLocks noGrp="1"/>
          </p:cNvSpPr>
          <p:nvPr>
            <p:ph idx="10"/>
          </p:nvPr>
        </p:nvSpPr>
        <p:spPr>
          <a:xfrm>
            <a:off x="465750" y="936523"/>
            <a:ext cx="10934754" cy="530953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20000"/>
              </a:lnSpc>
              <a:buAutoNum type="arabicPeriod"/>
            </a:pPr>
            <a:r>
              <a:rPr lang="de-CH" sz="3000" b="1" dirty="0"/>
              <a:t>Mehr OGD: </a:t>
            </a:r>
            <a:r>
              <a:rPr lang="de-CH" sz="3000" i="1" dirty="0"/>
              <a:t>Entwicklung, Verbesserung und </a:t>
            </a:r>
            <a:r>
              <a:rPr lang="de-CH" sz="3000" b="1" i="1" dirty="0"/>
              <a:t>nachhaltige</a:t>
            </a:r>
            <a:r>
              <a:rPr lang="de-CH" sz="3000" i="1" dirty="0"/>
              <a:t> Förderung des Angebots, der Nutzung und der Zugänglichkeit offener Verwaltungsdaten</a:t>
            </a:r>
          </a:p>
          <a:p>
            <a:pPr marL="514350" indent="-514350">
              <a:lnSpc>
                <a:spcPct val="120000"/>
              </a:lnSpc>
              <a:buFont typeface="Arial" panose="020B0604020202020204" pitchFamily="34" charset="0"/>
              <a:buAutoNum type="arabicPeriod"/>
            </a:pPr>
            <a:r>
              <a:rPr lang="de-CH" sz="3000" b="1" dirty="0"/>
              <a:t>OGD Besser finden</a:t>
            </a:r>
            <a:r>
              <a:rPr lang="de-CH" sz="3000" dirty="0"/>
              <a:t>: </a:t>
            </a:r>
            <a:r>
              <a:rPr lang="de-DE" sz="3000" i="1" dirty="0"/>
              <a:t>Nachhaltige Stärkung und Ausbau der OGD-Plattform und des OGD-</a:t>
            </a:r>
            <a:r>
              <a:rPr lang="de-DE" sz="3000" i="1" dirty="0" err="1"/>
              <a:t>MetadatenKatalo</a:t>
            </a:r>
            <a:r>
              <a:rPr lang="de-DE" sz="3000" dirty="0" err="1"/>
              <a:t>g</a:t>
            </a:r>
            <a:endParaRPr lang="de-DE" sz="3000" dirty="0"/>
          </a:p>
          <a:p>
            <a:pPr marL="514350" indent="-514350">
              <a:lnSpc>
                <a:spcPct val="120000"/>
              </a:lnSpc>
              <a:buFont typeface="Arial" panose="020B0604020202020204" pitchFamily="34" charset="0"/>
              <a:buAutoNum type="arabicPeriod"/>
            </a:pPr>
            <a:r>
              <a:rPr lang="fr-CH" sz="3000" b="1" dirty="0" err="1"/>
              <a:t>Synergien</a:t>
            </a:r>
            <a:r>
              <a:rPr lang="fr-CH" sz="3000" b="1" dirty="0"/>
              <a:t> </a:t>
            </a:r>
            <a:r>
              <a:rPr lang="fr-CH" sz="3000" b="1" dirty="0" err="1"/>
              <a:t>nutzen</a:t>
            </a:r>
            <a:r>
              <a:rPr lang="fr-CH" sz="3000" b="1" dirty="0"/>
              <a:t>: </a:t>
            </a:r>
            <a:r>
              <a:rPr lang="de-DE" sz="3000" i="1" dirty="0"/>
              <a:t>Verlinkung zwischen OGD, Wissenschaft und Innovation</a:t>
            </a:r>
          </a:p>
          <a:p>
            <a:pPr marL="514350" indent="-514350">
              <a:lnSpc>
                <a:spcPct val="120000"/>
              </a:lnSpc>
              <a:buFont typeface="Arial" panose="020B0604020202020204" pitchFamily="34" charset="0"/>
              <a:buAutoNum type="arabicPeriod"/>
            </a:pPr>
            <a:r>
              <a:rPr lang="fr-CH" sz="3000" b="1" dirty="0" err="1"/>
              <a:t>Mehr</a:t>
            </a:r>
            <a:r>
              <a:rPr lang="fr-CH" sz="3000" b="1" dirty="0"/>
              <a:t> </a:t>
            </a:r>
            <a:r>
              <a:rPr lang="fr-CH" sz="3000" b="1" dirty="0" err="1"/>
              <a:t>Austausch</a:t>
            </a:r>
            <a:r>
              <a:rPr lang="fr-CH" sz="3000" b="1" dirty="0"/>
              <a:t>: </a:t>
            </a:r>
            <a:r>
              <a:rPr lang="de-CH" sz="3000" i="1" dirty="0"/>
              <a:t>Stärkung der Datenkompetenz und Ausbau des Netzwerks im Bereich OGD </a:t>
            </a:r>
            <a:endParaRPr lang="de-DE" sz="3000" b="1" i="1" dirty="0"/>
          </a:p>
          <a:p>
            <a:pPr marL="514350" indent="-514350">
              <a:lnSpc>
                <a:spcPct val="120000"/>
              </a:lnSpc>
              <a:buFont typeface="Arial" panose="020B0604020202020204" pitchFamily="34" charset="0"/>
              <a:buAutoNum type="arabicPeriod"/>
            </a:pPr>
            <a:endParaRPr lang="de-DE" sz="2800" b="1" dirty="0"/>
          </a:p>
          <a:p>
            <a:pPr marL="514350" indent="-514350">
              <a:lnSpc>
                <a:spcPct val="120000"/>
              </a:lnSpc>
              <a:buFont typeface="Arial" panose="020B0604020202020204" pitchFamily="34" charset="0"/>
              <a:buAutoNum type="arabicPeriod"/>
            </a:pPr>
            <a:endParaRPr lang="de-DE" sz="2800" dirty="0"/>
          </a:p>
          <a:p>
            <a:pPr marL="514350" indent="-514350">
              <a:lnSpc>
                <a:spcPct val="120000"/>
              </a:lnSpc>
              <a:buAutoNum type="arabicPeriod"/>
            </a:pPr>
            <a:endParaRPr lang="de-DE" sz="2800" i="1" dirty="0"/>
          </a:p>
          <a:p>
            <a:pPr>
              <a:lnSpc>
                <a:spcPct val="120000"/>
              </a:lnSpc>
            </a:pPr>
            <a:endParaRPr lang="de-CH" sz="2800" dirty="0"/>
          </a:p>
          <a:p>
            <a:pPr>
              <a:lnSpc>
                <a:spcPct val="120000"/>
              </a:lnSpc>
            </a:pPr>
            <a:endParaRPr lang="de-DE" sz="2800" dirty="0"/>
          </a:p>
          <a:p>
            <a:pPr>
              <a:lnSpc>
                <a:spcPct val="120000"/>
              </a:lnSpc>
            </a:pPr>
            <a:endParaRPr lang="de-DE" sz="2800" i="1" dirty="0"/>
          </a:p>
          <a:p>
            <a:pPr>
              <a:lnSpc>
                <a:spcPct val="120000"/>
              </a:lnSpc>
            </a:pPr>
            <a:endParaRPr lang="de-DE" sz="2800" i="1" dirty="0"/>
          </a:p>
        </p:txBody>
      </p:sp>
    </p:spTree>
    <p:extLst>
      <p:ext uri="{BB962C8B-B14F-4D97-AF65-F5344CB8AC3E}">
        <p14:creationId xmlns:p14="http://schemas.microsoft.com/office/powerpoint/2010/main" val="1744017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Inhalt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0"/>
          </p:nvPr>
        </p:nvSpPr>
        <p:spPr>
          <a:xfrm>
            <a:off x="226912" y="1325366"/>
            <a:ext cx="11726251" cy="4801156"/>
          </a:xfrm>
        </p:spPr>
        <p:txBody>
          <a:bodyPr>
            <a:normAutofit fontScale="92500" lnSpcReduction="20000"/>
          </a:bodyPr>
          <a:lstStyle/>
          <a:p>
            <a:pPr marL="514350" lvl="0" indent="-514350">
              <a:buAutoNum type="arabicPeriod"/>
            </a:pPr>
            <a:r>
              <a:rPr lang="fr-CH" dirty="0" err="1"/>
              <a:t>Umsetzung</a:t>
            </a:r>
            <a:r>
              <a:rPr lang="fr-CH" dirty="0"/>
              <a:t> </a:t>
            </a:r>
            <a:r>
              <a:rPr lang="fr-CH" dirty="0" err="1"/>
              <a:t>heutige</a:t>
            </a:r>
            <a:r>
              <a:rPr lang="fr-CH" dirty="0"/>
              <a:t> </a:t>
            </a:r>
            <a:r>
              <a:rPr lang="fr-CH" dirty="0" err="1"/>
              <a:t>Strategie</a:t>
            </a:r>
            <a:endParaRPr lang="fr-CH" dirty="0"/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fr-CH" dirty="0"/>
              <a:t>OGD-</a:t>
            </a:r>
            <a:r>
              <a:rPr lang="fr-CH" dirty="0" err="1"/>
              <a:t>Umfrage</a:t>
            </a:r>
            <a:endParaRPr lang="fr-CH" dirty="0"/>
          </a:p>
          <a:p>
            <a:pPr marL="1028700" lvl="1" indent="-571500">
              <a:buFont typeface="+mj-lt"/>
              <a:buAutoNum type="romanUcPeriod"/>
            </a:pPr>
            <a:r>
              <a:rPr lang="fr-CH" dirty="0" err="1"/>
              <a:t>Informationen</a:t>
            </a:r>
            <a:r>
              <a:rPr lang="fr-CH" dirty="0"/>
              <a:t> </a:t>
            </a:r>
            <a:r>
              <a:rPr lang="fr-CH" dirty="0" err="1"/>
              <a:t>zu</a:t>
            </a:r>
            <a:r>
              <a:rPr lang="fr-CH" dirty="0"/>
              <a:t> den </a:t>
            </a:r>
            <a:r>
              <a:rPr lang="fr-CH" dirty="0" err="1" smtClean="0"/>
              <a:t>Befragten</a:t>
            </a:r>
            <a:endParaRPr lang="fr-CH" dirty="0" smtClean="0"/>
          </a:p>
          <a:p>
            <a:pPr marL="1028700" lvl="1" indent="-571500">
              <a:buFont typeface="+mj-lt"/>
              <a:buAutoNum type="romanUcPeriod"/>
            </a:pPr>
            <a:r>
              <a:rPr lang="fr-CH" dirty="0" err="1" smtClean="0"/>
              <a:t>Datenverfügbarkeit</a:t>
            </a:r>
            <a:endParaRPr lang="fr-CH" dirty="0"/>
          </a:p>
          <a:p>
            <a:pPr marL="1028700" lvl="1" indent="-571500">
              <a:buFont typeface="+mj-lt"/>
              <a:buAutoNum type="romanUcPeriod"/>
            </a:pPr>
            <a:r>
              <a:rPr lang="fr-CH" dirty="0" err="1"/>
              <a:t>Datenpublikation</a:t>
            </a:r>
            <a:endParaRPr lang="fr-CH" dirty="0"/>
          </a:p>
          <a:p>
            <a:pPr marL="1028700" lvl="1" indent="-571500">
              <a:buFont typeface="+mj-lt"/>
              <a:buAutoNum type="romanUcPeriod"/>
            </a:pPr>
            <a:r>
              <a:rPr lang="fr-CH" dirty="0" err="1"/>
              <a:t>Das</a:t>
            </a:r>
            <a:r>
              <a:rPr lang="fr-CH" dirty="0"/>
              <a:t> </a:t>
            </a:r>
            <a:r>
              <a:rPr lang="fr-CH" dirty="0" err="1"/>
              <a:t>Prinzip</a:t>
            </a:r>
            <a:r>
              <a:rPr lang="fr-CH" dirty="0"/>
              <a:t> «open by default»</a:t>
            </a:r>
          </a:p>
          <a:p>
            <a:pPr marL="1028700" lvl="1" indent="-571500">
              <a:buFont typeface="+mj-lt"/>
              <a:buAutoNum type="romanUcPeriod"/>
            </a:pPr>
            <a:r>
              <a:rPr lang="fr-CH" dirty="0" err="1"/>
              <a:t>Datenbeschreibung</a:t>
            </a:r>
            <a:endParaRPr lang="fr-CH" dirty="0"/>
          </a:p>
          <a:p>
            <a:pPr marL="1028700" lvl="1" indent="-571500">
              <a:buFont typeface="+mj-lt"/>
              <a:buAutoNum type="romanUcPeriod"/>
            </a:pPr>
            <a:r>
              <a:rPr lang="fr-CH" dirty="0" err="1"/>
              <a:t>Datenportal</a:t>
            </a:r>
            <a:endParaRPr lang="fr-CH" dirty="0"/>
          </a:p>
          <a:p>
            <a:pPr marL="1028700" lvl="1" indent="-571500">
              <a:buFont typeface="+mj-lt"/>
              <a:buAutoNum type="romanUcPeriod"/>
            </a:pPr>
            <a:r>
              <a:rPr lang="fr-CH" dirty="0" err="1"/>
              <a:t>Datennutzung</a:t>
            </a:r>
            <a:endParaRPr lang="fr-CH" dirty="0"/>
          </a:p>
          <a:p>
            <a:pPr marL="1028700" lvl="1" indent="-571500">
              <a:buFont typeface="+mj-lt"/>
              <a:buAutoNum type="romanUcPeriod"/>
            </a:pPr>
            <a:r>
              <a:rPr lang="fr-CH" dirty="0" err="1"/>
              <a:t>Fazit</a:t>
            </a:r>
            <a:endParaRPr lang="fr-CH" dirty="0"/>
          </a:p>
          <a:p>
            <a:pPr marL="514350" lvl="0" indent="-514350">
              <a:buAutoNum type="arabicPeriod"/>
            </a:pPr>
            <a:r>
              <a:rPr lang="fr-CH" dirty="0" err="1"/>
              <a:t>Stossrichtungen</a:t>
            </a:r>
            <a:r>
              <a:rPr lang="fr-CH" dirty="0"/>
              <a:t> / </a:t>
            </a:r>
            <a:r>
              <a:rPr lang="fr-CH" dirty="0" err="1"/>
              <a:t>Diskussion</a:t>
            </a:r>
            <a:r>
              <a:rPr lang="fr-CH" dirty="0"/>
              <a:t> </a:t>
            </a:r>
          </a:p>
          <a:p>
            <a:pPr marL="514350" lvl="0" indent="-514350">
              <a:buAutoNum type="arabicPeriod"/>
            </a:pPr>
            <a:r>
              <a:rPr lang="fr-CH" dirty="0" err="1" smtClean="0"/>
              <a:t>Weiteres</a:t>
            </a:r>
            <a:r>
              <a:rPr lang="fr-CH" dirty="0" smtClean="0"/>
              <a:t> </a:t>
            </a:r>
            <a:r>
              <a:rPr lang="fr-CH" dirty="0" err="1"/>
              <a:t>Vorgehen</a:t>
            </a:r>
            <a:endParaRPr lang="fr-CH" dirty="0"/>
          </a:p>
          <a:p>
            <a:pPr marL="514350" lvl="0" indent="-514350">
              <a:buAutoNum type="arabicPeriod"/>
            </a:pPr>
            <a:endParaRPr lang="fr-CH" dirty="0"/>
          </a:p>
          <a:p>
            <a:pPr marL="514350" lvl="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2166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45619"/>
            <a:ext cx="11779259" cy="490904"/>
          </a:xfrm>
        </p:spPr>
        <p:txBody>
          <a:bodyPr/>
          <a:lstStyle/>
          <a:p>
            <a:r>
              <a:rPr lang="fr-CH" dirty="0"/>
              <a:t>3</a:t>
            </a:r>
            <a:r>
              <a:rPr lang="fr-CH" dirty="0" smtClean="0"/>
              <a:t>. </a:t>
            </a:r>
            <a:r>
              <a:rPr lang="fr-CH" dirty="0" err="1"/>
              <a:t>Stossrichtungen</a:t>
            </a:r>
            <a:endParaRPr lang="fr-CH" dirty="0"/>
          </a:p>
        </p:txBody>
      </p:sp>
      <p:sp>
        <p:nvSpPr>
          <p:cNvPr id="8" name="Espace réservé du contenu 4"/>
          <p:cNvSpPr>
            <a:spLocks noGrp="1"/>
          </p:cNvSpPr>
          <p:nvPr>
            <p:ph idx="10"/>
          </p:nvPr>
        </p:nvSpPr>
        <p:spPr>
          <a:xfrm>
            <a:off x="493886" y="1850923"/>
            <a:ext cx="10934754" cy="249247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de-DE" sz="2800" b="1" dirty="0"/>
              <a:t>Fragen / Besprechung</a:t>
            </a:r>
          </a:p>
          <a:p>
            <a:pPr>
              <a:lnSpc>
                <a:spcPct val="120000"/>
              </a:lnSpc>
            </a:pPr>
            <a:r>
              <a:rPr lang="de-DE" sz="2800" b="1" i="1" dirty="0"/>
              <a:t>Sind diese </a:t>
            </a:r>
            <a:r>
              <a:rPr lang="de-DE" sz="2800" b="1" i="1" dirty="0" err="1"/>
              <a:t>Stossrichtungen</a:t>
            </a:r>
            <a:r>
              <a:rPr lang="de-DE" sz="2800" b="1" i="1" dirty="0"/>
              <a:t> nachvollziehbar?</a:t>
            </a:r>
          </a:p>
          <a:p>
            <a:pPr>
              <a:lnSpc>
                <a:spcPct val="120000"/>
              </a:lnSpc>
            </a:pPr>
            <a:r>
              <a:rPr lang="de-CH" sz="2800" b="1" i="1" dirty="0"/>
              <a:t>Sind diese Stossrichtungen für Sie zutreffend, stimmen Sie ihnen zu?</a:t>
            </a:r>
            <a:endParaRPr lang="de-DE" sz="2800" dirty="0"/>
          </a:p>
          <a:p>
            <a:pPr marL="514350" indent="-514350">
              <a:lnSpc>
                <a:spcPct val="120000"/>
              </a:lnSpc>
              <a:buAutoNum type="arabicPeriod"/>
            </a:pPr>
            <a:endParaRPr lang="de-DE" sz="2800" i="1" dirty="0"/>
          </a:p>
          <a:p>
            <a:pPr>
              <a:lnSpc>
                <a:spcPct val="120000"/>
              </a:lnSpc>
            </a:pPr>
            <a:endParaRPr lang="de-CH" sz="2800" dirty="0"/>
          </a:p>
          <a:p>
            <a:pPr>
              <a:lnSpc>
                <a:spcPct val="120000"/>
              </a:lnSpc>
            </a:pPr>
            <a:endParaRPr lang="de-DE" sz="2800" dirty="0"/>
          </a:p>
          <a:p>
            <a:pPr>
              <a:lnSpc>
                <a:spcPct val="120000"/>
              </a:lnSpc>
            </a:pPr>
            <a:endParaRPr lang="de-DE" sz="2800" i="1" dirty="0"/>
          </a:p>
          <a:p>
            <a:pPr>
              <a:lnSpc>
                <a:spcPct val="120000"/>
              </a:lnSpc>
            </a:pPr>
            <a:endParaRPr lang="de-DE" sz="2800" i="1" dirty="0"/>
          </a:p>
        </p:txBody>
      </p:sp>
    </p:spTree>
    <p:extLst>
      <p:ext uri="{BB962C8B-B14F-4D97-AF65-F5344CB8AC3E}">
        <p14:creationId xmlns:p14="http://schemas.microsoft.com/office/powerpoint/2010/main" val="5559185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56392"/>
            <a:ext cx="11779259" cy="480131"/>
          </a:xfrm>
        </p:spPr>
        <p:txBody>
          <a:bodyPr/>
          <a:lstStyle/>
          <a:p>
            <a:r>
              <a:rPr lang="fr-CH" dirty="0"/>
              <a:t>4</a:t>
            </a:r>
            <a:r>
              <a:rPr lang="fr-CH" dirty="0" smtClean="0"/>
              <a:t>. </a:t>
            </a:r>
            <a:r>
              <a:rPr lang="de-CH" dirty="0"/>
              <a:t>Weiteres Vorgehen «Stossrichtung/Planung neue Strategie»</a:t>
            </a:r>
            <a:endParaRPr lang="fr-CH" dirty="0"/>
          </a:p>
        </p:txBody>
      </p:sp>
      <p:sp>
        <p:nvSpPr>
          <p:cNvPr id="6" name="Pfeil nach rechts 3"/>
          <p:cNvSpPr/>
          <p:nvPr/>
        </p:nvSpPr>
        <p:spPr>
          <a:xfrm flipV="1">
            <a:off x="990287" y="2160009"/>
            <a:ext cx="9682477" cy="323600"/>
          </a:xfrm>
          <a:prstGeom prst="rightArrow">
            <a:avLst/>
          </a:prstGeom>
          <a:solidFill>
            <a:srgbClr val="1F988A"/>
          </a:solidFill>
          <a:ln>
            <a:solidFill>
              <a:srgbClr val="797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9" name="Gerader Verbinder 7"/>
          <p:cNvCxnSpPr/>
          <p:nvPr/>
        </p:nvCxnSpPr>
        <p:spPr>
          <a:xfrm>
            <a:off x="4316846" y="1986813"/>
            <a:ext cx="0" cy="646112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37"/>
          <p:cNvSpPr txBox="1"/>
          <p:nvPr/>
        </p:nvSpPr>
        <p:spPr>
          <a:xfrm>
            <a:off x="2275545" y="172705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2022</a:t>
            </a:r>
          </a:p>
        </p:txBody>
      </p:sp>
      <p:sp>
        <p:nvSpPr>
          <p:cNvPr id="14" name="Richtungspfeil 33"/>
          <p:cNvSpPr/>
          <p:nvPr/>
        </p:nvSpPr>
        <p:spPr>
          <a:xfrm>
            <a:off x="990288" y="3358338"/>
            <a:ext cx="7736633" cy="324877"/>
          </a:xfrm>
          <a:prstGeom prst="homePlate">
            <a:avLst/>
          </a:prstGeom>
          <a:solidFill>
            <a:srgbClr val="1F988A"/>
          </a:solidFill>
          <a:ln>
            <a:solidFill>
              <a:srgbClr val="797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Umsetzung 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Strategie</a:t>
            </a:r>
            <a:r>
              <a:rPr kumimoji="0" lang="de-CH" sz="18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OGD 2019-2023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Richtungspfeil 33"/>
          <p:cNvSpPr/>
          <p:nvPr/>
        </p:nvSpPr>
        <p:spPr>
          <a:xfrm>
            <a:off x="2605240" y="4385899"/>
            <a:ext cx="3163652" cy="865256"/>
          </a:xfrm>
          <a:prstGeom prst="homePlate">
            <a:avLst/>
          </a:prstGeom>
          <a:solidFill>
            <a:srgbClr val="1F988A">
              <a:alpha val="30196"/>
            </a:srgbClr>
          </a:solidFill>
          <a:ln>
            <a:solidFill>
              <a:srgbClr val="797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de-DE" dirty="0" err="1">
                <a:solidFill>
                  <a:schemeClr val="tx1"/>
                </a:solidFill>
              </a:rPr>
              <a:t>Stossrichtungen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</a:endParaRPr>
          </a:p>
        </p:txBody>
      </p:sp>
      <p:sp>
        <p:nvSpPr>
          <p:cNvPr id="16" name="Richtungspfeil 33"/>
          <p:cNvSpPr/>
          <p:nvPr/>
        </p:nvSpPr>
        <p:spPr>
          <a:xfrm>
            <a:off x="5768892" y="4385897"/>
            <a:ext cx="2958029" cy="865256"/>
          </a:xfrm>
          <a:prstGeom prst="homePlate">
            <a:avLst/>
          </a:prstGeom>
          <a:solidFill>
            <a:srgbClr val="1F988A">
              <a:alpha val="30196"/>
            </a:srgbClr>
          </a:solidFill>
          <a:ln>
            <a:solidFill>
              <a:srgbClr val="797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de-DE" dirty="0">
                <a:solidFill>
                  <a:schemeClr val="tx1"/>
                </a:solidFill>
              </a:rPr>
              <a:t>Finalisierung Fortsetzung 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</a:endParaRPr>
          </a:p>
        </p:txBody>
      </p:sp>
      <p:sp>
        <p:nvSpPr>
          <p:cNvPr id="17" name="Richtungspfeil 33"/>
          <p:cNvSpPr/>
          <p:nvPr/>
        </p:nvSpPr>
        <p:spPr>
          <a:xfrm>
            <a:off x="990287" y="4385897"/>
            <a:ext cx="1612079" cy="865257"/>
          </a:xfrm>
          <a:prstGeom prst="homePlate">
            <a:avLst/>
          </a:prstGeom>
          <a:solidFill>
            <a:srgbClr val="1F988A">
              <a:alpha val="30196"/>
            </a:srgbClr>
          </a:solidFill>
          <a:ln>
            <a:solidFill>
              <a:srgbClr val="797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de-DE" dirty="0">
                <a:solidFill>
                  <a:schemeClr val="tx1"/>
                </a:solidFill>
              </a:rPr>
              <a:t>Umfrage Opendata.ch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</a:endParaRPr>
          </a:p>
        </p:txBody>
      </p:sp>
      <p:sp>
        <p:nvSpPr>
          <p:cNvPr id="23" name="Raute 46"/>
          <p:cNvSpPr/>
          <p:nvPr/>
        </p:nvSpPr>
        <p:spPr>
          <a:xfrm>
            <a:off x="1980905" y="2423826"/>
            <a:ext cx="294640" cy="294640"/>
          </a:xfrm>
          <a:prstGeom prst="diamond">
            <a:avLst/>
          </a:prstGeom>
          <a:solidFill>
            <a:srgbClr val="1F988A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4" name="Textfeld 59"/>
          <p:cNvSpPr txBox="1"/>
          <p:nvPr/>
        </p:nvSpPr>
        <p:spPr>
          <a:xfrm>
            <a:off x="1876112" y="2705530"/>
            <a:ext cx="9509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100" dirty="0">
                <a:solidFill>
                  <a:prstClr val="black"/>
                </a:solidFill>
                <a:latin typeface="Arial" panose="020B0604020202020204"/>
              </a:rPr>
              <a:t>Forum</a:t>
            </a:r>
            <a:r>
              <a:rPr kumimoji="0" lang="de-C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OGD</a:t>
            </a:r>
            <a:br>
              <a:rPr kumimoji="0" lang="de-C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de-C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31.10</a:t>
            </a:r>
          </a:p>
        </p:txBody>
      </p:sp>
      <p:sp>
        <p:nvSpPr>
          <p:cNvPr id="25" name="Textfeld 37"/>
          <p:cNvSpPr txBox="1"/>
          <p:nvPr/>
        </p:nvSpPr>
        <p:spPr>
          <a:xfrm>
            <a:off x="6282609" y="173691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2023</a:t>
            </a:r>
          </a:p>
        </p:txBody>
      </p:sp>
      <p:sp>
        <p:nvSpPr>
          <p:cNvPr id="28" name="Raute 46"/>
          <p:cNvSpPr/>
          <p:nvPr/>
        </p:nvSpPr>
        <p:spPr>
          <a:xfrm>
            <a:off x="3364517" y="2410890"/>
            <a:ext cx="294640" cy="294640"/>
          </a:xfrm>
          <a:prstGeom prst="diamond">
            <a:avLst/>
          </a:prstGeom>
          <a:solidFill>
            <a:srgbClr val="1F988A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Textfeld 59"/>
          <p:cNvSpPr txBox="1"/>
          <p:nvPr/>
        </p:nvSpPr>
        <p:spPr>
          <a:xfrm>
            <a:off x="3205973" y="2690822"/>
            <a:ext cx="97629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FedStat</a:t>
            </a:r>
            <a:r>
              <a:rPr kumimoji="0" lang="de-CH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RegioStat</a:t>
            </a:r>
            <a:r>
              <a:rPr kumimoji="0" lang="de-CH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/>
            </a:r>
            <a:br>
              <a:rPr kumimoji="0" lang="de-CH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de-CH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5.12</a:t>
            </a:r>
            <a:endParaRPr kumimoji="0" lang="de-CH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2" name="Raute 46"/>
          <p:cNvSpPr/>
          <p:nvPr/>
        </p:nvSpPr>
        <p:spPr>
          <a:xfrm>
            <a:off x="5768892" y="2414771"/>
            <a:ext cx="294640" cy="294640"/>
          </a:xfrm>
          <a:prstGeom prst="diamond">
            <a:avLst/>
          </a:prstGeom>
          <a:solidFill>
            <a:srgbClr val="1F988A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0" name="Textfeld 59"/>
          <p:cNvSpPr txBox="1"/>
          <p:nvPr/>
        </p:nvSpPr>
        <p:spPr>
          <a:xfrm>
            <a:off x="5588082" y="2722730"/>
            <a:ext cx="9509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100" dirty="0">
                <a:solidFill>
                  <a:prstClr val="black"/>
                </a:solidFill>
                <a:latin typeface="Arial" panose="020B0604020202020204"/>
              </a:rPr>
              <a:t>Forum</a:t>
            </a:r>
            <a:r>
              <a:rPr kumimoji="0" lang="de-C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OGD</a:t>
            </a:r>
            <a:br>
              <a:rPr kumimoji="0" lang="de-C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lang="de-CH" sz="1100" dirty="0">
                <a:solidFill>
                  <a:prstClr val="black"/>
                </a:solidFill>
                <a:latin typeface="Arial" panose="020B0604020202020204"/>
              </a:rPr>
              <a:t>Q2 2023</a:t>
            </a:r>
            <a:endParaRPr kumimoji="0" lang="de-CH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1" name="Richtungspfeil 33"/>
          <p:cNvSpPr/>
          <p:nvPr/>
        </p:nvSpPr>
        <p:spPr>
          <a:xfrm>
            <a:off x="4316847" y="3774291"/>
            <a:ext cx="2898342" cy="552526"/>
          </a:xfrm>
          <a:prstGeom prst="homePlate">
            <a:avLst/>
          </a:prstGeom>
          <a:solidFill>
            <a:srgbClr val="1F988A">
              <a:alpha val="69804"/>
            </a:srgbClr>
          </a:solidFill>
          <a:ln>
            <a:solidFill>
              <a:srgbClr val="797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Bewertung Strategie</a:t>
            </a:r>
            <a:r>
              <a:rPr kumimoji="0" lang="de-CH" sz="18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OGD 2019-2023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2" name="Raute 46"/>
          <p:cNvSpPr/>
          <p:nvPr/>
        </p:nvSpPr>
        <p:spPr>
          <a:xfrm>
            <a:off x="7970255" y="2420096"/>
            <a:ext cx="294640" cy="294640"/>
          </a:xfrm>
          <a:prstGeom prst="diamond">
            <a:avLst/>
          </a:prstGeom>
          <a:solidFill>
            <a:srgbClr val="1F988A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3" name="Textfeld 59"/>
          <p:cNvSpPr txBox="1"/>
          <p:nvPr/>
        </p:nvSpPr>
        <p:spPr>
          <a:xfrm>
            <a:off x="7970255" y="2756126"/>
            <a:ext cx="381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100" dirty="0">
                <a:solidFill>
                  <a:prstClr val="black"/>
                </a:solidFill>
                <a:latin typeface="Arial" panose="020B0604020202020204"/>
              </a:rPr>
              <a:t>BR</a:t>
            </a:r>
            <a:endParaRPr kumimoji="0" lang="de-CH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36" name="Gerader Verbinder 7"/>
          <p:cNvCxnSpPr/>
          <p:nvPr/>
        </p:nvCxnSpPr>
        <p:spPr>
          <a:xfrm>
            <a:off x="8726921" y="1986813"/>
            <a:ext cx="0" cy="646112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ichtungspfeil 33"/>
          <p:cNvSpPr/>
          <p:nvPr/>
        </p:nvSpPr>
        <p:spPr>
          <a:xfrm>
            <a:off x="8726922" y="4385897"/>
            <a:ext cx="1945842" cy="865256"/>
          </a:xfrm>
          <a:prstGeom prst="homePlate">
            <a:avLst/>
          </a:prstGeom>
          <a:solidFill>
            <a:srgbClr val="1F988A">
              <a:alpha val="30196"/>
            </a:srgbClr>
          </a:solidFill>
          <a:ln>
            <a:solidFill>
              <a:srgbClr val="797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de-DE" dirty="0">
                <a:solidFill>
                  <a:schemeClr val="tx1"/>
                </a:solidFill>
              </a:rPr>
              <a:t>Umsetzung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4011317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328153" y="1653702"/>
            <a:ext cx="92283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4000" dirty="0"/>
              <a:t>Vielen Dank für Ihre Aufmerksamkeit!</a:t>
            </a:r>
          </a:p>
        </p:txBody>
      </p:sp>
    </p:spTree>
    <p:extLst>
      <p:ext uri="{BB962C8B-B14F-4D97-AF65-F5344CB8AC3E}">
        <p14:creationId xmlns:p14="http://schemas.microsoft.com/office/powerpoint/2010/main" val="3377674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45619"/>
            <a:ext cx="11779259" cy="490904"/>
          </a:xfrm>
        </p:spPr>
        <p:txBody>
          <a:bodyPr/>
          <a:lstStyle/>
          <a:p>
            <a:r>
              <a:rPr lang="fr-CH" dirty="0"/>
              <a:t>1. </a:t>
            </a:r>
            <a:r>
              <a:rPr lang="fr-CH" dirty="0" err="1"/>
              <a:t>Umsetzung</a:t>
            </a:r>
            <a:r>
              <a:rPr lang="fr-CH" dirty="0"/>
              <a:t> </a:t>
            </a:r>
            <a:r>
              <a:rPr lang="fr-CH" dirty="0" err="1"/>
              <a:t>aktuelle</a:t>
            </a:r>
            <a:r>
              <a:rPr lang="fr-CH" dirty="0"/>
              <a:t> </a:t>
            </a:r>
            <a:r>
              <a:rPr lang="fr-CH" dirty="0" err="1"/>
              <a:t>Strategie</a:t>
            </a:r>
            <a:endParaRPr lang="fr-CH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1255C2A3-4B8F-4705-9FE6-66B277C38C7C}"/>
              </a:ext>
            </a:extLst>
          </p:cNvPr>
          <p:cNvSpPr txBox="1">
            <a:spLocks/>
          </p:cNvSpPr>
          <p:nvPr/>
        </p:nvSpPr>
        <p:spPr>
          <a:xfrm>
            <a:off x="294969" y="1286092"/>
            <a:ext cx="10146890" cy="470175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Arial" panose="020B0604020202020204" pitchFamily="34" charset="0"/>
              <a:buNone/>
              <a:tabLst/>
              <a:defRPr lang="de-CH" sz="2600" kern="1200" baseline="0" noProof="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 lang="de-CH" sz="2800" kern="1200" baseline="0" noProof="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b="1" dirty="0"/>
              <a:t>Ziel 1:  Koordinierte Datenpublikation fördern</a:t>
            </a:r>
          </a:p>
          <a:p>
            <a:pPr marL="457200" indent="-457200">
              <a:buFont typeface="Wingdings" panose="05000000000000000000" pitchFamily="2" charset="2"/>
              <a:buChar char="J"/>
            </a:pPr>
            <a:r>
              <a:rPr lang="de-CH" i="1" dirty="0"/>
              <a:t>Kommunikation, rechtlichen Rahmenbedingungen: open </a:t>
            </a:r>
            <a:r>
              <a:rPr lang="de-CH" i="1" dirty="0" err="1"/>
              <a:t>by</a:t>
            </a:r>
            <a:r>
              <a:rPr lang="de-CH" i="1" dirty="0"/>
              <a:t> </a:t>
            </a:r>
            <a:r>
              <a:rPr lang="de-CH" i="1" dirty="0" err="1"/>
              <a:t>default</a:t>
            </a:r>
            <a:r>
              <a:rPr lang="de-CH" i="1" dirty="0"/>
              <a:t> </a:t>
            </a:r>
            <a:r>
              <a:rPr lang="de-CH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de-CH" i="1" dirty="0" smtClean="0">
                <a:solidFill>
                  <a:srgbClr val="FF0000"/>
                </a:solidFill>
              </a:rPr>
              <a:t>EMBAG</a:t>
            </a:r>
            <a:endParaRPr lang="de-CH" i="1" dirty="0">
              <a:solidFill>
                <a:srgbClr val="FF0000"/>
              </a:solidFill>
            </a:endParaRPr>
          </a:p>
          <a:p>
            <a:r>
              <a:rPr lang="de-CH" b="1" dirty="0"/>
              <a:t>Ziel 2:  Daten und Datenbeschreibung: Qualität</a:t>
            </a:r>
          </a:p>
          <a:p>
            <a:pPr marL="457200" indent="-457200">
              <a:buFont typeface="Wingdings" panose="05000000000000000000" pitchFamily="2" charset="2"/>
              <a:buChar char="J"/>
            </a:pPr>
            <a:r>
              <a:rPr lang="de-CH" i="1" dirty="0"/>
              <a:t>OGD Richtlinien, Metadatenmodell, Controlling des Datenangebots</a:t>
            </a:r>
          </a:p>
          <a:p>
            <a:r>
              <a:rPr lang="de-CH" b="1" dirty="0"/>
              <a:t>Ziel 3: Das zentrale Portal </a:t>
            </a:r>
            <a:r>
              <a:rPr lang="de-CH" b="1" dirty="0" err="1"/>
              <a:t>opendata.swiss</a:t>
            </a:r>
            <a:endParaRPr lang="de-CH" b="1" dirty="0"/>
          </a:p>
          <a:p>
            <a:pPr marL="457200" indent="-457200">
              <a:buFont typeface="Wingdings" panose="05000000000000000000" pitchFamily="2" charset="2"/>
              <a:buChar char="J"/>
            </a:pPr>
            <a:r>
              <a:rPr lang="de-CH" i="1" dirty="0"/>
              <a:t>Organisatorische und technische Weiterentwicklung</a:t>
            </a:r>
          </a:p>
          <a:p>
            <a:r>
              <a:rPr lang="de-CH" b="1" dirty="0"/>
              <a:t>Ziel 4: Übersicht über Verwaltungsdaten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de-CH" i="1" dirty="0"/>
              <a:t>Dateninventarisierung </a:t>
            </a:r>
            <a:r>
              <a:rPr lang="de-CH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de-CH" i="1" dirty="0" smtClean="0">
                <a:solidFill>
                  <a:srgbClr val="FF0000"/>
                </a:solidFill>
              </a:rPr>
              <a:t> </a:t>
            </a:r>
            <a:r>
              <a:rPr lang="de-CH" i="1" dirty="0" err="1">
                <a:solidFill>
                  <a:srgbClr val="FF0000"/>
                </a:solidFill>
              </a:rPr>
              <a:t>NaDB</a:t>
            </a:r>
            <a:r>
              <a:rPr lang="de-CH" i="1" dirty="0"/>
              <a:t>	</a:t>
            </a:r>
          </a:p>
          <a:p>
            <a:r>
              <a:rPr lang="de-CH" b="1" dirty="0"/>
              <a:t>Ziel 5: Förderung der Datennutzung</a:t>
            </a:r>
          </a:p>
          <a:p>
            <a:pPr marL="457200" indent="-457200">
              <a:buFont typeface="Wingdings" panose="05000000000000000000" pitchFamily="2" charset="2"/>
              <a:buChar char="J"/>
            </a:pPr>
            <a:r>
              <a:rPr lang="de-CH" i="1" dirty="0"/>
              <a:t>Aus- und Weiterbildungsangebot</a:t>
            </a:r>
          </a:p>
        </p:txBody>
      </p:sp>
    </p:spTree>
    <p:extLst>
      <p:ext uri="{BB962C8B-B14F-4D97-AF65-F5344CB8AC3E}">
        <p14:creationId xmlns:p14="http://schemas.microsoft.com/office/powerpoint/2010/main" val="3452583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56392"/>
            <a:ext cx="11779259" cy="480131"/>
          </a:xfrm>
        </p:spPr>
        <p:txBody>
          <a:bodyPr/>
          <a:lstStyle/>
          <a:p>
            <a:r>
              <a:rPr lang="fr-CH" dirty="0"/>
              <a:t>2. OGD-</a:t>
            </a:r>
            <a:r>
              <a:rPr lang="fr-CH" dirty="0" err="1"/>
              <a:t>Umfrage</a:t>
            </a:r>
            <a:r>
              <a:rPr lang="fr-CH" dirty="0"/>
              <a:t> mit opendata.ch 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>
          <a:xfrm>
            <a:off x="173904" y="1352604"/>
            <a:ext cx="10577412" cy="4116568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800" dirty="0"/>
              <a:t>Umfrage bei Anbietenden und Nutzenden von OGD in der Schweiz </a:t>
            </a:r>
            <a:r>
              <a:rPr lang="de-CH" sz="2800" dirty="0">
                <a:sym typeface="Wingdings" panose="05000000000000000000" pitchFamily="2" charset="2"/>
              </a:rPr>
              <a:t></a:t>
            </a:r>
            <a:r>
              <a:rPr lang="de-CH" sz="2800" dirty="0"/>
              <a:t> Bedürfnisse und Erwartungen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800" dirty="0"/>
              <a:t>Opendata.ch im Auftrag und in Zusammenarbeit mit der Geschäftsstelle OGD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/>
              <a:t>Basisdiskussion</a:t>
            </a:r>
            <a:r>
              <a:rPr lang="en-US" sz="2800" dirty="0"/>
              <a:t> </a:t>
            </a:r>
            <a:r>
              <a:rPr lang="en-US" sz="2800" dirty="0" err="1"/>
              <a:t>für</a:t>
            </a:r>
            <a:r>
              <a:rPr lang="en-US" sz="2800" dirty="0"/>
              <a:t> die </a:t>
            </a:r>
            <a:r>
              <a:rPr lang="en-US" sz="2800" dirty="0" err="1"/>
              <a:t>Nachfolge</a:t>
            </a:r>
            <a:r>
              <a:rPr lang="en-US" sz="2800" dirty="0"/>
              <a:t> der OGD-</a:t>
            </a:r>
            <a:r>
              <a:rPr lang="en-US" sz="2800" dirty="0" err="1"/>
              <a:t>Strategie</a:t>
            </a:r>
            <a:r>
              <a:rPr lang="en-US" sz="2800" dirty="0"/>
              <a:t> 2019 – 2023</a:t>
            </a:r>
            <a:endParaRPr lang="de-CH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/>
              <a:t>Befragungszeitraum</a:t>
            </a:r>
            <a:r>
              <a:rPr lang="en-US" sz="2800" dirty="0"/>
              <a:t>: 22.06 – 31.07.2022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437 </a:t>
            </a:r>
            <a:r>
              <a:rPr lang="en-US" sz="2800" dirty="0" err="1"/>
              <a:t>Teilnehmende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800" dirty="0"/>
              <a:t>Ergebnisse in Form eines Berichts (Veröffentlicht am 24.10.2022)</a:t>
            </a:r>
          </a:p>
          <a:p>
            <a:endParaRPr lang="fr-CH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r="52789"/>
          <a:stretch/>
        </p:blipFill>
        <p:spPr>
          <a:xfrm>
            <a:off x="10866387" y="156457"/>
            <a:ext cx="1086776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362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56392"/>
            <a:ext cx="11779259" cy="480131"/>
          </a:xfrm>
        </p:spPr>
        <p:txBody>
          <a:bodyPr/>
          <a:lstStyle/>
          <a:p>
            <a:r>
              <a:rPr lang="fr-CH" dirty="0"/>
              <a:t>I. </a:t>
            </a:r>
            <a:r>
              <a:rPr lang="fr-CH" dirty="0" err="1"/>
              <a:t>Informationen</a:t>
            </a:r>
            <a:r>
              <a:rPr lang="fr-CH" dirty="0"/>
              <a:t> </a:t>
            </a:r>
            <a:r>
              <a:rPr lang="fr-CH" dirty="0" err="1"/>
              <a:t>zu</a:t>
            </a:r>
            <a:r>
              <a:rPr lang="fr-CH" dirty="0"/>
              <a:t> den </a:t>
            </a:r>
            <a:r>
              <a:rPr lang="fr-CH" dirty="0" err="1"/>
              <a:t>Befragten</a:t>
            </a:r>
            <a:endParaRPr lang="fr-CH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r="52789"/>
          <a:stretch/>
        </p:blipFill>
        <p:spPr>
          <a:xfrm>
            <a:off x="10866387" y="156457"/>
            <a:ext cx="1086776" cy="1080000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idx="10"/>
          </p:nvPr>
        </p:nvSpPr>
        <p:spPr>
          <a:xfrm>
            <a:off x="173904" y="1236457"/>
            <a:ext cx="11726251" cy="849331"/>
          </a:xfrm>
        </p:spPr>
        <p:txBody>
          <a:bodyPr/>
          <a:lstStyle/>
          <a:p>
            <a:r>
              <a:rPr lang="de-DE" dirty="0"/>
              <a:t>Knapp die Hälfte der Befragten arbeitet beim Bund oder bei einem Kanton (Mehrfachantworten möglich).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6394254" y="5375605"/>
            <a:ext cx="5623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Ich zähle mich diesem Bereich zugehörig</a:t>
            </a:r>
            <a:endParaRPr lang="en-U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860" y="2187162"/>
            <a:ext cx="5900394" cy="355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282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56392"/>
            <a:ext cx="11779259" cy="480131"/>
          </a:xfrm>
        </p:spPr>
        <p:txBody>
          <a:bodyPr/>
          <a:lstStyle/>
          <a:p>
            <a:r>
              <a:rPr lang="fr-CH" dirty="0"/>
              <a:t>II. </a:t>
            </a:r>
            <a:r>
              <a:rPr lang="fr-CH" dirty="0" err="1"/>
              <a:t>Datenverfügbarkeit</a:t>
            </a:r>
            <a:endParaRPr lang="fr-CH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r="52789"/>
          <a:stretch/>
        </p:blipFill>
        <p:spPr>
          <a:xfrm>
            <a:off x="10866387" y="156457"/>
            <a:ext cx="1086776" cy="1080000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idx="10"/>
          </p:nvPr>
        </p:nvSpPr>
        <p:spPr>
          <a:xfrm>
            <a:off x="173904" y="1236457"/>
            <a:ext cx="11726251" cy="849331"/>
          </a:xfrm>
        </p:spPr>
        <p:txBody>
          <a:bodyPr/>
          <a:lstStyle/>
          <a:p>
            <a:r>
              <a:rPr lang="de-DE" dirty="0"/>
              <a:t>37% der Befragten sind der Ansicht, dass die für Ihre Tätigkeit erforderlichen Verwaltungsdaten generell nicht als OGD verfügbar sind.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7321196" y="5130905"/>
            <a:ext cx="40885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Waren die – für Ihre Tätigkeit – erforderliche Verwaltungsdaten in den letzten 12 Monaten generell als OGD verfügbar? 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904" y="2085787"/>
            <a:ext cx="6784109" cy="424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10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56392"/>
            <a:ext cx="11779259" cy="480131"/>
          </a:xfrm>
        </p:spPr>
        <p:txBody>
          <a:bodyPr/>
          <a:lstStyle/>
          <a:p>
            <a:r>
              <a:rPr lang="fr-CH" dirty="0"/>
              <a:t>III. </a:t>
            </a:r>
            <a:r>
              <a:rPr lang="fr-CH" dirty="0" err="1"/>
              <a:t>Datenpublikation</a:t>
            </a:r>
            <a:r>
              <a:rPr lang="fr-CH" dirty="0"/>
              <a:t>: </a:t>
            </a:r>
            <a:r>
              <a:rPr lang="fr-CH" dirty="0" err="1"/>
              <a:t>Themenbereiche</a:t>
            </a:r>
            <a:r>
              <a:rPr lang="fr-CH" dirty="0"/>
              <a:t>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r="52789"/>
          <a:stretch/>
        </p:blipFill>
        <p:spPr>
          <a:xfrm>
            <a:off x="10866387" y="156457"/>
            <a:ext cx="1086776" cy="1080000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idx="10"/>
          </p:nvPr>
        </p:nvSpPr>
        <p:spPr>
          <a:xfrm>
            <a:off x="173904" y="1236457"/>
            <a:ext cx="11726251" cy="849331"/>
          </a:xfrm>
        </p:spPr>
        <p:txBody>
          <a:bodyPr/>
          <a:lstStyle/>
          <a:p>
            <a:r>
              <a:rPr lang="de-DE" dirty="0"/>
              <a:t>Befragte wünschen sich insb. mehr Daten zu Politik/Transparenz, Bevölkerung &amp; Gesellschaft, Gesundheit, Unternehmen und Mobilität (je ca. ein Drittel der Befragten).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7631131" y="4900431"/>
            <a:ext cx="44563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Gibt es Themenbereiche, in denen Ihrer Ansicht nach aktuell zu wenig Verwaltungsdaten als OGD veröffentlicht sind?</a:t>
            </a:r>
            <a:endParaRPr lang="en-U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287" y="2299994"/>
            <a:ext cx="7063370" cy="3800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367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56392"/>
            <a:ext cx="11779259" cy="480131"/>
          </a:xfrm>
        </p:spPr>
        <p:txBody>
          <a:bodyPr/>
          <a:lstStyle/>
          <a:p>
            <a:r>
              <a:rPr lang="fr-CH" dirty="0"/>
              <a:t>III. </a:t>
            </a:r>
            <a:r>
              <a:rPr lang="fr-CH" dirty="0" err="1"/>
              <a:t>Datenpublikation</a:t>
            </a:r>
            <a:r>
              <a:rPr lang="fr-CH" dirty="0"/>
              <a:t>: </a:t>
            </a:r>
            <a:r>
              <a:rPr lang="fr-CH" dirty="0" err="1"/>
              <a:t>Behinderung</a:t>
            </a:r>
            <a:r>
              <a:rPr lang="fr-CH" dirty="0"/>
              <a:t>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r="52789"/>
          <a:stretch/>
        </p:blipFill>
        <p:spPr>
          <a:xfrm>
            <a:off x="10866387" y="156457"/>
            <a:ext cx="1086776" cy="1080000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idx="10"/>
          </p:nvPr>
        </p:nvSpPr>
        <p:spPr>
          <a:xfrm>
            <a:off x="173904" y="1236457"/>
            <a:ext cx="11726251" cy="1014374"/>
          </a:xfrm>
        </p:spPr>
        <p:txBody>
          <a:bodyPr>
            <a:normAutofit/>
          </a:bodyPr>
          <a:lstStyle/>
          <a:p>
            <a:r>
              <a:rPr lang="de-DE" dirty="0"/>
              <a:t>Fehlende Kultur (53 %), Management/Governance (43 %) und Kompetenz (38 %) behindern die Veröffentlichung von OGD aus Sicht der Befragten.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328030" y="5129034"/>
            <a:ext cx="3747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0000"/>
                </a:solidFill>
                <a:cs typeface="Arial" panose="020B0604020202020204" pitchFamily="34" charset="0"/>
              </a:rPr>
              <a:t>Welche Hauptfaktoren </a:t>
            </a:r>
            <a:r>
              <a:rPr lang="de-DE" i="1" dirty="0">
                <a:solidFill>
                  <a:srgbClr val="000000"/>
                </a:solidFill>
                <a:cs typeface="Arial" panose="020B0604020202020204" pitchFamily="34" charset="0"/>
              </a:rPr>
              <a:t>behindern</a:t>
            </a:r>
            <a:r>
              <a:rPr lang="de-DE" dirty="0">
                <a:solidFill>
                  <a:srgbClr val="000000"/>
                </a:solidFill>
                <a:cs typeface="Arial" panose="020B0604020202020204" pitchFamily="34" charset="0"/>
              </a:rPr>
              <a:t> Ihrer Ansicht nach </a:t>
            </a:r>
            <a:r>
              <a:rPr lang="de-DE" i="1" dirty="0">
                <a:solidFill>
                  <a:srgbClr val="000000"/>
                </a:solidFill>
                <a:cs typeface="Arial" panose="020B0604020202020204" pitchFamily="34" charset="0"/>
              </a:rPr>
              <a:t>aktuell</a:t>
            </a:r>
            <a:r>
              <a:rPr lang="de-DE" dirty="0">
                <a:solidFill>
                  <a:srgbClr val="000000"/>
                </a:solidFill>
                <a:cs typeface="Arial" panose="020B0604020202020204" pitchFamily="34" charset="0"/>
              </a:rPr>
              <a:t> die Verwaltung bei der Veröffentlichung von OGD?</a:t>
            </a:r>
            <a:endParaRPr lang="en-US" dirty="0">
              <a:cs typeface="Arial" panose="020B060402020202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895" y="2028824"/>
            <a:ext cx="8207135" cy="4300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444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904" y="456392"/>
            <a:ext cx="11779259" cy="480131"/>
          </a:xfrm>
        </p:spPr>
        <p:txBody>
          <a:bodyPr/>
          <a:lstStyle/>
          <a:p>
            <a:r>
              <a:rPr lang="fr-CH" dirty="0"/>
              <a:t>III. </a:t>
            </a:r>
            <a:r>
              <a:rPr lang="fr-CH" dirty="0" err="1"/>
              <a:t>Datenpublikation</a:t>
            </a:r>
            <a:r>
              <a:rPr lang="fr-CH" dirty="0"/>
              <a:t>: </a:t>
            </a:r>
            <a:r>
              <a:rPr lang="fr-CH" dirty="0" err="1"/>
              <a:t>Unterstützung</a:t>
            </a:r>
            <a:endParaRPr lang="fr-CH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r="52789"/>
          <a:stretch/>
        </p:blipFill>
        <p:spPr>
          <a:xfrm>
            <a:off x="10866387" y="156457"/>
            <a:ext cx="1086776" cy="1080000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idx="10"/>
          </p:nvPr>
        </p:nvSpPr>
        <p:spPr>
          <a:xfrm>
            <a:off x="173904" y="1236457"/>
            <a:ext cx="11726251" cy="1014374"/>
          </a:xfrm>
        </p:spPr>
        <p:txBody>
          <a:bodyPr>
            <a:normAutofit/>
          </a:bodyPr>
          <a:lstStyle/>
          <a:p>
            <a:r>
              <a:rPr lang="de-DE" dirty="0"/>
              <a:t>Schulungen (59 %), rechtliche und politische Massnahmen (52 %) und Werkzeuge und Richtlinien (52 %) könnten OGD stärken aus Sicht der Befragten. 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681147" y="4771861"/>
            <a:ext cx="29760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0000"/>
                </a:solidFill>
              </a:rPr>
              <a:t>Mit welchen </a:t>
            </a:r>
            <a:r>
              <a:rPr lang="de-DE" dirty="0" err="1">
                <a:solidFill>
                  <a:srgbClr val="000000"/>
                </a:solidFill>
              </a:rPr>
              <a:t>Massnahmen</a:t>
            </a:r>
            <a:r>
              <a:rPr lang="de-DE" dirty="0">
                <a:solidFill>
                  <a:srgbClr val="000000"/>
                </a:solidFill>
              </a:rPr>
              <a:t> könnte die Veröffentlichung von OGD </a:t>
            </a:r>
            <a:r>
              <a:rPr lang="de-DE" i="1" dirty="0">
                <a:solidFill>
                  <a:srgbClr val="000000"/>
                </a:solidFill>
              </a:rPr>
              <a:t>zukünftig</a:t>
            </a:r>
            <a:r>
              <a:rPr lang="de-DE" dirty="0">
                <a:solidFill>
                  <a:srgbClr val="000000"/>
                </a:solidFill>
              </a:rPr>
              <a:t> (weiter) unterstützt bzw. Barrieren dafür abgebaut werden?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61AC589-F645-4F27-B836-7E0F8CCAE0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411" y="2155480"/>
            <a:ext cx="8036229" cy="409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4871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OGO" val="1"/>
  <p:tag name="SPIEGELUNG-YESNO" val="Akzent"/>
  <p:tag name="COBRANDING" val="Akzen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OGO" val="1"/>
  <p:tag name="SPIEGELUNG-YESNO" val="Akzent"/>
  <p:tag name="COBRANDING" val="Akzen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OGO" val="1"/>
  <p:tag name="SPIEGELUNG-YESNO" val="Akzent"/>
  <p:tag name="COBRANDING" val="Akzent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FEC7CDA-A75C-475E-91BB-28D611124670}" vid="{9929A8DE-BDB2-415D-ADFE-DDECAC969A63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DCB766BC1E37A48BCF6CE5D20640D07" ma:contentTypeVersion="2" ma:contentTypeDescription="Ein neues Dokument erstellen." ma:contentTypeScope="" ma:versionID="eb9ed0c463df89238bd2ce9f4553c1be">
  <xsd:schema xmlns:xsd="http://www.w3.org/2001/XMLSchema" xmlns:xs="http://www.w3.org/2001/XMLSchema" xmlns:p="http://schemas.microsoft.com/office/2006/metadata/properties" xmlns:ns2="3e2d4ac0-dcda-4606-98e9-d043e4287399" targetNamespace="http://schemas.microsoft.com/office/2006/metadata/properties" ma:root="true" ma:fieldsID="a5e7164d39c09fc55ffc707f85731e33" ns2:_="">
    <xsd:import namespace="3e2d4ac0-dcda-4606-98e9-d043e428739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2d4ac0-dcda-4606-98e9-d043e428739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1D510A9-0788-4E98-9897-1513999FC49A}"/>
</file>

<file path=customXml/itemProps2.xml><?xml version="1.0" encoding="utf-8"?>
<ds:datastoreItem xmlns:ds="http://schemas.openxmlformats.org/officeDocument/2006/customXml" ds:itemID="{618096AC-BBB3-4725-8CEA-A3D4E2791640}"/>
</file>

<file path=customXml/itemProps3.xml><?xml version="1.0" encoding="utf-8"?>
<ds:datastoreItem xmlns:ds="http://schemas.openxmlformats.org/officeDocument/2006/customXml" ds:itemID="{4174B55C-687F-436B-A760-5C312F62B102}"/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1052</Words>
  <Application>Microsoft Office PowerPoint</Application>
  <PresentationFormat>Grand écran</PresentationFormat>
  <Paragraphs>167</Paragraphs>
  <Slides>22</Slides>
  <Notes>22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22</vt:i4>
      </vt:variant>
    </vt:vector>
  </HeadingPairs>
  <TitlesOfParts>
    <vt:vector size="31" baseType="lpstr">
      <vt:lpstr>-apple-system</vt:lpstr>
      <vt:lpstr>Arial</vt:lpstr>
      <vt:lpstr>Calibri</vt:lpstr>
      <vt:lpstr>Calibri Light</vt:lpstr>
      <vt:lpstr>Frutiger LT Std 45 Light</vt:lpstr>
      <vt:lpstr>Frutiger LT Std 55 Roman</vt:lpstr>
      <vt:lpstr>Wingdings</vt:lpstr>
      <vt:lpstr>Thème Office</vt:lpstr>
      <vt:lpstr>Conception personnalisée</vt:lpstr>
      <vt:lpstr>Ergebnisse OGD-Umfrage und Stossrichtungen Nachfolge Strategie  Forum OGD 31.10.2022</vt:lpstr>
      <vt:lpstr>Inhalt</vt:lpstr>
      <vt:lpstr>1. Umsetzung aktuelle Strategie</vt:lpstr>
      <vt:lpstr>2. OGD-Umfrage mit opendata.ch  </vt:lpstr>
      <vt:lpstr>I. Informationen zu den Befragten</vt:lpstr>
      <vt:lpstr>II. Datenverfügbarkeit</vt:lpstr>
      <vt:lpstr>III. Datenpublikation: Themenbereiche </vt:lpstr>
      <vt:lpstr>III. Datenpublikation: Behinderung </vt:lpstr>
      <vt:lpstr>III. Datenpublikation: Unterstützung</vt:lpstr>
      <vt:lpstr>IV. Open by default</vt:lpstr>
      <vt:lpstr>V. Datenbeschreibung</vt:lpstr>
      <vt:lpstr>VI. Datenportal: Verwendung </vt:lpstr>
      <vt:lpstr>VI. Datenportal: Verbesserung </vt:lpstr>
      <vt:lpstr>VII. Datennutzung: Austausch</vt:lpstr>
      <vt:lpstr>VIII. Fazit</vt:lpstr>
      <vt:lpstr>3. Fortsetzung aktuelle Strategie (Was noch zu tun ist)</vt:lpstr>
      <vt:lpstr>3. OGD-Strategie: Stossrichtung </vt:lpstr>
      <vt:lpstr>3. Stossrichtungen</vt:lpstr>
      <vt:lpstr>3. Stossrichtungen</vt:lpstr>
      <vt:lpstr>3. Stossrichtungen</vt:lpstr>
      <vt:lpstr>4. Weiteres Vorgehen «Stossrichtung/Planung neue Strategie»</vt:lpstr>
      <vt:lpstr>Présentation PowerPoint</vt:lpstr>
    </vt:vector>
  </TitlesOfParts>
  <Company>Bundesverwaltung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</dc:title>
  <dc:creator>Perrenoud Maïlys BFS</dc:creator>
  <cp:lastModifiedBy>Perrenoud Maïlys BFS</cp:lastModifiedBy>
  <cp:revision>316</cp:revision>
  <cp:lastPrinted>2022-10-21T16:12:13Z</cp:lastPrinted>
  <dcterms:created xsi:type="dcterms:W3CDTF">2022-08-24T13:49:58Z</dcterms:created>
  <dcterms:modified xsi:type="dcterms:W3CDTF">2022-11-03T09:49:09Z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0x010100ADCB766BC1E37A48BCF6CE5D20640D07</vt:lpwstr>
  </property>
</Properties>
</file>