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3" r:id="rId5"/>
  </p:sldMasterIdLst>
  <p:notesMasterIdLst>
    <p:notesMasterId r:id="rId23"/>
  </p:notesMasterIdLst>
  <p:handoutMasterIdLst>
    <p:handoutMasterId r:id="rId24"/>
  </p:handoutMasterIdLst>
  <p:sldIdLst>
    <p:sldId id="256" r:id="rId6"/>
    <p:sldId id="282" r:id="rId7"/>
    <p:sldId id="287" r:id="rId8"/>
    <p:sldId id="261" r:id="rId9"/>
    <p:sldId id="286" r:id="rId10"/>
    <p:sldId id="278" r:id="rId11"/>
    <p:sldId id="285" r:id="rId12"/>
    <p:sldId id="291" r:id="rId13"/>
    <p:sldId id="292" r:id="rId14"/>
    <p:sldId id="280" r:id="rId15"/>
    <p:sldId id="288" r:id="rId16"/>
    <p:sldId id="289" r:id="rId17"/>
    <p:sldId id="290" r:id="rId18"/>
    <p:sldId id="294" r:id="rId19"/>
    <p:sldId id="293" r:id="rId20"/>
    <p:sldId id="295" r:id="rId21"/>
    <p:sldId id="257" r:id="rId22"/>
  </p:sldIdLst>
  <p:sldSz cx="12192000" cy="6858000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üttel Nastassja BFS" initials="SNB" lastIdx="5" clrIdx="0">
    <p:extLst>
      <p:ext uri="{19B8F6BF-5375-455C-9EA6-DF929625EA0E}">
        <p15:presenceInfo xmlns:p15="http://schemas.microsoft.com/office/powerpoint/2012/main" userId="Schüttel Nastassja BFS" providerId="None"/>
      </p:ext>
    </p:extLst>
  </p:cmAuthor>
  <p:cmAuthor id="2" name="Keller Gueguen Petra BFS" initials="PEK" lastIdx="7" clrIdx="1"/>
  <p:cmAuthor id="3" name="Hurni Pascal BFS" initials="PAHU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8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1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420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2A5F9-D037-4AF9-B051-7B1C63DD6826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FB0FD-9826-4DE3-A950-6D2E440335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71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EFDE5-1E60-4F0C-B286-ED8B38906A2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1D65-87EC-4EE5-8E4B-C82A2F85082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8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incip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2393" y="2767054"/>
            <a:ext cx="11700000" cy="3888187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197" y="639366"/>
            <a:ext cx="1922180" cy="1128453"/>
          </a:xfrm>
          <a:prstGeom prst="rect">
            <a:avLst/>
          </a:prstGeom>
        </p:spPr>
      </p:pic>
      <p:sp>
        <p:nvSpPr>
          <p:cNvPr id="9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350521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57848" y="3577398"/>
            <a:ext cx="5858856" cy="1972612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692" y="316729"/>
            <a:ext cx="1417702" cy="54561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83" y="2845839"/>
            <a:ext cx="5684675" cy="37224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/>
          <a:stretch/>
        </p:blipFill>
        <p:spPr>
          <a:xfrm>
            <a:off x="5850005" y="350521"/>
            <a:ext cx="4312226" cy="66567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47318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ion 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2248756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124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2248756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3319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9237" y="4317558"/>
            <a:ext cx="11700000" cy="2308429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50" y="3469927"/>
            <a:ext cx="1397734" cy="53793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12717" r="90329" b="41371"/>
          <a:stretch/>
        </p:blipFill>
        <p:spPr>
          <a:xfrm>
            <a:off x="319236" y="3484221"/>
            <a:ext cx="488292" cy="531218"/>
          </a:xfrm>
          <a:prstGeom prst="rect">
            <a:avLst/>
          </a:prstGeom>
          <a:effectLst/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3477509"/>
            <a:ext cx="4041111" cy="530348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470436" y="4502276"/>
            <a:ext cx="6837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CH" sz="2400" dirty="0" err="1">
                <a:solidFill>
                  <a:schemeClr val="bg1"/>
                </a:solidFill>
                <a:latin typeface="Frutiger LT Std 55 Roman" panose="020B0602020204020204" pitchFamily="34" charset="0"/>
              </a:rPr>
              <a:t>Contact</a:t>
            </a: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 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opendata@bfs.admin.ch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 err="1">
                <a:solidFill>
                  <a:schemeClr val="bg1"/>
                </a:solidFill>
                <a:latin typeface="Frutiger LT Std 55 Roman" panose="020B0602020204020204" pitchFamily="34" charset="0"/>
              </a:rPr>
              <a:t>Portail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opendata.swiss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Twitter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@</a:t>
            </a:r>
            <a:r>
              <a:rPr lang="de-CH" sz="2400" dirty="0" err="1">
                <a:solidFill>
                  <a:schemeClr val="bg1"/>
                </a:solidFill>
                <a:latin typeface="Frutiger LT Std 45 Light" panose="020B0402020204020204" pitchFamily="34" charset="0"/>
              </a:rPr>
              <a:t>opendataswiss</a:t>
            </a:r>
            <a:endParaRPr lang="de-CH" sz="2400" dirty="0">
              <a:solidFill>
                <a:schemeClr val="bg1"/>
              </a:solidFill>
              <a:latin typeface="Frutiger LT Std 45 Light" panose="020B0402020204020204" pitchFamily="34" charset="0"/>
            </a:endParaRPr>
          </a:p>
          <a:p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NewsMail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www.news-stat.admin.ch</a:t>
            </a:r>
          </a:p>
          <a:p>
            <a:r>
              <a:rPr lang="en-US" sz="2400" kern="1200" dirty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Plus </a:t>
            </a:r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d’informations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www.bfs.admin.ch/ogd</a:t>
            </a:r>
          </a:p>
        </p:txBody>
      </p:sp>
    </p:spTree>
    <p:extLst>
      <p:ext uri="{BB962C8B-B14F-4D97-AF65-F5344CB8AC3E}">
        <p14:creationId xmlns:p14="http://schemas.microsoft.com/office/powerpoint/2010/main" val="236177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8208000" y="6433931"/>
            <a:ext cx="37451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000" dirty="0">
                <a:latin typeface="+mj-lt"/>
              </a:rPr>
              <a:t>Pied</a:t>
            </a:r>
            <a:r>
              <a:rPr lang="fr-CH" sz="1000" baseline="0" dirty="0">
                <a:latin typeface="+mj-lt"/>
              </a:rPr>
              <a:t> de page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982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sans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/>
          </a:p>
        </p:txBody>
      </p:sp>
      <p:sp>
        <p:nvSpPr>
          <p:cNvPr id="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042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2800" b="1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178820" y="1836699"/>
            <a:ext cx="11726251" cy="41165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6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8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641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éparation 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2248756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2619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57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92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4" r:id="rId3"/>
    <p:sldLayoutId id="2147483675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-stat.admin.ch/" TargetMode="External"/><Relationship Id="rId2" Type="http://schemas.openxmlformats.org/officeDocument/2006/relationships/hyperlink" Target="mailto:opendata@bfs.admin.ch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7.xml"/><Relationship Id="rId7" Type="http://schemas.openxmlformats.org/officeDocument/2006/relationships/image" Target="../media/image9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3.jpg"/><Relationship Id="rId5" Type="http://schemas.openxmlformats.org/officeDocument/2006/relationships/tags" Target="../tags/tag9.xml"/><Relationship Id="rId10" Type="http://schemas.openxmlformats.org/officeDocument/2006/relationships/image" Target="../media/image12.jpeg"/><Relationship Id="rId4" Type="http://schemas.openxmlformats.org/officeDocument/2006/relationships/tags" Target="../tags/tag8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57847" y="3577398"/>
            <a:ext cx="8764283" cy="1972612"/>
          </a:xfrm>
        </p:spPr>
        <p:txBody>
          <a:bodyPr/>
          <a:lstStyle/>
          <a:p>
            <a:r>
              <a:rPr lang="fr-FR" b="1" dirty="0"/>
              <a:t>Forum OGD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6</a:t>
            </a:r>
            <a:r>
              <a:rPr lang="fr-FR" baseline="30000" dirty="0"/>
              <a:t>e</a:t>
            </a:r>
            <a:r>
              <a:rPr lang="fr-FR" dirty="0"/>
              <a:t> séance 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1100" dirty="0"/>
              <a:t>Petra Keller </a:t>
            </a:r>
            <a:r>
              <a:rPr lang="fr-FR" sz="1100" dirty="0" err="1"/>
              <a:t>Guéguen</a:t>
            </a:r>
            <a:r>
              <a:rPr lang="fr-FR" sz="1100" dirty="0"/>
              <a:t>, Cheffe de l’Etat-major (STAB) OFS</a:t>
            </a:r>
            <a:br>
              <a:rPr lang="fr-FR" sz="1100" dirty="0"/>
            </a:br>
            <a:r>
              <a:rPr lang="fr-FR" sz="1100" dirty="0"/>
              <a:t>07.03.2022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9879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Forum opendata.ch 23.06.2022</a:t>
            </a:r>
            <a:endParaRPr lang="de-CH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64" y="3996986"/>
            <a:ext cx="3364499" cy="2105673"/>
          </a:xfr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5220486" y="1938702"/>
            <a:ext cx="5693852" cy="4116568"/>
          </a:xfrm>
        </p:spPr>
        <p:txBody>
          <a:bodyPr/>
          <a:lstStyle/>
          <a:p>
            <a:r>
              <a:rPr lang="fr-CH" dirty="0" smtClean="0"/>
              <a:t>Présentations de l’OFS et du secrétariat OGD</a:t>
            </a:r>
          </a:p>
          <a:p>
            <a:endParaRPr lang="fr-CH" dirty="0" smtClean="0"/>
          </a:p>
          <a:p>
            <a:endParaRPr lang="fr-CH" dirty="0"/>
          </a:p>
          <a:p>
            <a:r>
              <a:rPr lang="fr-CH" dirty="0" smtClean="0"/>
              <a:t>Participation des membres OGD DACHLI </a:t>
            </a:r>
            <a:r>
              <a:rPr lang="fr-CH" dirty="0"/>
              <a:t>d’Allemagne, Autriche, Suisse et </a:t>
            </a:r>
            <a:r>
              <a:rPr lang="fr-CH" dirty="0" smtClean="0"/>
              <a:t>Liechtenstein</a:t>
            </a:r>
            <a:endParaRPr lang="fr-CH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38" y="1834736"/>
            <a:ext cx="3463825" cy="162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7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966" y="2248756"/>
            <a:ext cx="9118107" cy="786640"/>
          </a:xfrm>
        </p:spPr>
        <p:txBody>
          <a:bodyPr/>
          <a:lstStyle/>
          <a:p>
            <a:r>
              <a:rPr lang="fr-CH" sz="6600" b="1" dirty="0"/>
              <a:t>Open Data </a:t>
            </a:r>
            <a:r>
              <a:rPr lang="fr-CH" sz="6600" b="1" dirty="0" err="1"/>
              <a:t>Community</a:t>
            </a:r>
            <a:r>
              <a:rPr lang="fr-CH" sz="6600" b="1" dirty="0"/>
              <a:t> </a:t>
            </a:r>
            <a:endParaRPr lang="de-CH" sz="6600" b="1" dirty="0"/>
          </a:p>
        </p:txBody>
      </p:sp>
    </p:spTree>
    <p:extLst>
      <p:ext uri="{BB962C8B-B14F-4D97-AF65-F5344CB8AC3E}">
        <p14:creationId xmlns:p14="http://schemas.microsoft.com/office/powerpoint/2010/main" val="9206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-1" r="-51" b="13916"/>
          <a:stretch/>
        </p:blipFill>
        <p:spPr>
          <a:xfrm>
            <a:off x="0" y="0"/>
            <a:ext cx="12215348" cy="69439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348724">
            <a:off x="6113637" y="1941026"/>
            <a:ext cx="4443125" cy="121510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3600" dirty="0" err="1"/>
              <a:t>Folgen</a:t>
            </a:r>
            <a:r>
              <a:rPr lang="fr-CH" sz="3600" dirty="0"/>
              <a:t> </a:t>
            </a:r>
            <a:r>
              <a:rPr lang="fr-CH" sz="3600" dirty="0" err="1"/>
              <a:t>Sie</a:t>
            </a:r>
            <a:r>
              <a:rPr lang="fr-CH" sz="3600" dirty="0"/>
              <a:t> uns </a:t>
            </a:r>
            <a:r>
              <a:rPr lang="fr-CH" sz="3600" dirty="0" err="1"/>
              <a:t>auf</a:t>
            </a:r>
            <a:r>
              <a:rPr lang="fr-CH" sz="3600" dirty="0"/>
              <a:t> @opendataswiss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408599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NewsMail OGD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297451" y="1982937"/>
            <a:ext cx="6406707" cy="444557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3-4 mal </a:t>
            </a:r>
            <a:r>
              <a:rPr lang="fr-CH" dirty="0" err="1"/>
              <a:t>jährlich</a:t>
            </a:r>
            <a:endParaRPr lang="fr-CH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Infos </a:t>
            </a:r>
            <a:r>
              <a:rPr lang="fr-CH" dirty="0" err="1"/>
              <a:t>von</a:t>
            </a:r>
            <a:r>
              <a:rPr lang="fr-CH" dirty="0"/>
              <a:t> und </a:t>
            </a:r>
            <a:r>
              <a:rPr lang="fr-CH" dirty="0" err="1"/>
              <a:t>für</a:t>
            </a:r>
            <a:r>
              <a:rPr lang="fr-CH" dirty="0"/>
              <a:t> die Open Data </a:t>
            </a:r>
            <a:r>
              <a:rPr lang="fr-CH" dirty="0" err="1"/>
              <a:t>Community</a:t>
            </a:r>
            <a:r>
              <a:rPr lang="fr-CH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/>
              <a:t>Liefern</a:t>
            </a:r>
            <a:r>
              <a:rPr lang="fr-CH" dirty="0"/>
              <a:t> </a:t>
            </a:r>
            <a:r>
              <a:rPr lang="fr-CH" dirty="0" err="1"/>
              <a:t>Sie</a:t>
            </a:r>
            <a:r>
              <a:rPr lang="fr-CH" dirty="0"/>
              <a:t> uns </a:t>
            </a:r>
            <a:r>
              <a:rPr lang="fr-CH" dirty="0" err="1"/>
              <a:t>Ihre</a:t>
            </a:r>
            <a:r>
              <a:rPr lang="fr-CH" dirty="0"/>
              <a:t> News. </a:t>
            </a:r>
            <a:r>
              <a:rPr lang="fr-CH" dirty="0" err="1"/>
              <a:t>Wir</a:t>
            </a:r>
            <a:r>
              <a:rPr lang="fr-CH" dirty="0"/>
              <a:t> </a:t>
            </a:r>
            <a:r>
              <a:rPr lang="fr-CH" dirty="0" err="1"/>
              <a:t>teilen</a:t>
            </a:r>
            <a:r>
              <a:rPr lang="fr-CH" dirty="0"/>
              <a:t> </a:t>
            </a:r>
            <a:r>
              <a:rPr lang="fr-CH" dirty="0" err="1"/>
              <a:t>sie</a:t>
            </a:r>
            <a:r>
              <a:rPr lang="fr-CH" dirty="0"/>
              <a:t> </a:t>
            </a:r>
            <a:r>
              <a:rPr lang="fr-CH" dirty="0" err="1"/>
              <a:t>gerne</a:t>
            </a:r>
            <a:r>
              <a:rPr lang="fr-CH" dirty="0"/>
              <a:t>: </a:t>
            </a:r>
            <a:r>
              <a:rPr lang="fr-CH" dirty="0">
                <a:hlinkClick r:id="rId2"/>
              </a:rPr>
              <a:t>opendata@bfs.admin.ch</a:t>
            </a:r>
            <a:r>
              <a:rPr lang="fr-CH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Abonnieren: </a:t>
            </a:r>
            <a:r>
              <a:rPr lang="fr-CH" dirty="0">
                <a:hlinkClick r:id="rId3"/>
              </a:rPr>
              <a:t>www.news-stat.admin.ch</a:t>
            </a:r>
            <a:r>
              <a:rPr lang="fr-CH" dirty="0"/>
              <a:t> (select Open Government Data)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7704" y="-28141"/>
            <a:ext cx="5364296" cy="688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38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966" y="2248756"/>
            <a:ext cx="9118107" cy="786640"/>
          </a:xfrm>
        </p:spPr>
        <p:txBody>
          <a:bodyPr/>
          <a:lstStyle/>
          <a:p>
            <a:r>
              <a:rPr lang="fr-CH" sz="6600" b="1" dirty="0" smtClean="0"/>
              <a:t>Varia</a:t>
            </a:r>
            <a:endParaRPr lang="de-CH" sz="6600" b="1" dirty="0"/>
          </a:p>
        </p:txBody>
      </p:sp>
    </p:spTree>
    <p:extLst>
      <p:ext uri="{BB962C8B-B14F-4D97-AF65-F5344CB8AC3E}">
        <p14:creationId xmlns:p14="http://schemas.microsoft.com/office/powerpoint/2010/main" val="22493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de-CH" dirty="0" smtClean="0"/>
              <a:t>Tour de </a:t>
            </a:r>
            <a:r>
              <a:rPr lang="de-CH" dirty="0" err="1" smtClean="0"/>
              <a:t>table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e-CH" dirty="0" smtClean="0"/>
              <a:t>Informationen der Teilnehmenden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2927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de-CH" dirty="0" smtClean="0"/>
              <a:t>Meinung zu physischen oder virtuellen Meetings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e-CH" dirty="0" smtClean="0"/>
              <a:t>Ihre Meinung?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53885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49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966" y="2248756"/>
            <a:ext cx="12220881" cy="786640"/>
          </a:xfrm>
        </p:spPr>
        <p:txBody>
          <a:bodyPr/>
          <a:lstStyle/>
          <a:p>
            <a:r>
              <a:rPr lang="fr-CH" sz="6600" b="1" dirty="0"/>
              <a:t>Le secrétariat OGD</a:t>
            </a:r>
            <a:endParaRPr lang="de-CH" sz="6600" b="1" dirty="0"/>
          </a:p>
        </p:txBody>
      </p:sp>
    </p:spTree>
    <p:extLst>
      <p:ext uri="{BB962C8B-B14F-4D97-AF65-F5344CB8AC3E}">
        <p14:creationId xmlns:p14="http://schemas.microsoft.com/office/powerpoint/2010/main" val="852163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Die Geschäftsstelle Open Government Data</a:t>
            </a:r>
            <a:endParaRPr lang="de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9389" y="2203227"/>
            <a:ext cx="1681888" cy="158646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4851" y="2219840"/>
            <a:ext cx="1576450" cy="159171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4524" y="2219840"/>
            <a:ext cx="1589681" cy="1533442"/>
          </a:xfrm>
          <a:prstGeom prst="rect">
            <a:avLst/>
          </a:prstGeom>
        </p:spPr>
      </p:pic>
      <p:sp>
        <p:nvSpPr>
          <p:cNvPr id="8" name="Rechteck 12"/>
          <p:cNvSpPr/>
          <p:nvPr/>
        </p:nvSpPr>
        <p:spPr bwMode="auto">
          <a:xfrm>
            <a:off x="119402" y="1392794"/>
            <a:ext cx="11833761" cy="4464865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CH" sz="1688" dirty="0"/>
          </a:p>
        </p:txBody>
      </p:sp>
      <p:sp>
        <p:nvSpPr>
          <p:cNvPr id="10" name="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19389" y="4173697"/>
            <a:ext cx="1681888" cy="91512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solidFill>
                  <a:srgbClr val="FFFFFF"/>
                </a:solidFill>
                <a:latin typeface="Frutiger 45 Light" charset="0"/>
              </a:rPr>
              <a:t>Pascal Hurni</a:t>
            </a:r>
            <a:br>
              <a:rPr lang="de-CH" sz="1100" b="1" dirty="0">
                <a:solidFill>
                  <a:srgbClr val="FFFFFF"/>
                </a:solidFill>
                <a:latin typeface="Frutiger 45 Light" charset="0"/>
              </a:rPr>
            </a:br>
            <a:r>
              <a:rPr lang="de-CH" sz="1100" b="1" dirty="0">
                <a:solidFill>
                  <a:srgbClr val="FFFFFF"/>
                </a:solidFill>
                <a:latin typeface="Frutiger 45 Light" charset="0"/>
              </a:rPr>
              <a:t>Datenspezialist</a:t>
            </a:r>
          </a:p>
          <a:p>
            <a:pPr>
              <a:lnSpc>
                <a:spcPct val="95000"/>
              </a:lnSpc>
            </a:pPr>
            <a:endParaRPr lang="de-CH" sz="1100" b="1" dirty="0">
              <a:solidFill>
                <a:srgbClr val="FFFFFF"/>
              </a:solidFill>
              <a:latin typeface="Frutiger 45 Light" charset="0"/>
            </a:endParaRPr>
          </a:p>
        </p:txBody>
      </p:sp>
      <p:sp>
        <p:nvSpPr>
          <p:cNvPr id="12" name="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36729" y="4161249"/>
            <a:ext cx="1832693" cy="9151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Nastassja Schuettel </a:t>
            </a:r>
          </a:p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Kommunikation</a:t>
            </a:r>
          </a:p>
          <a:p>
            <a:pPr>
              <a:lnSpc>
                <a:spcPct val="95000"/>
              </a:lnSpc>
            </a:pP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Vakant</a:t>
            </a: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 ab 1. April</a:t>
            </a:r>
          </a:p>
        </p:txBody>
      </p:sp>
      <p:sp>
        <p:nvSpPr>
          <p:cNvPr id="13" name="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31459" y="4161249"/>
            <a:ext cx="1701006" cy="915120"/>
          </a:xfrm>
          <a:prstGeom prst="rect">
            <a:avLst/>
          </a:prstGeom>
          <a:solidFill>
            <a:srgbClr val="A5C4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solidFill>
                  <a:srgbClr val="000000"/>
                </a:solidFill>
                <a:latin typeface="Frutiger 45 Light" charset="0"/>
              </a:rPr>
              <a:t>Michèle Spichtig </a:t>
            </a:r>
          </a:p>
          <a:p>
            <a:pPr>
              <a:lnSpc>
                <a:spcPct val="95000"/>
              </a:lnSpc>
            </a:pPr>
            <a:r>
              <a:rPr lang="de-CH" altLang="de-DE" sz="1100" b="1" dirty="0">
                <a:solidFill>
                  <a:srgbClr val="000000"/>
                </a:solidFill>
                <a:latin typeface="Frutiger 45 Light" charset="0"/>
              </a:rPr>
              <a:t>Wissenschaftliche Mitarbeiterin</a:t>
            </a:r>
          </a:p>
        </p:txBody>
      </p:sp>
      <p:sp>
        <p:nvSpPr>
          <p:cNvPr id="14" name="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63314" y="4161249"/>
            <a:ext cx="1542343" cy="9151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000000"/>
                </a:solidFill>
                <a:latin typeface="Frutiger 45 Light" charset="0"/>
              </a:rPr>
              <a:t>Maria Joseph</a:t>
            </a:r>
          </a:p>
          <a:p>
            <a:pPr>
              <a:lnSpc>
                <a:spcPct val="95000"/>
              </a:lnSpc>
            </a:pPr>
            <a:r>
              <a:rPr lang="fr-CH" sz="1100" b="1" dirty="0" err="1">
                <a:solidFill>
                  <a:srgbClr val="000000"/>
                </a:solidFill>
                <a:latin typeface="Frutiger 45 Light" charset="0"/>
              </a:rPr>
              <a:t>Hochschul-praktikantin</a:t>
            </a:r>
            <a:endParaRPr lang="fr-CH" sz="1100" b="1" dirty="0">
              <a:solidFill>
                <a:srgbClr val="000000"/>
              </a:solidFill>
              <a:latin typeface="Frutiger 45 Light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334" y="2216958"/>
            <a:ext cx="1536323" cy="153632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45" y="2219840"/>
            <a:ext cx="1571923" cy="1571923"/>
          </a:xfrm>
          <a:prstGeom prst="rect">
            <a:avLst/>
          </a:prstGeom>
        </p:spPr>
      </p:pic>
      <p:sp>
        <p:nvSpPr>
          <p:cNvPr id="15" name="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3780" y="4161249"/>
            <a:ext cx="1681888" cy="91512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lIns="257098" tIns="214248" rIns="214248" bIns="214248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de-CH" sz="1100" b="1" dirty="0">
                <a:solidFill>
                  <a:srgbClr val="FFFFFF"/>
                </a:solidFill>
                <a:latin typeface="Frutiger 45 Light" charset="0"/>
              </a:rPr>
              <a:t>Maik Roth </a:t>
            </a:r>
            <a:br>
              <a:rPr lang="de-CH" sz="1100" b="1" dirty="0">
                <a:solidFill>
                  <a:srgbClr val="FFFFFF"/>
                </a:solidFill>
                <a:latin typeface="Frutiger 45 Light" charset="0"/>
              </a:rPr>
            </a:br>
            <a:r>
              <a:rPr lang="de-CH" sz="1100" b="1" dirty="0">
                <a:solidFill>
                  <a:srgbClr val="FFFFFF"/>
                </a:solidFill>
                <a:latin typeface="Frutiger 45 Light" charset="0"/>
              </a:rPr>
              <a:t>Leiter</a:t>
            </a:r>
          </a:p>
          <a:p>
            <a:pPr>
              <a:lnSpc>
                <a:spcPct val="95000"/>
              </a:lnSpc>
            </a:pPr>
            <a:r>
              <a:rPr lang="fr-CH" sz="1100" b="1" dirty="0">
                <a:solidFill>
                  <a:srgbClr val="FFFFFF"/>
                </a:solidFill>
                <a:latin typeface="Frutiger 45 Light" charset="0"/>
              </a:rPr>
              <a:t>Ab 1. April</a:t>
            </a:r>
            <a:endParaRPr lang="de-CH" sz="1100" b="1" dirty="0">
              <a:solidFill>
                <a:srgbClr val="FFFFFF"/>
              </a:solidFill>
              <a:latin typeface="Frutiger 45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6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966" y="2248756"/>
            <a:ext cx="12220881" cy="786640"/>
          </a:xfrm>
        </p:spPr>
        <p:txBody>
          <a:bodyPr/>
          <a:lstStyle/>
          <a:p>
            <a:r>
              <a:rPr lang="fr-CH" sz="6600" b="1" dirty="0"/>
              <a:t>Les activités en cours</a:t>
            </a:r>
            <a:endParaRPr lang="de-CH" sz="6600" b="1" dirty="0"/>
          </a:p>
        </p:txBody>
      </p:sp>
    </p:spTree>
    <p:extLst>
      <p:ext uri="{BB962C8B-B14F-4D97-AF65-F5344CB8AC3E}">
        <p14:creationId xmlns:p14="http://schemas.microsoft.com/office/powerpoint/2010/main" val="335481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de-CH" dirty="0"/>
              <a:t>OGD-Artikel im </a:t>
            </a:r>
            <a:r>
              <a:rPr lang="de-CH" dirty="0" err="1" smtClean="0"/>
              <a:t>EMBaG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226912" y="2803081"/>
            <a:ext cx="11726251" cy="26430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Ein neuer Artikel ist im Vorentwurf des </a:t>
            </a:r>
            <a:r>
              <a:rPr lang="de-CH" sz="2800" dirty="0" err="1" smtClean="0"/>
              <a:t>EMBaG</a:t>
            </a:r>
            <a:r>
              <a:rPr lang="de-CH" sz="2800" dirty="0" smtClean="0"/>
              <a:t> </a:t>
            </a:r>
            <a:r>
              <a:rPr lang="de-CH" sz="2800" dirty="0"/>
              <a:t>enthalten. Das Inkrafttreten des Gesetzes kann, wenn alles optimal läuft, per 2023 erwartet werden.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Verbindlich</a:t>
            </a:r>
            <a:r>
              <a:rPr lang="fr-CH" sz="2800" dirty="0"/>
              <a:t> </a:t>
            </a:r>
            <a:r>
              <a:rPr lang="fr-CH" sz="2800" dirty="0" err="1"/>
              <a:t>für</a:t>
            </a:r>
            <a:r>
              <a:rPr lang="fr-CH" sz="2800" dirty="0"/>
              <a:t> die </a:t>
            </a:r>
            <a:r>
              <a:rPr lang="fr-CH" sz="2800" dirty="0" err="1"/>
              <a:t>zentrale</a:t>
            </a:r>
            <a:r>
              <a:rPr lang="fr-CH" sz="2800" dirty="0"/>
              <a:t> </a:t>
            </a:r>
            <a:r>
              <a:rPr lang="fr-CH" sz="2800" dirty="0" err="1"/>
              <a:t>Bundesverwaltung</a:t>
            </a:r>
            <a:r>
              <a:rPr lang="fr-CH" sz="28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Nach</a:t>
            </a:r>
            <a:r>
              <a:rPr lang="fr-CH" sz="2800" dirty="0"/>
              <a:t> </a:t>
            </a:r>
            <a:r>
              <a:rPr lang="fr-CH" sz="2800" dirty="0" err="1" smtClean="0"/>
              <a:t>Inkrafttreten</a:t>
            </a:r>
            <a:r>
              <a:rPr lang="fr-CH" sz="2800" dirty="0" smtClean="0"/>
              <a:t> </a:t>
            </a:r>
            <a:r>
              <a:rPr lang="fr-CH" sz="2800" dirty="0"/>
              <a:t>des </a:t>
            </a:r>
            <a:r>
              <a:rPr lang="fr-CH" sz="2800" dirty="0" err="1"/>
              <a:t>Gesetzes</a:t>
            </a:r>
            <a:r>
              <a:rPr lang="fr-CH" sz="2800" dirty="0"/>
              <a:t> </a:t>
            </a:r>
            <a:r>
              <a:rPr lang="fr-CH" sz="2800" dirty="0" err="1"/>
              <a:t>ist</a:t>
            </a:r>
            <a:r>
              <a:rPr lang="fr-CH" sz="2800" dirty="0"/>
              <a:t> </a:t>
            </a:r>
            <a:r>
              <a:rPr lang="fr-CH" sz="2800" dirty="0" err="1"/>
              <a:t>geplant</a:t>
            </a:r>
            <a:r>
              <a:rPr lang="fr-CH" sz="2800" dirty="0"/>
              <a:t>, </a:t>
            </a:r>
            <a:r>
              <a:rPr lang="fr-CH" sz="2800" dirty="0" err="1"/>
              <a:t>dass</a:t>
            </a:r>
            <a:r>
              <a:rPr lang="fr-CH" sz="2800" dirty="0"/>
              <a:t> die </a:t>
            </a:r>
            <a:r>
              <a:rPr lang="fr-CH" sz="2800" dirty="0" err="1"/>
              <a:t>Bundesverwaltung</a:t>
            </a:r>
            <a:r>
              <a:rPr lang="fr-CH" sz="2800" dirty="0"/>
              <a:t> 5 </a:t>
            </a:r>
            <a:r>
              <a:rPr lang="fr-CH" sz="2800" dirty="0" err="1"/>
              <a:t>Jahre</a:t>
            </a:r>
            <a:r>
              <a:rPr lang="fr-CH" sz="2800" dirty="0"/>
              <a:t> </a:t>
            </a:r>
            <a:r>
              <a:rPr lang="fr-CH" sz="2800" dirty="0" err="1"/>
              <a:t>Zeit</a:t>
            </a:r>
            <a:r>
              <a:rPr lang="fr-CH" sz="2800" dirty="0"/>
              <a:t> </a:t>
            </a:r>
            <a:r>
              <a:rPr lang="fr-CH" sz="2800" dirty="0" err="1"/>
              <a:t>hat</a:t>
            </a:r>
            <a:r>
              <a:rPr lang="fr-CH" sz="2800" dirty="0"/>
              <a:t>, </a:t>
            </a:r>
            <a:r>
              <a:rPr lang="fr-CH" sz="2800" dirty="0" err="1"/>
              <a:t>um</a:t>
            </a:r>
            <a:r>
              <a:rPr lang="fr-CH" sz="2800" dirty="0"/>
              <a:t> den OGD-</a:t>
            </a:r>
            <a:r>
              <a:rPr lang="fr-CH" sz="2800" dirty="0" err="1"/>
              <a:t>Artikel</a:t>
            </a:r>
            <a:r>
              <a:rPr lang="fr-CH" sz="2800" dirty="0"/>
              <a:t> </a:t>
            </a:r>
            <a:r>
              <a:rPr lang="fr-CH" sz="2800" dirty="0" err="1"/>
              <a:t>zu</a:t>
            </a:r>
            <a:r>
              <a:rPr lang="fr-CH" sz="2800" dirty="0"/>
              <a:t> </a:t>
            </a:r>
            <a:r>
              <a:rPr lang="fr-CH" sz="2800" dirty="0" err="1"/>
              <a:t>implementieren</a:t>
            </a:r>
            <a:r>
              <a:rPr lang="fr-CH" sz="2800" dirty="0"/>
              <a:t>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Aktuell</a:t>
            </a:r>
            <a:r>
              <a:rPr lang="fr-CH" sz="2800" dirty="0"/>
              <a:t>: </a:t>
            </a:r>
            <a:r>
              <a:rPr lang="fr-CH" sz="2800" dirty="0" err="1"/>
              <a:t>Botschaft</a:t>
            </a:r>
            <a:r>
              <a:rPr lang="fr-CH" sz="2800" dirty="0"/>
              <a:t> </a:t>
            </a:r>
            <a:r>
              <a:rPr lang="fr-CH" sz="2800" dirty="0" err="1"/>
              <a:t>wurde</a:t>
            </a:r>
            <a:r>
              <a:rPr lang="fr-CH" sz="2800" dirty="0"/>
              <a:t> an der BR-</a:t>
            </a:r>
            <a:r>
              <a:rPr lang="fr-CH" sz="2800" dirty="0" err="1"/>
              <a:t>Sitzung</a:t>
            </a:r>
            <a:r>
              <a:rPr lang="fr-CH" sz="2800" dirty="0"/>
              <a:t> </a:t>
            </a:r>
            <a:r>
              <a:rPr lang="fr-CH" sz="2800" dirty="0" err="1"/>
              <a:t>vom</a:t>
            </a:r>
            <a:r>
              <a:rPr lang="fr-CH" sz="2800" dirty="0"/>
              <a:t> 4.03.2022 </a:t>
            </a:r>
            <a:r>
              <a:rPr lang="fr-CH" sz="2800" dirty="0" err="1"/>
              <a:t>verabschiedet</a:t>
            </a:r>
            <a:r>
              <a:rPr lang="fr-CH" sz="2800" dirty="0"/>
              <a:t>. </a:t>
            </a:r>
            <a:endParaRPr lang="de-CH" sz="2800" dirty="0"/>
          </a:p>
        </p:txBody>
      </p:sp>
      <p:sp>
        <p:nvSpPr>
          <p:cNvPr id="7" name="Rechteck 6"/>
          <p:cNvSpPr/>
          <p:nvPr/>
        </p:nvSpPr>
        <p:spPr>
          <a:xfrm>
            <a:off x="319340" y="1578254"/>
            <a:ext cx="11368087" cy="891268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CH" sz="2800" b="1" dirty="0">
                <a:solidFill>
                  <a:schemeClr val="bg1"/>
                </a:solidFill>
              </a:rPr>
              <a:t>Geplant: «OGD-Artikel» des Bundesgesetzes über den Einsatz elektronischer Mittel zur Erfüllung von Behördenaufgaben (</a:t>
            </a:r>
            <a:r>
              <a:rPr lang="de-CH" sz="2800" b="1" dirty="0" err="1" smtClean="0">
                <a:solidFill>
                  <a:schemeClr val="bg1"/>
                </a:solidFill>
              </a:rPr>
              <a:t>EMBaG</a:t>
            </a:r>
            <a:r>
              <a:rPr lang="de-CH" sz="28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412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Formation pilote Open Government Data Management</a:t>
            </a:r>
            <a:endParaRPr lang="de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367" y="1258785"/>
            <a:ext cx="5810249" cy="484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2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281" y="804895"/>
            <a:ext cx="11779259" cy="571015"/>
          </a:xfrm>
        </p:spPr>
        <p:txBody>
          <a:bodyPr/>
          <a:lstStyle/>
          <a:p>
            <a:r>
              <a:rPr lang="fr-CH" dirty="0"/>
              <a:t>Formation pilote Open Government Data Management</a:t>
            </a:r>
            <a:br>
              <a:rPr lang="fr-CH" dirty="0"/>
            </a:br>
            <a:endParaRPr lang="de-CH" dirty="0"/>
          </a:p>
        </p:txBody>
      </p:sp>
      <p:sp>
        <p:nvSpPr>
          <p:cNvPr id="3" name="ZoneTexte 2"/>
          <p:cNvSpPr txBox="1"/>
          <p:nvPr/>
        </p:nvSpPr>
        <p:spPr>
          <a:xfrm>
            <a:off x="4927940" y="1710886"/>
            <a:ext cx="689175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Organisé par le secrétariat OGD, l’OFS et l’Université de Berne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2 formations pilotes (octobre 2021 et janvier 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Env. 100 personnes formées de l’administration fédérale, des communes, cantons, villes et du milieu universitaire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Focus: Bases et processus pour la gestion de données publiques ouvertes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Etape actuelle: Bilan et pérennisation de la formation</a:t>
            </a:r>
          </a:p>
          <a:p>
            <a:endParaRPr lang="fr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400" dirty="0"/>
          </a:p>
          <a:p>
            <a:endParaRPr lang="fr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37" y="2227700"/>
            <a:ext cx="4302107" cy="26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Suite de la stratégie OGD actuelle</a:t>
            </a:r>
            <a:endParaRPr lang="de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286326" y="1744977"/>
            <a:ext cx="11357468" cy="4116568"/>
          </a:xfrm>
        </p:spPr>
        <p:txBody>
          <a:bodyPr/>
          <a:lstStyle/>
          <a:p>
            <a:r>
              <a:rPr lang="fr-CH" dirty="0"/>
              <a:t>Objectif: préparation de la proposition pour le CF en 2023</a:t>
            </a:r>
          </a:p>
          <a:p>
            <a:endParaRPr lang="fr-CH" dirty="0"/>
          </a:p>
          <a:p>
            <a:endParaRPr lang="fr-CH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18757"/>
              </p:ext>
            </p:extLst>
          </p:nvPr>
        </p:nvGraphicFramePr>
        <p:xfrm>
          <a:off x="357578" y="2421921"/>
          <a:ext cx="10918043" cy="241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362">
                  <a:extLst>
                    <a:ext uri="{9D8B030D-6E8A-4147-A177-3AD203B41FA5}">
                      <a16:colId xmlns:a16="http://schemas.microsoft.com/office/drawing/2014/main" val="691615272"/>
                    </a:ext>
                  </a:extLst>
                </a:gridCol>
                <a:gridCol w="8888681">
                  <a:extLst>
                    <a:ext uri="{9D8B030D-6E8A-4147-A177-3AD203B41FA5}">
                      <a16:colId xmlns:a16="http://schemas.microsoft.com/office/drawing/2014/main" val="3058282943"/>
                    </a:ext>
                  </a:extLst>
                </a:gridCol>
              </a:tblGrid>
              <a:tr h="491273">
                <a:tc gridSpan="2">
                  <a:txBody>
                    <a:bodyPr/>
                    <a:lstStyle/>
                    <a:p>
                      <a:r>
                        <a:rPr lang="fr-CH" dirty="0"/>
                        <a:t>Plan</a:t>
                      </a:r>
                      <a:endParaRPr lang="de-CH" dirty="0"/>
                    </a:p>
                  </a:txBody>
                  <a:tcPr>
                    <a:solidFill>
                      <a:srgbClr val="1F98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378276"/>
                  </a:ext>
                </a:extLst>
              </a:tr>
              <a:tr h="587800">
                <a:tc>
                  <a:txBody>
                    <a:bodyPr/>
                    <a:lstStyle/>
                    <a:p>
                      <a:r>
                        <a:rPr lang="fr-CH" dirty="0"/>
                        <a:t>Juillet 2022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Sondage</a:t>
                      </a:r>
                      <a:r>
                        <a:rPr lang="fr-FR" baseline="0" dirty="0"/>
                        <a:t> </a:t>
                      </a:r>
                      <a:r>
                        <a:rPr lang="fr-FR" dirty="0"/>
                        <a:t>auprès de la communauté OGD en collaboration avec </a:t>
                      </a:r>
                      <a:r>
                        <a:rPr lang="fr-FR" dirty="0" smtClean="0"/>
                        <a:t>opendata.ch.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430916"/>
                  </a:ext>
                </a:extLst>
              </a:tr>
              <a:tr h="491273">
                <a:tc>
                  <a:txBody>
                    <a:bodyPr/>
                    <a:lstStyle/>
                    <a:p>
                      <a:r>
                        <a:rPr lang="fr-FR" dirty="0"/>
                        <a:t>Septembre 2022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Rapport en collaboration avec </a:t>
                      </a:r>
                      <a:r>
                        <a:rPr lang="fr-FR" dirty="0" smtClean="0"/>
                        <a:t>opendata.ch.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008087"/>
                  </a:ext>
                </a:extLst>
              </a:tr>
              <a:tr h="847950">
                <a:tc>
                  <a:txBody>
                    <a:bodyPr/>
                    <a:lstStyle/>
                    <a:p>
                      <a:r>
                        <a:rPr lang="fr-FR" dirty="0"/>
                        <a:t>Novembre 2022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L’IDA et le Forum OGD </a:t>
                      </a:r>
                      <a:r>
                        <a:rPr lang="fr-FR" dirty="0" smtClean="0"/>
                        <a:t>prennent</a:t>
                      </a:r>
                      <a:r>
                        <a:rPr lang="fr-FR" baseline="0" dirty="0" smtClean="0"/>
                        <a:t> connaissance du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/>
                        <a:t>concept pour la </a:t>
                      </a:r>
                      <a:r>
                        <a:rPr lang="fr-FR" dirty="0" smtClean="0"/>
                        <a:t>suite.</a:t>
                      </a:r>
                      <a:r>
                        <a:rPr lang="fr-FR" baseline="0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99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1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Migration von opendata.swiss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7093" y="2283711"/>
            <a:ext cx="4016974" cy="2973050"/>
          </a:xfrm>
          <a:prstGeom prst="rect">
            <a:avLst/>
          </a:prstGeom>
        </p:spPr>
      </p:pic>
      <p:pic>
        <p:nvPicPr>
          <p:cNvPr id="7" name="Inhaltsplatzhalter 6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25" y="2404738"/>
            <a:ext cx="2717940" cy="361969"/>
          </a:xfrm>
        </p:spPr>
      </p:pic>
      <p:sp>
        <p:nvSpPr>
          <p:cNvPr id="8" name="Espace réservé du contenu 3"/>
          <p:cNvSpPr txBox="1">
            <a:spLocks/>
          </p:cNvSpPr>
          <p:nvPr/>
        </p:nvSpPr>
        <p:spPr>
          <a:xfrm>
            <a:off x="173903" y="1237179"/>
            <a:ext cx="7212242" cy="506611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400" dirty="0"/>
              <a:t>Prüfung und Realisierung der Migration von opendata.swiss auf die Interoperabilitätsplattform i14y des BFS.</a:t>
            </a:r>
          </a:p>
          <a:p>
            <a:endParaRPr lang="de-CH" sz="2400" dirty="0"/>
          </a:p>
          <a:p>
            <a:pPr marL="1616075" indent="-1616075"/>
            <a:endParaRPr lang="de-CH" sz="2400" dirty="0"/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080412"/>
              </p:ext>
            </p:extLst>
          </p:nvPr>
        </p:nvGraphicFramePr>
        <p:xfrm>
          <a:off x="281503" y="3067363"/>
          <a:ext cx="6943890" cy="24065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5333">
                  <a:extLst>
                    <a:ext uri="{9D8B030D-6E8A-4147-A177-3AD203B41FA5}">
                      <a16:colId xmlns:a16="http://schemas.microsoft.com/office/drawing/2014/main" val="1520279989"/>
                    </a:ext>
                  </a:extLst>
                </a:gridCol>
                <a:gridCol w="4578557">
                  <a:extLst>
                    <a:ext uri="{9D8B030D-6E8A-4147-A177-3AD203B41FA5}">
                      <a16:colId xmlns:a16="http://schemas.microsoft.com/office/drawing/2014/main" val="2565062647"/>
                    </a:ext>
                  </a:extLst>
                </a:gridCol>
              </a:tblGrid>
              <a:tr h="361013">
                <a:tc>
                  <a:txBody>
                    <a:bodyPr/>
                    <a:lstStyle/>
                    <a:p>
                      <a:pPr rtl="0"/>
                      <a:r>
                        <a:rPr lang="de-DE" sz="2000" dirty="0">
                          <a:effectLst/>
                        </a:rPr>
                        <a:t>Q3 - Q4 2022​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de-DE" sz="2000" dirty="0">
                          <a:effectLst/>
                        </a:rPr>
                        <a:t>Erarbeitung der Studie mit Varianten. 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2320062"/>
                  </a:ext>
                </a:extLst>
              </a:tr>
              <a:tr h="691920">
                <a:tc>
                  <a:txBody>
                    <a:bodyPr/>
                    <a:lstStyle/>
                    <a:p>
                      <a:pPr rtl="0"/>
                      <a:r>
                        <a:rPr lang="de-CH" sz="2000" dirty="0">
                          <a:effectLst/>
                        </a:rPr>
                        <a:t>Q1 - Q3 2023​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de-DE" sz="2000" dirty="0">
                          <a:effectLst/>
                        </a:rPr>
                        <a:t>Konzept/</a:t>
                      </a:r>
                      <a:r>
                        <a:rPr lang="de-DE" sz="2000" dirty="0" err="1">
                          <a:effectLst/>
                        </a:rPr>
                        <a:t>Prototyping</a:t>
                      </a:r>
                      <a:r>
                        <a:rPr lang="de-DE" sz="2000" dirty="0">
                          <a:effectLst/>
                        </a:rPr>
                        <a:t> der neuen Lösung sowie Output Data Services mit DIAM.​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44623469"/>
                  </a:ext>
                </a:extLst>
              </a:tr>
              <a:tr h="676805">
                <a:tc>
                  <a:txBody>
                    <a:bodyPr/>
                    <a:lstStyle/>
                    <a:p>
                      <a:pPr rtl="0"/>
                      <a:r>
                        <a:rPr lang="de-CH" sz="2000" dirty="0">
                          <a:effectLst/>
                        </a:rPr>
                        <a:t>Q3 2023 - </a:t>
                      </a:r>
                      <a:r>
                        <a:rPr lang="de-CH" sz="2000" dirty="0" smtClean="0">
                          <a:effectLst/>
                        </a:rPr>
                        <a:t>Q3 </a:t>
                      </a:r>
                      <a:r>
                        <a:rPr lang="de-CH" sz="2000" dirty="0">
                          <a:effectLst/>
                        </a:rPr>
                        <a:t>2024​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de-DE" sz="2000" dirty="0">
                          <a:effectLst/>
                        </a:rPr>
                        <a:t>Realisierung der gewählten Variante.​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1959293"/>
                  </a:ext>
                </a:extLst>
              </a:tr>
              <a:tr h="676805">
                <a:tc>
                  <a:txBody>
                    <a:bodyPr/>
                    <a:lstStyle/>
                    <a:p>
                      <a:pPr rtl="0"/>
                      <a:r>
                        <a:rPr lang="de-CH" sz="2000" dirty="0">
                          <a:effectLst/>
                        </a:rPr>
                        <a:t>Q3 2023 - </a:t>
                      </a:r>
                      <a:r>
                        <a:rPr lang="de-CH" sz="2000" dirty="0" smtClean="0">
                          <a:effectLst/>
                        </a:rPr>
                        <a:t>Q3 </a:t>
                      </a:r>
                      <a:r>
                        <a:rPr lang="de-CH" sz="2000" dirty="0">
                          <a:effectLst/>
                        </a:rPr>
                        <a:t>2024​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de-DE" sz="2000" dirty="0">
                          <a:effectLst/>
                        </a:rPr>
                        <a:t>Go-Live und Betrieb integrierter BFS-Plattform.​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01343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8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Hgrue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OX" val="MoodMitBoxDrot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C3A30C-BE12-49FD-827D-82FFCA56993F}"/>
</file>

<file path=customXml/itemProps2.xml><?xml version="1.0" encoding="utf-8"?>
<ds:datastoreItem xmlns:ds="http://schemas.openxmlformats.org/officeDocument/2006/customXml" ds:itemID="{23A90CEA-E0C6-4B1E-9CDC-DD2648DD4916}"/>
</file>

<file path=customXml/itemProps3.xml><?xml version="1.0" encoding="utf-8"?>
<ds:datastoreItem xmlns:ds="http://schemas.openxmlformats.org/officeDocument/2006/customXml" ds:itemID="{54DB6E30-44ED-403D-AFB0-73402682F0DB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429</Words>
  <Application>Microsoft Office PowerPoint</Application>
  <PresentationFormat>Breitbild</PresentationFormat>
  <Paragraphs>65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Frutiger 45 Light</vt:lpstr>
      <vt:lpstr>Frutiger LT Std 45 Light</vt:lpstr>
      <vt:lpstr>Frutiger LT Std 55 Roman</vt:lpstr>
      <vt:lpstr>Wingdings</vt:lpstr>
      <vt:lpstr>Thème Office</vt:lpstr>
      <vt:lpstr>1_Thème Office</vt:lpstr>
      <vt:lpstr>Forum OGD 6e séance    Petra Keller Guéguen, Cheffe de l’Etat-major (STAB) OFS 07.03.2022</vt:lpstr>
      <vt:lpstr>Le secrétariat OGD</vt:lpstr>
      <vt:lpstr>Die Geschäftsstelle Open Government Data</vt:lpstr>
      <vt:lpstr>Les activités en cours</vt:lpstr>
      <vt:lpstr>OGD-Artikel im EMBaG</vt:lpstr>
      <vt:lpstr>Formation pilote Open Government Data Management</vt:lpstr>
      <vt:lpstr>Formation pilote Open Government Data Management </vt:lpstr>
      <vt:lpstr>Suite de la stratégie OGD actuelle</vt:lpstr>
      <vt:lpstr>Migration von opendata.swiss</vt:lpstr>
      <vt:lpstr>Forum opendata.ch 23.06.2022</vt:lpstr>
      <vt:lpstr>Open Data Community </vt:lpstr>
      <vt:lpstr>PowerPoint-Präsentation</vt:lpstr>
      <vt:lpstr>NewsMail OGD</vt:lpstr>
      <vt:lpstr>Varia</vt:lpstr>
      <vt:lpstr>Tour de table</vt:lpstr>
      <vt:lpstr>Meinung zu physischen oder virtuellen Meetings</vt:lpstr>
      <vt:lpstr>PowerPoint-Präsentation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Rossier Yannik BFS</dc:creator>
  <cp:lastModifiedBy>Keller Gueguen Petra BFS</cp:lastModifiedBy>
  <cp:revision>161</cp:revision>
  <cp:lastPrinted>2020-01-24T09:23:29Z</cp:lastPrinted>
  <dcterms:created xsi:type="dcterms:W3CDTF">2020-01-23T13:44:54Z</dcterms:created>
  <dcterms:modified xsi:type="dcterms:W3CDTF">2022-03-07T09:32:47Z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0x010100ADCB766BC1E37A48BCF6CE5D20640D07</vt:lpwstr>
  </property>
</Properties>
</file>