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Lst>
  <p:notesMasterIdLst>
    <p:notesMasterId r:id="rId16"/>
  </p:notesMasterIdLst>
  <p:handoutMasterIdLst>
    <p:handoutMasterId r:id="rId17"/>
  </p:handoutMasterIdLst>
  <p:sldIdLst>
    <p:sldId id="256" r:id="rId6"/>
    <p:sldId id="453" r:id="rId7"/>
    <p:sldId id="472" r:id="rId8"/>
    <p:sldId id="475" r:id="rId9"/>
    <p:sldId id="474" r:id="rId10"/>
    <p:sldId id="477" r:id="rId11"/>
    <p:sldId id="476" r:id="rId12"/>
    <p:sldId id="478" r:id="rId13"/>
    <p:sldId id="473" r:id="rId14"/>
    <p:sldId id="479" r:id="rId15"/>
  </p:sldIdLst>
  <p:sldSz cx="12192000" cy="6858000"/>
  <p:notesSz cx="67945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vato Juan Pablo BFS" initials="LJPB" lastIdx="54" clrIdx="0">
    <p:extLst>
      <p:ext uri="{19B8F6BF-5375-455C-9EA6-DF929625EA0E}">
        <p15:presenceInfo xmlns:p15="http://schemas.microsoft.com/office/powerpoint/2012/main" userId="Lovato Juan Pablo BFS" providerId="None"/>
      </p:ext>
    </p:extLst>
  </p:cmAuthor>
  <p:cmAuthor id="2" name="Schneuwly Jonas Nicolas BFS" initials="SJNB" lastIdx="1" clrIdx="1">
    <p:extLst>
      <p:ext uri="{19B8F6BF-5375-455C-9EA6-DF929625EA0E}">
        <p15:presenceInfo xmlns:p15="http://schemas.microsoft.com/office/powerpoint/2012/main" userId="Schneuwly Jonas Nicolas BFS" providerId="None"/>
      </p:ext>
    </p:extLst>
  </p:cmAuthor>
  <p:cmAuthor id="3" name="Keller Gueguen Petra BFS" initials="KGPB" lastIdx="60" clrIdx="2"/>
  <p:cmAuthor id="4" name="Füglister Katharina GS-EDI" initials="FKG" lastIdx="12" clrIdx="3">
    <p:extLst>
      <p:ext uri="{19B8F6BF-5375-455C-9EA6-DF929625EA0E}">
        <p15:presenceInfo xmlns:p15="http://schemas.microsoft.com/office/powerpoint/2012/main" userId="Füglister Katharina GS-ED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1F988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3979" autoAdjust="0"/>
  </p:normalViewPr>
  <p:slideViewPr>
    <p:cSldViewPr snapToGrid="0">
      <p:cViewPr varScale="1">
        <p:scale>
          <a:sx n="65" d="100"/>
          <a:sy n="65" d="100"/>
        </p:scale>
        <p:origin x="912" y="4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6" d="100"/>
          <a:sy n="96" d="100"/>
        </p:scale>
        <p:origin x="420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FC62A5F9-D037-4AF9-B051-7B1C63DD6826}" type="datetimeFigureOut">
              <a:rPr lang="en-US" smtClean="0"/>
              <a:t>3/16/2021</a:t>
            </a:fld>
            <a:endParaRPr lang="en-US"/>
          </a:p>
        </p:txBody>
      </p:sp>
      <p:sp>
        <p:nvSpPr>
          <p:cNvPr id="4" name="Espace réservé du pied de page 3"/>
          <p:cNvSpPr>
            <a:spLocks noGrp="1"/>
          </p:cNvSpPr>
          <p:nvPr>
            <p:ph type="ftr" sz="quarter" idx="2"/>
          </p:nvPr>
        </p:nvSpPr>
        <p:spPr>
          <a:xfrm>
            <a:off x="0" y="9409113"/>
            <a:ext cx="2944813" cy="4968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48100" y="9409113"/>
            <a:ext cx="2944813" cy="496887"/>
          </a:xfrm>
          <a:prstGeom prst="rect">
            <a:avLst/>
          </a:prstGeom>
        </p:spPr>
        <p:txBody>
          <a:bodyPr vert="horz" lIns="91440" tIns="45720" rIns="91440" bIns="45720" rtlCol="0" anchor="b"/>
          <a:lstStyle>
            <a:lvl1pPr algn="r">
              <a:defRPr sz="1200"/>
            </a:lvl1pPr>
          </a:lstStyle>
          <a:p>
            <a:fld id="{1D3FB0FD-9826-4DE3-A950-6D2E44033597}" type="slidenum">
              <a:rPr lang="en-US" smtClean="0"/>
              <a:t>‹Nr.›</a:t>
            </a:fld>
            <a:endParaRPr lang="en-US"/>
          </a:p>
        </p:txBody>
      </p:sp>
    </p:spTree>
    <p:extLst>
      <p:ext uri="{BB962C8B-B14F-4D97-AF65-F5344CB8AC3E}">
        <p14:creationId xmlns:p14="http://schemas.microsoft.com/office/powerpoint/2010/main" val="4231071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283" cy="49702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48645" y="0"/>
            <a:ext cx="2944283" cy="497020"/>
          </a:xfrm>
          <a:prstGeom prst="rect">
            <a:avLst/>
          </a:prstGeom>
        </p:spPr>
        <p:txBody>
          <a:bodyPr vert="horz" lIns="91440" tIns="45720" rIns="91440" bIns="45720" rtlCol="0"/>
          <a:lstStyle>
            <a:lvl1pPr algn="r">
              <a:defRPr sz="1200"/>
            </a:lvl1pPr>
          </a:lstStyle>
          <a:p>
            <a:fld id="{213EFDE5-1E60-4F0C-B286-ED8B38906A2B}" type="datetimeFigureOut">
              <a:rPr lang="en-US" smtClean="0"/>
              <a:t>3/16/2021</a:t>
            </a:fld>
            <a:endParaRPr lang="en-US"/>
          </a:p>
        </p:txBody>
      </p:sp>
      <p:sp>
        <p:nvSpPr>
          <p:cNvPr id="4" name="Espace réservé de l'image des diapositives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79450" y="4767262"/>
            <a:ext cx="5435600" cy="3900488"/>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9408981"/>
            <a:ext cx="2944283" cy="497019"/>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48645" y="9408981"/>
            <a:ext cx="2944283" cy="497019"/>
          </a:xfrm>
          <a:prstGeom prst="rect">
            <a:avLst/>
          </a:prstGeom>
        </p:spPr>
        <p:txBody>
          <a:bodyPr vert="horz" lIns="91440" tIns="45720" rIns="91440" bIns="45720" rtlCol="0" anchor="b"/>
          <a:lstStyle>
            <a:lvl1pPr algn="r">
              <a:defRPr sz="1200"/>
            </a:lvl1pPr>
          </a:lstStyle>
          <a:p>
            <a:fld id="{2EE21D65-87EC-4EE5-8E4B-C82A2F850822}" type="slidenum">
              <a:rPr lang="en-US" smtClean="0"/>
              <a:t>‹Nr.›</a:t>
            </a:fld>
            <a:endParaRPr lang="en-US"/>
          </a:p>
        </p:txBody>
      </p:sp>
    </p:spTree>
    <p:extLst>
      <p:ext uri="{BB962C8B-B14F-4D97-AF65-F5344CB8AC3E}">
        <p14:creationId xmlns:p14="http://schemas.microsoft.com/office/powerpoint/2010/main" val="1050688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2.xml"/><Relationship Id="rId1" Type="http://schemas.openxmlformats.org/officeDocument/2006/relationships/tags" Target="../tags/tag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rincipal">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262393" y="2767054"/>
            <a:ext cx="11700000" cy="3888187"/>
          </a:xfrm>
          <a:prstGeom prst="rect">
            <a:avLst/>
          </a:prstGeom>
          <a:solidFill>
            <a:srgbClr val="1F98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    </a:t>
            </a:r>
            <a:endParaRPr lang="en-US" dirty="0"/>
          </a:p>
        </p:txBody>
      </p:sp>
      <p:pic>
        <p:nvPicPr>
          <p:cNvPr id="8" name="Image 7"/>
          <p:cNvPicPr>
            <a:picLocks noChangeAspect="1"/>
          </p:cNvPicPr>
          <p:nvPr userDrawn="1"/>
        </p:nvPicPr>
        <p:blipFill>
          <a:blip r:embed="rId3"/>
          <a:stretch>
            <a:fillRect/>
          </a:stretch>
        </p:blipFill>
        <p:spPr>
          <a:xfrm>
            <a:off x="294197" y="639366"/>
            <a:ext cx="1922180" cy="1128453"/>
          </a:xfrm>
          <a:prstGeom prst="rect">
            <a:avLst/>
          </a:prstGeom>
        </p:spPr>
      </p:pic>
      <p:sp>
        <p:nvSpPr>
          <p:cNvPr id="9" name="Akzent"/>
          <p:cNvSpPr/>
          <p:nvPr userDrawn="1">
            <p:custDataLst>
              <p:tags r:id="rId1"/>
            </p:custDataLst>
          </p:nvPr>
        </p:nvSpPr>
        <p:spPr bwMode="auto">
          <a:xfrm>
            <a:off x="262393" y="350521"/>
            <a:ext cx="1912951" cy="97200"/>
          </a:xfrm>
          <a:prstGeom prst="rect">
            <a:avLst/>
          </a:prstGeom>
          <a:solidFill>
            <a:srgbClr val="1F988A"/>
          </a:solidFill>
          <a:ln w="9525">
            <a:noFill/>
            <a:miter lim="800000"/>
            <a:headEnd/>
            <a:tailEnd/>
          </a:ln>
        </p:spPr>
        <p:txBody>
          <a:bodyPr wrap="square" rtlCol="0" anchor="t" anchorCtr="0">
            <a:prstTxWarp prst="textNoShape">
              <a:avLst/>
            </a:prstTxWarp>
            <a:noAutofit/>
          </a:bodyPr>
          <a:lstStyle/>
          <a:p>
            <a:pPr algn="ctr"/>
            <a:endParaRPr lang="de-DE" dirty="0"/>
          </a:p>
        </p:txBody>
      </p:sp>
      <p:sp>
        <p:nvSpPr>
          <p:cNvPr id="16" name="Title 1"/>
          <p:cNvSpPr>
            <a:spLocks noGrp="1"/>
          </p:cNvSpPr>
          <p:nvPr>
            <p:ph type="title" hasCustomPrompt="1"/>
          </p:nvPr>
        </p:nvSpPr>
        <p:spPr>
          <a:xfrm>
            <a:off x="557848" y="3577398"/>
            <a:ext cx="5858856" cy="1972612"/>
          </a:xfrm>
          <a:prstGeom prst="rect">
            <a:avLst/>
          </a:prstGeom>
        </p:spPr>
        <p:txBody>
          <a:bodyPr anchor="t" anchorCtr="0"/>
          <a:lstStyle>
            <a:lvl1pPr>
              <a:defRPr sz="3200">
                <a:solidFill>
                  <a:schemeClr val="bg1"/>
                </a:solidFill>
                <a:latin typeface="Frutiger LT Std 55 Roman" panose="020B0602020204020204" pitchFamily="34" charset="0"/>
              </a:defRPr>
            </a:lvl1pPr>
          </a:lstStyle>
          <a:p>
            <a:r>
              <a:rPr lang="fr-FR" dirty="0"/>
              <a:t>MODIFIEZ LE STYLE DU TITRE</a:t>
            </a:r>
            <a:endParaRPr lang="de-CH" dirty="0"/>
          </a:p>
        </p:txBody>
      </p:sp>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972083" y="2845839"/>
            <a:ext cx="5684675" cy="3722485"/>
          </a:xfrm>
          <a:prstGeom prst="rect">
            <a:avLst/>
          </a:prstGeom>
        </p:spPr>
      </p:pic>
      <p:pic>
        <p:nvPicPr>
          <p:cNvPr id="6" name="Image 5"/>
          <p:cNvPicPr>
            <a:picLocks noChangeAspect="1"/>
          </p:cNvPicPr>
          <p:nvPr userDrawn="1"/>
        </p:nvPicPr>
        <p:blipFill rotWithShape="1">
          <a:blip r:embed="rId5" cstate="print">
            <a:extLst>
              <a:ext uri="{28A0092B-C50C-407E-A947-70E740481C1C}">
                <a14:useLocalDpi xmlns:a14="http://schemas.microsoft.com/office/drawing/2010/main" val="0"/>
              </a:ext>
            </a:extLst>
          </a:blip>
          <a:srcRect t="13066"/>
          <a:stretch/>
        </p:blipFill>
        <p:spPr>
          <a:xfrm>
            <a:off x="5850005" y="350521"/>
            <a:ext cx="4312226" cy="665670"/>
          </a:xfrm>
          <a:prstGeom prst="rect">
            <a:avLst/>
          </a:prstGeom>
          <a:effectLst/>
        </p:spPr>
      </p:pic>
      <p:pic>
        <p:nvPicPr>
          <p:cNvPr id="12" name="Imag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544692" y="315143"/>
            <a:ext cx="1422413" cy="547200"/>
          </a:xfrm>
          <a:prstGeom prst="rect">
            <a:avLst/>
          </a:prstGeom>
        </p:spPr>
      </p:pic>
    </p:spTree>
    <p:extLst>
      <p:ext uri="{BB962C8B-B14F-4D97-AF65-F5344CB8AC3E}">
        <p14:creationId xmlns:p14="http://schemas.microsoft.com/office/powerpoint/2010/main" val="304731819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éparation chapitre">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0" y="0"/>
            <a:ext cx="12192000" cy="6858000"/>
          </a:xfrm>
          <a:prstGeom prst="rect">
            <a:avLst/>
          </a:prstGeom>
          <a:solidFill>
            <a:srgbClr val="1F98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    </a:t>
            </a:r>
            <a:endParaRPr lang="en-US" dirty="0"/>
          </a:p>
        </p:txBody>
      </p:sp>
      <p:sp>
        <p:nvSpPr>
          <p:cNvPr id="16" name="Title 1"/>
          <p:cNvSpPr>
            <a:spLocks noGrp="1"/>
          </p:cNvSpPr>
          <p:nvPr>
            <p:ph type="title" hasCustomPrompt="1"/>
          </p:nvPr>
        </p:nvSpPr>
        <p:spPr>
          <a:xfrm>
            <a:off x="399967" y="2248756"/>
            <a:ext cx="5461952" cy="786640"/>
          </a:xfrm>
          <a:prstGeom prst="rect">
            <a:avLst/>
          </a:prstGeom>
        </p:spPr>
        <p:txBody>
          <a:bodyPr anchor="b"/>
          <a:lstStyle>
            <a:lvl1pPr>
              <a:defRPr sz="3200">
                <a:solidFill>
                  <a:schemeClr val="bg1"/>
                </a:solidFill>
                <a:latin typeface="Frutiger LT Std 45 Light" panose="020B0402020204020204" pitchFamily="34" charset="0"/>
              </a:defRPr>
            </a:lvl1pPr>
          </a:lstStyle>
          <a:p>
            <a:r>
              <a:rPr lang="fr-FR" dirty="0"/>
              <a:t>SÉPARATION CHAPITRE</a:t>
            </a:r>
            <a:endParaRPr lang="de-CH" dirty="0"/>
          </a:p>
        </p:txBody>
      </p:sp>
    </p:spTree>
    <p:extLst>
      <p:ext uri="{BB962C8B-B14F-4D97-AF65-F5344CB8AC3E}">
        <p14:creationId xmlns:p14="http://schemas.microsoft.com/office/powerpoint/2010/main" val="278712455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 image">
    <p:bg>
      <p:bgPr>
        <a:solidFill>
          <a:schemeClr val="bg1"/>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0"/>
            <a:ext cx="12192000" cy="68580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endParaRPr lang="fr-FR" dirty="0"/>
          </a:p>
        </p:txBody>
      </p:sp>
      <p:sp>
        <p:nvSpPr>
          <p:cNvPr id="6" name="Title 1"/>
          <p:cNvSpPr>
            <a:spLocks noGrp="1"/>
          </p:cNvSpPr>
          <p:nvPr>
            <p:ph type="title" hasCustomPrompt="1"/>
          </p:nvPr>
        </p:nvSpPr>
        <p:spPr>
          <a:xfrm>
            <a:off x="399967" y="2248756"/>
            <a:ext cx="5461952" cy="786640"/>
          </a:xfrm>
          <a:prstGeom prst="rect">
            <a:avLst/>
          </a:prstGeom>
        </p:spPr>
        <p:txBody>
          <a:bodyPr anchor="b"/>
          <a:lstStyle>
            <a:lvl1pPr>
              <a:defRPr sz="3200">
                <a:solidFill>
                  <a:schemeClr val="bg1"/>
                </a:solidFill>
                <a:latin typeface="Frutiger LT Std 45 Light" panose="020B0402020204020204" pitchFamily="34" charset="0"/>
              </a:defRPr>
            </a:lvl1pPr>
          </a:lstStyle>
          <a:p>
            <a:r>
              <a:rPr lang="fr-FR" dirty="0"/>
              <a:t>SÉPARATION CHAPITRE</a:t>
            </a:r>
            <a:endParaRPr lang="de-CH" dirty="0"/>
          </a:p>
        </p:txBody>
      </p:sp>
    </p:spTree>
    <p:extLst>
      <p:ext uri="{BB962C8B-B14F-4D97-AF65-F5344CB8AC3E}">
        <p14:creationId xmlns:p14="http://schemas.microsoft.com/office/powerpoint/2010/main" val="428331979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rnière dia">
    <p:spTree>
      <p:nvGrpSpPr>
        <p:cNvPr id="1" name=""/>
        <p:cNvGrpSpPr/>
        <p:nvPr/>
      </p:nvGrpSpPr>
      <p:grpSpPr>
        <a:xfrm>
          <a:off x="0" y="0"/>
          <a:ext cx="0" cy="0"/>
          <a:chOff x="0" y="0"/>
          <a:chExt cx="0" cy="0"/>
        </a:xfrm>
      </p:grpSpPr>
      <p:sp>
        <p:nvSpPr>
          <p:cNvPr id="2" name="Rectangle 1"/>
          <p:cNvSpPr/>
          <p:nvPr userDrawn="1"/>
        </p:nvSpPr>
        <p:spPr>
          <a:xfrm>
            <a:off x="249237" y="4317558"/>
            <a:ext cx="11700000" cy="2308429"/>
          </a:xfrm>
          <a:prstGeom prst="rect">
            <a:avLst/>
          </a:prstGeom>
          <a:solidFill>
            <a:srgbClr val="1F98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latin typeface="Frutiger LT Std 45 Light" panose="020B0402020204020204"/>
              </a:rPr>
              <a:t>    </a:t>
            </a:r>
            <a:endParaRPr lang="en-US" dirty="0">
              <a:latin typeface="Frutiger LT Std 45 Light" panose="020B0402020204020204"/>
            </a:endParaRPr>
          </a:p>
        </p:txBody>
      </p:sp>
      <p:sp>
        <p:nvSpPr>
          <p:cNvPr id="3" name="ZoneTexte 2"/>
          <p:cNvSpPr txBox="1"/>
          <p:nvPr userDrawn="1"/>
        </p:nvSpPr>
        <p:spPr>
          <a:xfrm>
            <a:off x="429077" y="4539166"/>
            <a:ext cx="9821412" cy="1815882"/>
          </a:xfrm>
          <a:prstGeom prst="rect">
            <a:avLst/>
          </a:prstGeom>
          <a:noFill/>
        </p:spPr>
        <p:txBody>
          <a:bodyPr wrap="square" rtlCol="0">
            <a:spAutoFit/>
          </a:bodyPr>
          <a:lstStyle/>
          <a:p>
            <a:pPr marL="0" indent="0">
              <a:buFont typeface="Arial" panose="020B0604020202020204" pitchFamily="34" charset="0"/>
              <a:buNone/>
            </a:pPr>
            <a:r>
              <a:rPr lang="de-CH" sz="2800" dirty="0" smtClean="0">
                <a:solidFill>
                  <a:schemeClr val="bg1"/>
                </a:solidFill>
                <a:latin typeface="Frutiger LT Std 45 Light" panose="020B0402020204020204"/>
              </a:rPr>
              <a:t>Kontakt: 			opendata@bfs.admin.ch</a:t>
            </a:r>
            <a:endParaRPr lang="de-CH" sz="2800" dirty="0">
              <a:solidFill>
                <a:schemeClr val="bg1"/>
              </a:solidFill>
              <a:latin typeface="Frutiger LT Std 45 Light" panose="020B0402020204020204"/>
            </a:endParaRPr>
          </a:p>
          <a:p>
            <a:pPr marL="0" indent="0">
              <a:buFont typeface="Arial" panose="020B0604020202020204" pitchFamily="34" charset="0"/>
              <a:buNone/>
            </a:pPr>
            <a:r>
              <a:rPr lang="de-CH" sz="2800" dirty="0" smtClean="0">
                <a:solidFill>
                  <a:schemeClr val="bg1"/>
                </a:solidFill>
                <a:latin typeface="Frutiger LT Std 45 Light" panose="020B0402020204020204"/>
              </a:rPr>
              <a:t>Twitter:  			@</a:t>
            </a:r>
            <a:r>
              <a:rPr lang="de-CH" sz="2800" dirty="0" err="1">
                <a:solidFill>
                  <a:schemeClr val="bg1"/>
                </a:solidFill>
                <a:latin typeface="Frutiger LT Std 45 Light" panose="020B0402020204020204"/>
              </a:rPr>
              <a:t>opendataswiss</a:t>
            </a:r>
            <a:endParaRPr lang="de-CH" sz="2800" dirty="0">
              <a:solidFill>
                <a:schemeClr val="bg1"/>
              </a:solidFill>
              <a:latin typeface="Frutiger LT Std 45 Light" panose="020B0402020204020204"/>
            </a:endParaRPr>
          </a:p>
          <a:p>
            <a:r>
              <a:rPr lang="en-US" sz="2800" kern="1200" dirty="0" err="1" smtClean="0">
                <a:solidFill>
                  <a:schemeClr val="bg1"/>
                </a:solidFill>
                <a:latin typeface="Frutiger LT Std 45 Light" panose="020B0402020204020204"/>
                <a:ea typeface="+mn-ea"/>
                <a:cs typeface="+mn-cs"/>
              </a:rPr>
              <a:t>NewsMail</a:t>
            </a:r>
            <a:r>
              <a:rPr lang="en-US" sz="2800" kern="1200" dirty="0" smtClean="0">
                <a:solidFill>
                  <a:schemeClr val="bg1"/>
                </a:solidFill>
                <a:latin typeface="Frutiger LT Std 45 Light" panose="020B0402020204020204"/>
                <a:ea typeface="+mn-ea"/>
                <a:cs typeface="+mn-cs"/>
              </a:rPr>
              <a:t>:</a:t>
            </a:r>
            <a:r>
              <a:rPr lang="de-CH" sz="2800" dirty="0" smtClean="0">
                <a:solidFill>
                  <a:schemeClr val="bg1"/>
                </a:solidFill>
                <a:latin typeface="Frutiger LT Std 45 Light" panose="020B0402020204020204"/>
              </a:rPr>
              <a:t>  			</a:t>
            </a:r>
            <a:r>
              <a:rPr lang="en-US" sz="2800" kern="1200" dirty="0" smtClean="0">
                <a:solidFill>
                  <a:schemeClr val="bg1"/>
                </a:solidFill>
                <a:latin typeface="Frutiger LT Std 45 Light" panose="020B0402020204020204"/>
                <a:ea typeface="+mn-ea"/>
                <a:cs typeface="+mn-cs"/>
              </a:rPr>
              <a:t>www.news-stat.admin.ch</a:t>
            </a:r>
            <a:endParaRPr lang="en-US" sz="2800" kern="1200" dirty="0">
              <a:solidFill>
                <a:schemeClr val="bg1"/>
              </a:solidFill>
              <a:latin typeface="Frutiger LT Std 45 Light" panose="020B0402020204020204"/>
              <a:ea typeface="+mn-ea"/>
              <a:cs typeface="+mn-cs"/>
            </a:endParaRPr>
          </a:p>
          <a:p>
            <a:r>
              <a:rPr lang="en-US" sz="2800" kern="1200" dirty="0" err="1">
                <a:solidFill>
                  <a:schemeClr val="bg1"/>
                </a:solidFill>
                <a:latin typeface="Frutiger LT Std 45 Light" panose="020B0402020204020204"/>
                <a:ea typeface="+mn-ea"/>
                <a:cs typeface="+mn-cs"/>
              </a:rPr>
              <a:t>Weitere</a:t>
            </a:r>
            <a:r>
              <a:rPr lang="en-US" sz="2800" kern="1200" dirty="0">
                <a:solidFill>
                  <a:schemeClr val="bg1"/>
                </a:solidFill>
                <a:latin typeface="Frutiger LT Std 45 Light" panose="020B0402020204020204"/>
                <a:ea typeface="+mn-ea"/>
                <a:cs typeface="+mn-cs"/>
              </a:rPr>
              <a:t> </a:t>
            </a:r>
            <a:r>
              <a:rPr lang="en-US" sz="2800" kern="1200" dirty="0" err="1" smtClean="0">
                <a:solidFill>
                  <a:schemeClr val="bg1"/>
                </a:solidFill>
                <a:latin typeface="Frutiger LT Std 45 Light" panose="020B0402020204020204"/>
                <a:ea typeface="+mn-ea"/>
                <a:cs typeface="+mn-cs"/>
              </a:rPr>
              <a:t>Informationen</a:t>
            </a:r>
            <a:r>
              <a:rPr lang="en-US" sz="2800" kern="1200" dirty="0" smtClean="0">
                <a:solidFill>
                  <a:schemeClr val="bg1"/>
                </a:solidFill>
                <a:latin typeface="Frutiger LT Std 45 Light" panose="020B0402020204020204"/>
                <a:ea typeface="+mn-ea"/>
                <a:cs typeface="+mn-cs"/>
              </a:rPr>
              <a:t>:	www.bfs.admin.ch/ogd</a:t>
            </a:r>
            <a:endParaRPr lang="en-US" sz="2800" kern="1200" dirty="0">
              <a:solidFill>
                <a:schemeClr val="bg1"/>
              </a:solidFill>
              <a:latin typeface="Frutiger LT Std 45 Light" panose="020B0402020204020204"/>
              <a:ea typeface="+mn-ea"/>
              <a:cs typeface="+mn-cs"/>
            </a:endParaRPr>
          </a:p>
        </p:txBody>
      </p:sp>
      <p:pic>
        <p:nvPicPr>
          <p:cNvPr id="9" name="Imag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2178" t="12717" r="90329" b="41371"/>
          <a:stretch/>
        </p:blipFill>
        <p:spPr>
          <a:xfrm>
            <a:off x="319236" y="3484221"/>
            <a:ext cx="488292" cy="531218"/>
          </a:xfrm>
          <a:prstGeom prst="rect">
            <a:avLst/>
          </a:prstGeom>
          <a:effectLst/>
        </p:spPr>
      </p:pic>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709" y="3477509"/>
            <a:ext cx="4041111" cy="530348"/>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68651" y="3468239"/>
            <a:ext cx="1397734" cy="547200"/>
          </a:xfrm>
          <a:prstGeom prst="rect">
            <a:avLst/>
          </a:prstGeom>
        </p:spPr>
      </p:pic>
    </p:spTree>
    <p:extLst>
      <p:ext uri="{BB962C8B-B14F-4D97-AF65-F5344CB8AC3E}">
        <p14:creationId xmlns:p14="http://schemas.microsoft.com/office/powerpoint/2010/main" val="2361774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u-avec pied de page">
    <p:spTree>
      <p:nvGrpSpPr>
        <p:cNvPr id="1" name=""/>
        <p:cNvGrpSpPr/>
        <p:nvPr/>
      </p:nvGrpSpPr>
      <p:grpSpPr>
        <a:xfrm>
          <a:off x="0" y="0"/>
          <a:ext cx="0" cy="0"/>
          <a:chOff x="0" y="0"/>
          <a:chExt cx="0" cy="0"/>
        </a:xfrm>
      </p:grpSpPr>
      <p:sp>
        <p:nvSpPr>
          <p:cNvPr id="3" name="Akzent"/>
          <p:cNvSpPr/>
          <p:nvPr userDrawn="1">
            <p:custDataLst>
              <p:tags r:id="rId1"/>
            </p:custDataLst>
          </p:nvPr>
        </p:nvSpPr>
        <p:spPr bwMode="auto">
          <a:xfrm>
            <a:off x="262393" y="290430"/>
            <a:ext cx="1912951" cy="97200"/>
          </a:xfrm>
          <a:prstGeom prst="rect">
            <a:avLst/>
          </a:prstGeom>
          <a:solidFill>
            <a:srgbClr val="1F988A"/>
          </a:solidFill>
          <a:ln w="9525">
            <a:noFill/>
            <a:miter lim="800000"/>
            <a:headEnd/>
            <a:tailEnd/>
          </a:ln>
        </p:spPr>
        <p:txBody>
          <a:bodyPr wrap="square" rtlCol="0" anchor="t" anchorCtr="0">
            <a:prstTxWarp prst="textNoShape">
              <a:avLst/>
            </a:prstTxWarp>
            <a:noAutofit/>
          </a:bodyPr>
          <a:lstStyle/>
          <a:p>
            <a:pPr algn="ctr"/>
            <a:endParaRPr lang="de-DE" dirty="0"/>
          </a:p>
        </p:txBody>
      </p:sp>
      <p:sp>
        <p:nvSpPr>
          <p:cNvPr id="4" name="Title 1"/>
          <p:cNvSpPr>
            <a:spLocks noGrp="1"/>
          </p:cNvSpPr>
          <p:nvPr>
            <p:ph type="title"/>
          </p:nvPr>
        </p:nvSpPr>
        <p:spPr>
          <a:xfrm>
            <a:off x="173904" y="365508"/>
            <a:ext cx="11779259" cy="571015"/>
          </a:xfrm>
          <a:prstGeom prst="rect">
            <a:avLst/>
          </a:prstGeom>
        </p:spPr>
        <p:txBody>
          <a:bodyPr anchor="b"/>
          <a:lstStyle>
            <a:lvl1pPr>
              <a:defRPr sz="2800">
                <a:solidFill>
                  <a:schemeClr val="tx1"/>
                </a:solidFill>
                <a:latin typeface="Frutiger LT Std 55 Roman" panose="020B0602020204020204" pitchFamily="34" charset="0"/>
              </a:defRPr>
            </a:lvl1pPr>
          </a:lstStyle>
          <a:p>
            <a:r>
              <a:rPr lang="de-CH" noProof="0" dirty="0" err="1"/>
              <a:t>Modifiez</a:t>
            </a:r>
            <a:r>
              <a:rPr lang="de-CH" noProof="0" dirty="0"/>
              <a:t> le style du </a:t>
            </a:r>
            <a:r>
              <a:rPr lang="de-CH" noProof="0" dirty="0" err="1"/>
              <a:t>titre</a:t>
            </a:r>
            <a:endParaRPr lang="de-CH" noProof="0" dirty="0"/>
          </a:p>
        </p:txBody>
      </p:sp>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2392" y="6360036"/>
            <a:ext cx="2345175" cy="307777"/>
          </a:xfrm>
          <a:prstGeom prst="rect">
            <a:avLst/>
          </a:prstGeom>
        </p:spPr>
      </p:pic>
      <p:sp>
        <p:nvSpPr>
          <p:cNvPr id="11" name="Content Placeholder 2"/>
          <p:cNvSpPr>
            <a:spLocks noGrp="1"/>
          </p:cNvSpPr>
          <p:nvPr>
            <p:ph idx="10" hasCustomPrompt="1"/>
          </p:nvPr>
        </p:nvSpPr>
        <p:spPr>
          <a:xfrm>
            <a:off x="226911" y="1751798"/>
            <a:ext cx="11726251" cy="4374724"/>
          </a:xfrm>
          <a:prstGeom prst="rect">
            <a:avLst/>
          </a:prstGeom>
        </p:spPr>
        <p:txBody>
          <a:bodyPr/>
          <a:lstStyle>
            <a:lvl1pPr>
              <a:spcBef>
                <a:spcPts val="1200"/>
              </a:spcBef>
              <a:spcAft>
                <a:spcPts val="1200"/>
              </a:spcAft>
              <a:defRPr sz="2600" baseline="0">
                <a:solidFill>
                  <a:schemeClr val="tx1"/>
                </a:solidFill>
                <a:latin typeface="+mj-lt"/>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de-CH" noProof="0" dirty="0" err="1"/>
              <a:t>Modifiez</a:t>
            </a:r>
            <a:r>
              <a:rPr lang="de-CH" noProof="0" dirty="0"/>
              <a:t> le style du </a:t>
            </a:r>
            <a:r>
              <a:rPr lang="de-CH" noProof="0" dirty="0" err="1"/>
              <a:t>titre</a:t>
            </a:r>
            <a:endParaRPr lang="de-CH" noProof="0" dirty="0"/>
          </a:p>
        </p:txBody>
      </p:sp>
      <p:sp>
        <p:nvSpPr>
          <p:cNvPr id="12" name="ZoneTexte 11"/>
          <p:cNvSpPr txBox="1"/>
          <p:nvPr userDrawn="1"/>
        </p:nvSpPr>
        <p:spPr>
          <a:xfrm>
            <a:off x="11501120" y="6360036"/>
            <a:ext cx="452043" cy="261610"/>
          </a:xfrm>
          <a:prstGeom prst="rect">
            <a:avLst/>
          </a:prstGeom>
          <a:noFill/>
        </p:spPr>
        <p:txBody>
          <a:bodyPr wrap="square" rtlCol="0">
            <a:spAutoFit/>
          </a:bodyPr>
          <a:lstStyle/>
          <a:p>
            <a:pPr algn="r"/>
            <a:fld id="{0C328E76-8F78-4879-95AE-C6593B80825A}" type="slidenum">
              <a:rPr lang="fr-CH" sz="1100" smtClean="0">
                <a:latin typeface="+mj-lt"/>
              </a:rPr>
              <a:t>‹Nr.›</a:t>
            </a:fld>
            <a:endParaRPr lang="en-US" sz="1100" dirty="0">
              <a:latin typeface="+mj-lt"/>
            </a:endParaRPr>
          </a:p>
        </p:txBody>
      </p:sp>
      <p:sp>
        <p:nvSpPr>
          <p:cNvPr id="8" name="ZoneTexte 11"/>
          <p:cNvSpPr txBox="1"/>
          <p:nvPr userDrawn="1"/>
        </p:nvSpPr>
        <p:spPr>
          <a:xfrm>
            <a:off x="3047672" y="6360036"/>
            <a:ext cx="7071267" cy="307777"/>
          </a:xfrm>
          <a:prstGeom prst="rect">
            <a:avLst/>
          </a:prstGeom>
          <a:noFill/>
        </p:spPr>
        <p:txBody>
          <a:bodyPr wrap="square" rtlCol="0">
            <a:spAutoFit/>
          </a:bodyPr>
          <a:lstStyle/>
          <a:p>
            <a:pPr algn="ctr"/>
            <a:r>
              <a:rPr lang="de-CH" sz="1400" i="0" noProof="0" dirty="0" smtClean="0">
                <a:latin typeface="+mj-lt"/>
              </a:rPr>
              <a:t>Forum OGD - 4. Sitzung</a:t>
            </a:r>
            <a:endParaRPr lang="de-CH" sz="1400" i="0" noProof="0" dirty="0">
              <a:latin typeface="+mj-lt"/>
            </a:endParaRPr>
          </a:p>
        </p:txBody>
      </p:sp>
    </p:spTree>
    <p:extLst>
      <p:ext uri="{BB962C8B-B14F-4D97-AF65-F5344CB8AC3E}">
        <p14:creationId xmlns:p14="http://schemas.microsoft.com/office/powerpoint/2010/main" val="3936313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avec pied de page">
    <p:spTree>
      <p:nvGrpSpPr>
        <p:cNvPr id="1" name=""/>
        <p:cNvGrpSpPr/>
        <p:nvPr/>
      </p:nvGrpSpPr>
      <p:grpSpPr>
        <a:xfrm>
          <a:off x="0" y="0"/>
          <a:ext cx="0" cy="0"/>
          <a:chOff x="0" y="0"/>
          <a:chExt cx="0" cy="0"/>
        </a:xfrm>
      </p:grpSpPr>
      <p:sp>
        <p:nvSpPr>
          <p:cNvPr id="3" name="Akzent"/>
          <p:cNvSpPr/>
          <p:nvPr userDrawn="1">
            <p:custDataLst>
              <p:tags r:id="rId1"/>
            </p:custDataLst>
          </p:nvPr>
        </p:nvSpPr>
        <p:spPr bwMode="auto">
          <a:xfrm>
            <a:off x="262393" y="290430"/>
            <a:ext cx="1912951" cy="97200"/>
          </a:xfrm>
          <a:prstGeom prst="rect">
            <a:avLst/>
          </a:prstGeom>
          <a:solidFill>
            <a:srgbClr val="1F988A"/>
          </a:solidFill>
          <a:ln w="9525">
            <a:noFill/>
            <a:miter lim="800000"/>
            <a:headEnd/>
            <a:tailEnd/>
          </a:ln>
        </p:spPr>
        <p:txBody>
          <a:bodyPr wrap="square" rtlCol="0" anchor="t" anchorCtr="0">
            <a:prstTxWarp prst="textNoShape">
              <a:avLst/>
            </a:prstTxWarp>
            <a:noAutofit/>
          </a:bodyPr>
          <a:lstStyle/>
          <a:p>
            <a:pPr algn="ctr"/>
            <a:endParaRPr lang="de-DE" dirty="0"/>
          </a:p>
        </p:txBody>
      </p:sp>
      <p:sp>
        <p:nvSpPr>
          <p:cNvPr id="4" name="Title 1"/>
          <p:cNvSpPr>
            <a:spLocks noGrp="1"/>
          </p:cNvSpPr>
          <p:nvPr>
            <p:ph type="title"/>
          </p:nvPr>
        </p:nvSpPr>
        <p:spPr>
          <a:xfrm>
            <a:off x="173904" y="365508"/>
            <a:ext cx="11779259" cy="571015"/>
          </a:xfrm>
          <a:prstGeom prst="rect">
            <a:avLst/>
          </a:prstGeom>
        </p:spPr>
        <p:txBody>
          <a:bodyPr anchor="b"/>
          <a:lstStyle>
            <a:lvl1pPr>
              <a:defRPr sz="2800">
                <a:solidFill>
                  <a:schemeClr val="tx1"/>
                </a:solidFill>
                <a:latin typeface="Frutiger LT Std 55 Roman" panose="020B0602020204020204" pitchFamily="34" charset="0"/>
              </a:defRPr>
            </a:lvl1pPr>
          </a:lstStyle>
          <a:p>
            <a:r>
              <a:rPr lang="de-CH" noProof="0" dirty="0" err="1"/>
              <a:t>Modifiez</a:t>
            </a:r>
            <a:r>
              <a:rPr lang="de-CH" noProof="0" dirty="0"/>
              <a:t> le style du </a:t>
            </a:r>
            <a:r>
              <a:rPr lang="de-CH" noProof="0" dirty="0" err="1"/>
              <a:t>titre</a:t>
            </a:r>
            <a:endParaRPr lang="de-CH" noProof="0" dirty="0"/>
          </a:p>
        </p:txBody>
      </p:sp>
      <p:sp>
        <p:nvSpPr>
          <p:cNvPr id="6" name="Content Placeholder 2"/>
          <p:cNvSpPr>
            <a:spLocks noGrp="1"/>
          </p:cNvSpPr>
          <p:nvPr>
            <p:ph idx="1"/>
          </p:nvPr>
        </p:nvSpPr>
        <p:spPr>
          <a:xfrm>
            <a:off x="6084176" y="2009954"/>
            <a:ext cx="5868988" cy="4116568"/>
          </a:xfrm>
          <a:prstGeom prst="rect">
            <a:avLst/>
          </a:prstGeom>
        </p:spPr>
        <p:txBody>
          <a:bodyPr/>
          <a:lstStyle>
            <a:lvl1pPr>
              <a:defRPr sz="3200" baseline="0">
                <a:solidFill>
                  <a:schemeClr val="bg1"/>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endParaRPr lang="de-CH" noProof="0" dirty="0"/>
          </a:p>
        </p:txBody>
      </p:sp>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6912" y="6433931"/>
            <a:ext cx="1829640" cy="240119"/>
          </a:xfrm>
          <a:prstGeom prst="rect">
            <a:avLst/>
          </a:prstGeom>
        </p:spPr>
      </p:pic>
      <p:sp>
        <p:nvSpPr>
          <p:cNvPr id="11" name="Content Placeholder 2"/>
          <p:cNvSpPr>
            <a:spLocks noGrp="1"/>
          </p:cNvSpPr>
          <p:nvPr>
            <p:ph idx="10" hasCustomPrompt="1"/>
          </p:nvPr>
        </p:nvSpPr>
        <p:spPr>
          <a:xfrm>
            <a:off x="226912" y="2009954"/>
            <a:ext cx="5693852" cy="4116568"/>
          </a:xfrm>
          <a:prstGeom prst="rect">
            <a:avLst/>
          </a:prstGeom>
        </p:spPr>
        <p:txBody>
          <a:bodyPr/>
          <a:lstStyle>
            <a:lvl1pPr>
              <a:defRPr sz="3200" baseline="0">
                <a:solidFill>
                  <a:schemeClr val="tx1"/>
                </a:solidFill>
                <a:latin typeface="+mj-lt"/>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de-CH" noProof="0" dirty="0" err="1"/>
              <a:t>Modifiez</a:t>
            </a:r>
            <a:r>
              <a:rPr lang="de-CH" noProof="0" dirty="0"/>
              <a:t> le style du </a:t>
            </a:r>
            <a:r>
              <a:rPr lang="de-CH" noProof="0" dirty="0" err="1"/>
              <a:t>titre</a:t>
            </a:r>
            <a:endParaRPr lang="de-CH" noProof="0" dirty="0"/>
          </a:p>
        </p:txBody>
      </p:sp>
      <p:sp>
        <p:nvSpPr>
          <p:cNvPr id="12" name="ZoneTexte 11"/>
          <p:cNvSpPr txBox="1"/>
          <p:nvPr userDrawn="1"/>
        </p:nvSpPr>
        <p:spPr>
          <a:xfrm>
            <a:off x="11501120" y="6372375"/>
            <a:ext cx="452043" cy="261610"/>
          </a:xfrm>
          <a:prstGeom prst="rect">
            <a:avLst/>
          </a:prstGeom>
          <a:noFill/>
        </p:spPr>
        <p:txBody>
          <a:bodyPr wrap="square" rtlCol="0">
            <a:spAutoFit/>
          </a:bodyPr>
          <a:lstStyle/>
          <a:p>
            <a:pPr algn="r"/>
            <a:fld id="{0C328E76-8F78-4879-95AE-C6593B80825A}" type="slidenum">
              <a:rPr lang="fr-CH" sz="1100" smtClean="0">
                <a:latin typeface="+mj-lt"/>
              </a:rPr>
              <a:t>‹Nr.›</a:t>
            </a:fld>
            <a:endParaRPr lang="en-US" sz="1100" dirty="0">
              <a:latin typeface="+mj-lt"/>
            </a:endParaRPr>
          </a:p>
        </p:txBody>
      </p:sp>
      <p:sp>
        <p:nvSpPr>
          <p:cNvPr id="8" name="ZoneTexte 11"/>
          <p:cNvSpPr txBox="1"/>
          <p:nvPr userDrawn="1"/>
        </p:nvSpPr>
        <p:spPr>
          <a:xfrm>
            <a:off x="2527900" y="6366273"/>
            <a:ext cx="7071267" cy="307777"/>
          </a:xfrm>
          <a:prstGeom prst="rect">
            <a:avLst/>
          </a:prstGeom>
          <a:noFill/>
        </p:spPr>
        <p:txBody>
          <a:bodyPr wrap="square" rtlCol="0">
            <a:spAutoFit/>
          </a:bodyPr>
          <a:lstStyle/>
          <a:p>
            <a:pPr algn="ctr"/>
            <a:r>
              <a:rPr lang="de-CH" sz="1400" i="1" noProof="0" dirty="0">
                <a:latin typeface="+mj-lt"/>
              </a:rPr>
              <a:t>Umsetzung der </a:t>
            </a:r>
            <a:r>
              <a:rPr lang="de-CH" sz="1400" i="1" baseline="0" noProof="0" dirty="0">
                <a:latin typeface="+mj-lt"/>
              </a:rPr>
              <a:t>Open </a:t>
            </a:r>
            <a:r>
              <a:rPr lang="de-CH" sz="1400" i="1" baseline="0" noProof="0" dirty="0" err="1">
                <a:latin typeface="+mj-lt"/>
              </a:rPr>
              <a:t>Government</a:t>
            </a:r>
            <a:r>
              <a:rPr lang="de-CH" sz="1400" i="1" baseline="0" noProof="0" dirty="0">
                <a:latin typeface="+mj-lt"/>
              </a:rPr>
              <a:t> Data Strategie 2019 - 2023</a:t>
            </a:r>
            <a:endParaRPr lang="de-CH" sz="1400" i="1" noProof="0" dirty="0">
              <a:latin typeface="+mj-lt"/>
            </a:endParaRPr>
          </a:p>
        </p:txBody>
      </p:sp>
    </p:spTree>
    <p:extLst>
      <p:ext uri="{BB962C8B-B14F-4D97-AF65-F5344CB8AC3E}">
        <p14:creationId xmlns:p14="http://schemas.microsoft.com/office/powerpoint/2010/main" val="2499824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u-sans pied de page">
    <p:spTree>
      <p:nvGrpSpPr>
        <p:cNvPr id="1" name=""/>
        <p:cNvGrpSpPr/>
        <p:nvPr/>
      </p:nvGrpSpPr>
      <p:grpSpPr>
        <a:xfrm>
          <a:off x="0" y="0"/>
          <a:ext cx="0" cy="0"/>
          <a:chOff x="0" y="0"/>
          <a:chExt cx="0" cy="0"/>
        </a:xfrm>
      </p:grpSpPr>
      <p:sp>
        <p:nvSpPr>
          <p:cNvPr id="5" name="Akzent"/>
          <p:cNvSpPr/>
          <p:nvPr userDrawn="1">
            <p:custDataLst>
              <p:tags r:id="rId1"/>
            </p:custDataLst>
          </p:nvPr>
        </p:nvSpPr>
        <p:spPr bwMode="auto">
          <a:xfrm>
            <a:off x="262393" y="290430"/>
            <a:ext cx="1912951" cy="97200"/>
          </a:xfrm>
          <a:prstGeom prst="rect">
            <a:avLst/>
          </a:prstGeom>
          <a:solidFill>
            <a:srgbClr val="1F988A"/>
          </a:solidFill>
          <a:ln w="9525">
            <a:noFill/>
            <a:miter lim="800000"/>
            <a:headEnd/>
            <a:tailEnd/>
          </a:ln>
        </p:spPr>
        <p:txBody>
          <a:bodyPr wrap="square" rtlCol="0" anchor="t" anchorCtr="0">
            <a:prstTxWarp prst="textNoShape">
              <a:avLst/>
            </a:prstTxWarp>
            <a:noAutofit/>
          </a:bodyPr>
          <a:lstStyle/>
          <a:p>
            <a:pPr algn="ctr"/>
            <a:endParaRPr lang="de-DE" dirty="0"/>
          </a:p>
        </p:txBody>
      </p:sp>
      <p:sp>
        <p:nvSpPr>
          <p:cNvPr id="6" name="Title 1"/>
          <p:cNvSpPr>
            <a:spLocks noGrp="1"/>
          </p:cNvSpPr>
          <p:nvPr>
            <p:ph type="title"/>
          </p:nvPr>
        </p:nvSpPr>
        <p:spPr>
          <a:xfrm>
            <a:off x="173904" y="365508"/>
            <a:ext cx="11779259" cy="571015"/>
          </a:xfrm>
          <a:prstGeom prst="rect">
            <a:avLst/>
          </a:prstGeom>
        </p:spPr>
        <p:txBody>
          <a:bodyPr anchor="b"/>
          <a:lstStyle>
            <a:lvl1pPr>
              <a:defRPr sz="2800">
                <a:solidFill>
                  <a:schemeClr val="tx1"/>
                </a:solidFill>
                <a:latin typeface="Frutiger LT Std 55 Roman" panose="020B0602020204020204" pitchFamily="34" charset="0"/>
              </a:defRPr>
            </a:lvl1pPr>
          </a:lstStyle>
          <a:p>
            <a:r>
              <a:rPr lang="fr-FR" dirty="0"/>
              <a:t>Modifiez le style du titre</a:t>
            </a:r>
            <a:endParaRPr lang="de-CH" dirty="0"/>
          </a:p>
        </p:txBody>
      </p:sp>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6912" y="6433931"/>
            <a:ext cx="1829640" cy="240119"/>
          </a:xfrm>
          <a:prstGeom prst="rect">
            <a:avLst/>
          </a:prstGeom>
        </p:spPr>
      </p:pic>
      <p:sp>
        <p:nvSpPr>
          <p:cNvPr id="7" name="Content Placeholder 2"/>
          <p:cNvSpPr>
            <a:spLocks noGrp="1"/>
          </p:cNvSpPr>
          <p:nvPr>
            <p:ph idx="1"/>
          </p:nvPr>
        </p:nvSpPr>
        <p:spPr>
          <a:xfrm>
            <a:off x="6084176" y="2009954"/>
            <a:ext cx="5868988" cy="4116568"/>
          </a:xfrm>
          <a:prstGeom prst="rect">
            <a:avLst/>
          </a:prstGeom>
        </p:spPr>
        <p:txBody>
          <a:bodyPr/>
          <a:lstStyle>
            <a:lvl1pPr>
              <a:defRPr sz="3200" baseline="0">
                <a:solidFill>
                  <a:schemeClr val="bg1"/>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endParaRPr lang="fr-FR" dirty="0"/>
          </a:p>
        </p:txBody>
      </p:sp>
      <p:sp>
        <p:nvSpPr>
          <p:cNvPr id="8" name="Content Placeholder 2"/>
          <p:cNvSpPr>
            <a:spLocks noGrp="1"/>
          </p:cNvSpPr>
          <p:nvPr>
            <p:ph idx="10" hasCustomPrompt="1"/>
          </p:nvPr>
        </p:nvSpPr>
        <p:spPr>
          <a:xfrm>
            <a:off x="226912" y="2009954"/>
            <a:ext cx="5693852" cy="4116568"/>
          </a:xfrm>
          <a:prstGeom prst="rect">
            <a:avLst/>
          </a:prstGeom>
        </p:spPr>
        <p:txBody>
          <a:bodyPr/>
          <a:lstStyle>
            <a:lvl1pPr>
              <a:defRPr sz="3200" baseline="0">
                <a:solidFill>
                  <a:schemeClr val="tx1"/>
                </a:solidFill>
                <a:latin typeface="+mj-lt"/>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fr-FR" dirty="0"/>
              <a:t>Modifiez le style du titre</a:t>
            </a:r>
            <a:endParaRPr lang="de-CH" dirty="0"/>
          </a:p>
        </p:txBody>
      </p:sp>
    </p:spTree>
    <p:extLst>
      <p:ext uri="{BB962C8B-B14F-4D97-AF65-F5344CB8AC3E}">
        <p14:creationId xmlns:p14="http://schemas.microsoft.com/office/powerpoint/2010/main" val="25404271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3886349"/>
      </p:ext>
    </p:extLst>
  </p:cSld>
  <p:clrMap bg1="lt1" tx1="dk1" bg2="lt2" tx2="dk2" accent1="accent1" accent2="accent2" accent3="accent3" accent4="accent4" accent5="accent5" accent6="accent6" hlink="hlink" folHlink="folHlink"/>
  <p:sldLayoutIdLst>
    <p:sldLayoutId id="2147483672" r:id="rId1"/>
    <p:sldLayoutId id="2147483662" r:id="rId2"/>
    <p:sldLayoutId id="2147483673" r:id="rId3"/>
    <p:sldLayoutId id="2147483657" r:id="rId4"/>
    <p:sldLayoutId id="2147483674" r:id="rId5"/>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lang="en-US" sz="2800" kern="1200" dirty="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925140"/>
      </p:ext>
    </p:extLst>
  </p:cSld>
  <p:clrMap bg1="lt1" tx1="dk1" bg2="lt2" tx2="dk2" accent1="accent1" accent2="accent2" accent3="accent3" accent4="accent4" accent5="accent5" accent6="accent6" hlink="hlink" folHlink="folHlink"/>
  <p:sldLayoutIdLst>
    <p:sldLayoutId id="2147483665" r:id="rId1"/>
    <p:sldLayoutId id="2147483671"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lang="en-US" sz="2800" kern="1200" dirty="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de-CH" sz="4000" b="1" smtClean="0"/>
              <a:t>4. Forum OGD</a:t>
            </a:r>
            <a:r>
              <a:rPr lang="de-CH" smtClean="0"/>
              <a:t/>
            </a:r>
            <a:br>
              <a:rPr lang="de-CH" smtClean="0"/>
            </a:br>
            <a:r>
              <a:rPr lang="en-AU" smtClean="0"/>
              <a:t/>
            </a:r>
            <a:br>
              <a:rPr lang="en-AU" smtClean="0"/>
            </a:br>
            <a:r>
              <a:rPr lang="en-AU" smtClean="0"/>
              <a:t>1. März 2021</a:t>
            </a:r>
            <a:r>
              <a:rPr lang="de-DE" smtClean="0"/>
              <a:t/>
            </a:r>
            <a:br>
              <a:rPr lang="de-DE" smtClean="0"/>
            </a:br>
            <a:endParaRPr lang="en-US" dirty="0"/>
          </a:p>
        </p:txBody>
      </p:sp>
    </p:spTree>
    <p:extLst>
      <p:ext uri="{BB962C8B-B14F-4D97-AF65-F5344CB8AC3E}">
        <p14:creationId xmlns:p14="http://schemas.microsoft.com/office/powerpoint/2010/main" val="1398795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549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3904" y="365508"/>
            <a:ext cx="11779259" cy="902853"/>
          </a:xfrm>
        </p:spPr>
        <p:txBody>
          <a:bodyPr/>
          <a:lstStyle/>
          <a:p>
            <a:r>
              <a:rPr lang="de-CH" dirty="0" smtClean="0"/>
              <a:t>OGD und «Nationale </a:t>
            </a:r>
            <a:r>
              <a:rPr lang="de-CH" dirty="0" smtClean="0"/>
              <a:t>Datenbewirtschaftung (</a:t>
            </a:r>
            <a:r>
              <a:rPr lang="de-CH" dirty="0" err="1" smtClean="0"/>
              <a:t>NaDB</a:t>
            </a:r>
            <a:r>
              <a:rPr lang="de-CH" dirty="0" smtClean="0"/>
              <a:t>)»: Gemeinsame Ziele</a:t>
            </a:r>
            <a:endParaRPr lang="de-CH" b="1" dirty="0"/>
          </a:p>
        </p:txBody>
      </p:sp>
      <p:sp>
        <p:nvSpPr>
          <p:cNvPr id="3" name="Inhaltsplatzhalter 2"/>
          <p:cNvSpPr>
            <a:spLocks noGrp="1"/>
          </p:cNvSpPr>
          <p:nvPr>
            <p:ph idx="10"/>
          </p:nvPr>
        </p:nvSpPr>
        <p:spPr/>
        <p:txBody>
          <a:bodyPr/>
          <a:lstStyle/>
          <a:p>
            <a:pPr marL="457200" indent="-457200">
              <a:buFont typeface="Arial" panose="020B0604020202020204" pitchFamily="34" charset="0"/>
              <a:buChar char="•"/>
            </a:pPr>
            <a:r>
              <a:rPr lang="de-CH" sz="2400" dirty="0"/>
              <a:t>Modernisierung der Infrastrukturen zur </a:t>
            </a:r>
            <a:r>
              <a:rPr lang="de-CH" sz="2400" dirty="0" smtClean="0"/>
              <a:t>Datenbewirtschaftung für interne und, wo möglich, externe Datennutzer</a:t>
            </a:r>
            <a:endParaRPr lang="de-CH" sz="2400" dirty="0"/>
          </a:p>
          <a:p>
            <a:pPr marL="457200" lvl="0" indent="-457200">
              <a:buFont typeface="Arial" panose="020B0604020202020204" pitchFamily="34" charset="0"/>
              <a:buChar char="•"/>
            </a:pPr>
            <a:r>
              <a:rPr lang="de-CH" sz="2400" dirty="0" smtClean="0"/>
              <a:t>Etablierung eines gemeinsamen Verständnisses über «Daten-Geschäftsprozesse», insb. durch die Etablierung von Standard-Rollen (z.B. «Data-Steward»)</a:t>
            </a:r>
          </a:p>
          <a:p>
            <a:pPr marL="457200" lvl="0" indent="-457200">
              <a:buFont typeface="Arial" panose="020B0604020202020204" pitchFamily="34" charset="0"/>
              <a:buChar char="•"/>
            </a:pPr>
            <a:r>
              <a:rPr lang="de-CH" sz="2400" dirty="0" smtClean="0"/>
              <a:t>Schaffung eines Überblicks über die Daten, ermöglicht ein proaktives Management</a:t>
            </a:r>
          </a:p>
          <a:p>
            <a:pPr marL="457200" indent="-457200">
              <a:buFont typeface="Arial" panose="020B0604020202020204" pitchFamily="34" charset="0"/>
              <a:buChar char="•"/>
            </a:pPr>
            <a:r>
              <a:rPr lang="de-CH" sz="2400" dirty="0" smtClean="0"/>
              <a:t>Etablierung </a:t>
            </a:r>
            <a:r>
              <a:rPr lang="de-CH" sz="2400" dirty="0"/>
              <a:t>eines gemeinsamen </a:t>
            </a:r>
            <a:r>
              <a:rPr lang="de-CH" sz="2400" dirty="0" smtClean="0"/>
              <a:t>Sets </a:t>
            </a:r>
            <a:r>
              <a:rPr lang="de-CH" sz="2400" dirty="0"/>
              <a:t>von Standard-Metadaten (basierend auf DCAT-AP) </a:t>
            </a:r>
            <a:r>
              <a:rPr lang="de-CH" sz="2400" dirty="0" smtClean="0"/>
              <a:t>als </a:t>
            </a:r>
            <a:r>
              <a:rPr lang="de-CH" sz="2400" i="1" dirty="0" smtClean="0"/>
              <a:t>kleinster gemeinsamer Nenner</a:t>
            </a:r>
            <a:r>
              <a:rPr lang="de-CH" sz="2400" dirty="0" smtClean="0"/>
              <a:t> zur </a:t>
            </a:r>
            <a:r>
              <a:rPr lang="de-CH" sz="2400" dirty="0"/>
              <a:t>Förderung der </a:t>
            </a:r>
            <a:r>
              <a:rPr lang="de-CH" sz="2400" dirty="0" smtClean="0"/>
              <a:t>Interoperabilität</a:t>
            </a:r>
          </a:p>
          <a:p>
            <a:pPr marL="457200" indent="-457200">
              <a:buFont typeface="Arial" panose="020B0604020202020204" pitchFamily="34" charset="0"/>
              <a:buChar char="•"/>
            </a:pPr>
            <a:r>
              <a:rPr lang="de-CH" sz="2400" dirty="0" smtClean="0"/>
              <a:t>Erweiterung auf die weiteren föderalen Ebenen mit dem Ziel, ein effizientes «Datenökosystem Schweiz» zu gestalten</a:t>
            </a:r>
            <a:endParaRPr lang="de-CH" sz="2400" dirty="0"/>
          </a:p>
        </p:txBody>
      </p:sp>
    </p:spTree>
    <p:extLst>
      <p:ext uri="{BB962C8B-B14F-4D97-AF65-F5344CB8AC3E}">
        <p14:creationId xmlns:p14="http://schemas.microsoft.com/office/powerpoint/2010/main" val="844105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Das Team der Geschäftsstelle OGD</a:t>
            </a:r>
            <a:endParaRPr lang="de-CH" dirty="0"/>
          </a:p>
        </p:txBody>
      </p:sp>
      <p:sp>
        <p:nvSpPr>
          <p:cNvPr id="3" name="Inhaltsplatzhalter 2"/>
          <p:cNvSpPr>
            <a:spLocks noGrp="1"/>
          </p:cNvSpPr>
          <p:nvPr>
            <p:ph idx="10"/>
          </p:nvPr>
        </p:nvSpPr>
        <p:spPr>
          <a:xfrm>
            <a:off x="226911" y="1434164"/>
            <a:ext cx="11726251" cy="4692358"/>
          </a:xfrm>
        </p:spPr>
        <p:txBody>
          <a:bodyPr/>
          <a:lstStyle/>
          <a:p>
            <a:r>
              <a:rPr lang="de-CH" sz="2400" i="1" dirty="0"/>
              <a:t>Die Umsetzung der «Open </a:t>
            </a:r>
            <a:r>
              <a:rPr lang="de-CH" sz="2400" i="1" dirty="0" err="1"/>
              <a:t>Government</a:t>
            </a:r>
            <a:r>
              <a:rPr lang="de-CH" sz="2400" i="1" dirty="0"/>
              <a:t> Data»-Strategie obliegt der Verantwortung des EDI – und im operativen Bereich namentlich dem Bundesamt für Statistik BFS, wo sich die Geschäftsstelle OGD befindet. Diese koordiniert die zentralen und dezentralen Massnahmen zur Strategieumsetzung und unterstützt sowohl Datenpublizierende als auch –nutzende.</a:t>
            </a:r>
          </a:p>
          <a:p>
            <a:pPr marL="457200" indent="-457200">
              <a:buFont typeface="Arial" panose="020B0604020202020204" pitchFamily="34" charset="0"/>
              <a:buChar char="•"/>
            </a:pPr>
            <a:r>
              <a:rPr lang="de-CH" dirty="0" smtClean="0"/>
              <a:t>Leitung: Bis Mai 2021 Juan Pablo Lovato</a:t>
            </a:r>
          </a:p>
          <a:p>
            <a:pPr marL="457200" indent="-457200">
              <a:buFont typeface="Arial" panose="020B0604020202020204" pitchFamily="34" charset="0"/>
              <a:buChar char="•"/>
            </a:pPr>
            <a:r>
              <a:rPr lang="de-CH" dirty="0" smtClean="0"/>
              <a:t>Kommunikationsverantwortliche: Nastassja Schüttel</a:t>
            </a:r>
          </a:p>
          <a:p>
            <a:pPr marL="457200" indent="-457200">
              <a:buFont typeface="Arial" panose="020B0604020202020204" pitchFamily="34" charset="0"/>
              <a:buChar char="•"/>
            </a:pPr>
            <a:r>
              <a:rPr lang="de-CH" dirty="0" smtClean="0"/>
              <a:t>Datenspezialist: </a:t>
            </a:r>
            <a:r>
              <a:rPr lang="de-CH" dirty="0" smtClean="0">
                <a:sym typeface="Wingdings" panose="05000000000000000000" pitchFamily="2" charset="2"/>
              </a:rPr>
              <a:t> Stelle </a:t>
            </a:r>
            <a:r>
              <a:rPr lang="de-CH" dirty="0" smtClean="0"/>
              <a:t>ab Juni 2021 besetzt</a:t>
            </a:r>
          </a:p>
          <a:p>
            <a:pPr marL="457200" indent="-457200">
              <a:buFont typeface="Arial" panose="020B0604020202020204" pitchFamily="34" charset="0"/>
              <a:buChar char="•"/>
            </a:pPr>
            <a:r>
              <a:rPr lang="de-CH" dirty="0" smtClean="0"/>
              <a:t>Hochschulpraktikantin: Jonas Schneuwly </a:t>
            </a:r>
            <a:r>
              <a:rPr lang="de-CH" dirty="0" smtClean="0">
                <a:sym typeface="Wingdings" panose="05000000000000000000" pitchFamily="2" charset="2"/>
              </a:rPr>
              <a:t> Michèle Spichtig</a:t>
            </a:r>
            <a:endParaRPr lang="de-CH" dirty="0"/>
          </a:p>
        </p:txBody>
      </p:sp>
    </p:spTree>
    <p:extLst>
      <p:ext uri="{BB962C8B-B14F-4D97-AF65-F5344CB8AC3E}">
        <p14:creationId xmlns:p14="http://schemas.microsoft.com/office/powerpoint/2010/main" val="4265208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Verankerung von Open </a:t>
            </a:r>
            <a:r>
              <a:rPr lang="de-CH" dirty="0" err="1" smtClean="0"/>
              <a:t>Government</a:t>
            </a:r>
            <a:r>
              <a:rPr lang="de-CH" dirty="0" smtClean="0"/>
              <a:t> Data</a:t>
            </a:r>
            <a:endParaRPr lang="de-CH" dirty="0"/>
          </a:p>
        </p:txBody>
      </p:sp>
      <p:sp>
        <p:nvSpPr>
          <p:cNvPr id="3" name="Inhaltsplatzhalter 2"/>
          <p:cNvSpPr>
            <a:spLocks noGrp="1"/>
          </p:cNvSpPr>
          <p:nvPr>
            <p:ph idx="10"/>
          </p:nvPr>
        </p:nvSpPr>
        <p:spPr/>
        <p:txBody>
          <a:bodyPr/>
          <a:lstStyle/>
          <a:p>
            <a:pPr marL="457200" indent="-457200">
              <a:buFont typeface="Arial" panose="020B0604020202020204" pitchFamily="34" charset="0"/>
              <a:buChar char="•"/>
            </a:pPr>
            <a:r>
              <a:rPr lang="de-CH" b="1" u="sng" dirty="0" smtClean="0"/>
              <a:t>Rechtlich</a:t>
            </a:r>
            <a:r>
              <a:rPr lang="de-CH" dirty="0" smtClean="0"/>
              <a:t>: OGD als Teil der Gesetzesvorlage</a:t>
            </a:r>
            <a:r>
              <a:rPr lang="de-CH" dirty="0"/>
              <a:t> </a:t>
            </a:r>
            <a:r>
              <a:rPr lang="de-CH" dirty="0" smtClean="0"/>
              <a:t>«Bundesgesetz </a:t>
            </a:r>
            <a:r>
              <a:rPr lang="de-CH" dirty="0"/>
              <a:t>über den Einsatz elektronischer Mittel zur Erfüllung von </a:t>
            </a:r>
            <a:r>
              <a:rPr lang="de-CH" dirty="0" smtClean="0"/>
              <a:t>Behördenaufgaben</a:t>
            </a:r>
            <a:r>
              <a:rPr lang="de-CH" dirty="0"/>
              <a:t>» (</a:t>
            </a:r>
            <a:r>
              <a:rPr lang="de-CH" dirty="0" err="1" smtClean="0"/>
              <a:t>EMBaG</a:t>
            </a:r>
            <a:r>
              <a:rPr lang="de-CH" dirty="0" smtClean="0"/>
              <a:t>). Eine Vernehmlassung läuft bis Ende März 2021 (Lead beim EFD) </a:t>
            </a:r>
            <a:r>
              <a:rPr lang="de-CH" dirty="0" smtClean="0">
                <a:sym typeface="Wingdings" panose="05000000000000000000" pitchFamily="2" charset="2"/>
              </a:rPr>
              <a:t> </a:t>
            </a:r>
            <a:r>
              <a:rPr lang="de-CH" b="1" u="sng" dirty="0" smtClean="0">
                <a:sym typeface="Wingdings" panose="05000000000000000000" pitchFamily="2" charset="2"/>
              </a:rPr>
              <a:t>Ziel</a:t>
            </a:r>
            <a:r>
              <a:rPr lang="de-CH" dirty="0" smtClean="0">
                <a:sym typeface="Wingdings" panose="05000000000000000000" pitchFamily="2" charset="2"/>
              </a:rPr>
              <a:t>: In Kraft ab 2023</a:t>
            </a:r>
            <a:endParaRPr lang="de-CH" dirty="0" smtClean="0"/>
          </a:p>
          <a:p>
            <a:pPr marL="457200" indent="-457200">
              <a:buFont typeface="Arial" panose="020B0604020202020204" pitchFamily="34" charset="0"/>
              <a:buChar char="•"/>
            </a:pPr>
            <a:r>
              <a:rPr lang="de-CH" b="1" u="sng" dirty="0" smtClean="0"/>
              <a:t>Organisatorisch</a:t>
            </a:r>
            <a:r>
              <a:rPr lang="de-CH" dirty="0" smtClean="0"/>
              <a:t>: OGD als Prinzip der Unternehmensarchitektur. Erarbeitung eines Musters. Anschliessend bundesweite Verbreitung (z.Z. Abklärung in welcher Form). Später Prüfung Integration in Rahmendokumenten für Beschaffungen und Projekte</a:t>
            </a:r>
          </a:p>
          <a:p>
            <a:pPr marL="457200" indent="-457200">
              <a:buFont typeface="Arial" panose="020B0604020202020204" pitchFamily="34" charset="0"/>
              <a:buChar char="•"/>
            </a:pPr>
            <a:r>
              <a:rPr lang="de-CH" b="1" u="sng" dirty="0" smtClean="0"/>
              <a:t>Kulturell</a:t>
            </a:r>
            <a:r>
              <a:rPr lang="de-CH" dirty="0" smtClean="0"/>
              <a:t>: Ausbildung «Open Data &amp; Data Management» gemeinsam mit </a:t>
            </a:r>
            <a:r>
              <a:rPr lang="de-CH" dirty="0" err="1" smtClean="0"/>
              <a:t>UniBern</a:t>
            </a:r>
            <a:r>
              <a:rPr lang="de-CH" dirty="0" smtClean="0"/>
              <a:t>. Ab ca. März 2021 direkte Einladungen (keine offene Veranstaltung da Pilot). Ausführungen ab Herbst 2021. Laufende Veranstaltungen zur Sensibilisierung und Erklärung von OGD (insb. auf Bundesebene)</a:t>
            </a:r>
            <a:endParaRPr lang="de-CH" dirty="0"/>
          </a:p>
        </p:txBody>
      </p:sp>
    </p:spTree>
    <p:extLst>
      <p:ext uri="{BB962C8B-B14F-4D97-AF65-F5344CB8AC3E}">
        <p14:creationId xmlns:p14="http://schemas.microsoft.com/office/powerpoint/2010/main" val="284952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Kommunikation</a:t>
            </a:r>
            <a:endParaRPr lang="de-CH" dirty="0"/>
          </a:p>
        </p:txBody>
      </p:sp>
      <p:sp>
        <p:nvSpPr>
          <p:cNvPr id="3" name="Inhaltsplatzhalter 2"/>
          <p:cNvSpPr>
            <a:spLocks noGrp="1"/>
          </p:cNvSpPr>
          <p:nvPr>
            <p:ph idx="10"/>
          </p:nvPr>
        </p:nvSpPr>
        <p:spPr/>
        <p:txBody>
          <a:bodyPr/>
          <a:lstStyle/>
          <a:p>
            <a:pPr marL="457200" indent="-457200">
              <a:buFont typeface="Arial" panose="020B0604020202020204" pitchFamily="34" charset="0"/>
              <a:buChar char="•"/>
            </a:pPr>
            <a:r>
              <a:rPr lang="de-CH" dirty="0" smtClean="0"/>
              <a:t>Definition eines </a:t>
            </a:r>
            <a:r>
              <a:rPr lang="de-CH" b="1" dirty="0" smtClean="0"/>
              <a:t>Konzepts zur gemeinsamen Kommunikation </a:t>
            </a:r>
            <a:r>
              <a:rPr lang="de-CH" dirty="0" smtClean="0"/>
              <a:t>(</a:t>
            </a:r>
            <a:r>
              <a:rPr lang="de-CH" dirty="0"/>
              <a:t>~ </a:t>
            </a:r>
            <a:r>
              <a:rPr lang="de-CH" dirty="0" smtClean="0"/>
              <a:t>«Guidelines»), Fokus Bundesebene</a:t>
            </a:r>
          </a:p>
          <a:p>
            <a:pPr marL="457200" indent="-457200">
              <a:buFont typeface="Arial" panose="020B0604020202020204" pitchFamily="34" charset="0"/>
              <a:buChar char="•"/>
            </a:pPr>
            <a:r>
              <a:rPr lang="de-CH" b="1" dirty="0" smtClean="0"/>
              <a:t>Neue Zusammenarbeit mit opendata.ch</a:t>
            </a:r>
            <a:r>
              <a:rPr lang="de-CH" dirty="0" smtClean="0"/>
              <a:t>, insb. zur </a:t>
            </a:r>
            <a:r>
              <a:rPr lang="de-CH" b="1" dirty="0" smtClean="0"/>
              <a:t>Fortführung des Formats «Open Data Round Table»</a:t>
            </a:r>
            <a:r>
              <a:rPr lang="de-CH" dirty="0" smtClean="0"/>
              <a:t> (direkter Austausch Datenanbieter und –</a:t>
            </a:r>
            <a:r>
              <a:rPr lang="de-CH" dirty="0" err="1" smtClean="0"/>
              <a:t>nutzer</a:t>
            </a:r>
            <a:r>
              <a:rPr lang="de-CH" dirty="0" smtClean="0"/>
              <a:t>) im Herbst 2021</a:t>
            </a:r>
          </a:p>
          <a:p>
            <a:pPr marL="457200" indent="-457200">
              <a:buFont typeface="Arial" panose="020B0604020202020204" pitchFamily="34" charset="0"/>
              <a:buChar char="•"/>
            </a:pPr>
            <a:r>
              <a:rPr lang="de-CH" dirty="0" smtClean="0"/>
              <a:t>Neue </a:t>
            </a:r>
            <a:r>
              <a:rPr lang="de-CH" b="1" dirty="0" smtClean="0"/>
              <a:t>Newsletter</a:t>
            </a:r>
            <a:r>
              <a:rPr lang="de-CH" dirty="0" smtClean="0"/>
              <a:t>-Ausgabe im März 2021</a:t>
            </a:r>
          </a:p>
          <a:p>
            <a:pPr marL="457200" indent="-457200">
              <a:buFont typeface="Arial" panose="020B0604020202020204" pitchFamily="34" charset="0"/>
              <a:buChar char="•"/>
            </a:pPr>
            <a:r>
              <a:rPr lang="de-CH" dirty="0" smtClean="0"/>
              <a:t>Ausbau Showcase-Bereich auf </a:t>
            </a:r>
            <a:r>
              <a:rPr lang="de-CH" dirty="0" err="1" smtClean="0"/>
              <a:t>opendata.swiss</a:t>
            </a:r>
            <a:r>
              <a:rPr lang="de-CH" dirty="0" smtClean="0"/>
              <a:t>: </a:t>
            </a:r>
            <a:r>
              <a:rPr lang="de-CH" i="1" dirty="0" smtClean="0"/>
              <a:t>Unterstützen Sie uns dabei!</a:t>
            </a:r>
            <a:endParaRPr lang="de-CH" i="1" dirty="0"/>
          </a:p>
        </p:txBody>
      </p:sp>
    </p:spTree>
    <p:extLst>
      <p:ext uri="{BB962C8B-B14F-4D97-AF65-F5344CB8AC3E}">
        <p14:creationId xmlns:p14="http://schemas.microsoft.com/office/powerpoint/2010/main" val="3550684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Standardisierung</a:t>
            </a:r>
            <a:endParaRPr lang="de-CH" dirty="0"/>
          </a:p>
        </p:txBody>
      </p:sp>
      <p:sp>
        <p:nvSpPr>
          <p:cNvPr id="3" name="Inhaltsplatzhalter 2"/>
          <p:cNvSpPr>
            <a:spLocks noGrp="1"/>
          </p:cNvSpPr>
          <p:nvPr>
            <p:ph idx="10"/>
          </p:nvPr>
        </p:nvSpPr>
        <p:spPr/>
        <p:txBody>
          <a:bodyPr/>
          <a:lstStyle/>
          <a:p>
            <a:pPr marL="457200" indent="-457200">
              <a:buFont typeface="Arial" panose="020B0604020202020204" pitchFamily="34" charset="0"/>
              <a:buChar char="•"/>
            </a:pPr>
            <a:r>
              <a:rPr lang="de-CH" b="1" dirty="0" smtClean="0"/>
              <a:t>DCAT-AP-CH</a:t>
            </a:r>
            <a:r>
              <a:rPr lang="de-CH" dirty="0" smtClean="0"/>
              <a:t>, Standardprofil für Datenportale: Weitere Diskussionen im Rahmen der </a:t>
            </a:r>
            <a:r>
              <a:rPr lang="de-CH" dirty="0" err="1" smtClean="0"/>
              <a:t>eCH</a:t>
            </a:r>
            <a:r>
              <a:rPr lang="de-CH" dirty="0" smtClean="0"/>
              <a:t>-Fachgruppe «Open </a:t>
            </a:r>
            <a:r>
              <a:rPr lang="de-CH" dirty="0" err="1" smtClean="0"/>
              <a:t>Government</a:t>
            </a:r>
            <a:r>
              <a:rPr lang="de-CH" dirty="0" smtClean="0"/>
              <a:t> Data». Dringende Anpassungen und «Bereinigungen» vs. Ablösung durch DCAT-AP (ursprüngliches Profil). Insbesondere Studie </a:t>
            </a:r>
            <a:r>
              <a:rPr lang="de-CH" smtClean="0"/>
              <a:t>zur besseren </a:t>
            </a:r>
            <a:r>
              <a:rPr lang="de-CH" dirty="0" smtClean="0"/>
              <a:t>Abschätzung der Konsequenzen eines Wechsels zu DCAT-AP</a:t>
            </a:r>
          </a:p>
          <a:p>
            <a:pPr marL="457200" indent="-457200">
              <a:buFont typeface="Arial" panose="020B0604020202020204" pitchFamily="34" charset="0"/>
              <a:buChar char="•"/>
            </a:pPr>
            <a:r>
              <a:rPr lang="de-CH" b="1" dirty="0" smtClean="0"/>
              <a:t>OGD-Richtlinien</a:t>
            </a:r>
            <a:r>
              <a:rPr lang="de-CH" dirty="0" smtClean="0"/>
              <a:t> Februar 2021 veröffentlicht. Vorbereitung einer «Standard OGD-Review», die auch als </a:t>
            </a:r>
            <a:r>
              <a:rPr lang="de-CH" dirty="0" err="1" smtClean="0"/>
              <a:t>Self</a:t>
            </a:r>
            <a:r>
              <a:rPr lang="de-CH" dirty="0" smtClean="0"/>
              <a:t>-Assessment (</a:t>
            </a:r>
            <a:r>
              <a:rPr lang="de-CH" i="1" dirty="0" smtClean="0"/>
              <a:t>wie offen sind meine Daten?</a:t>
            </a:r>
            <a:r>
              <a:rPr lang="de-CH" dirty="0" smtClean="0"/>
              <a:t>) genutzt werden kann und Veröffentlichung auf </a:t>
            </a:r>
            <a:r>
              <a:rPr lang="de-CH" dirty="0" err="1" smtClean="0"/>
              <a:t>handbook.opendata.swiss</a:t>
            </a:r>
            <a:endParaRPr lang="de-CH" dirty="0"/>
          </a:p>
        </p:txBody>
      </p:sp>
    </p:spTree>
    <p:extLst>
      <p:ext uri="{BB962C8B-B14F-4D97-AF65-F5344CB8AC3E}">
        <p14:creationId xmlns:p14="http://schemas.microsoft.com/office/powerpoint/2010/main" val="3924018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Definition und Veröffentlichung der «Prioritären OGD»</a:t>
            </a:r>
            <a:endParaRPr lang="de-CH" dirty="0"/>
          </a:p>
        </p:txBody>
      </p:sp>
      <p:sp>
        <p:nvSpPr>
          <p:cNvPr id="3" name="Inhaltsplatzhalter 2"/>
          <p:cNvSpPr>
            <a:spLocks noGrp="1"/>
          </p:cNvSpPr>
          <p:nvPr>
            <p:ph idx="10"/>
          </p:nvPr>
        </p:nvSpPr>
        <p:spPr/>
        <p:txBody>
          <a:bodyPr/>
          <a:lstStyle/>
          <a:p>
            <a:r>
              <a:rPr lang="de-CH" dirty="0" smtClean="0"/>
              <a:t>Vorgehen: Definition erster Version (aufgrund der Studien aus EU) </a:t>
            </a:r>
            <a:r>
              <a:rPr lang="de-CH" dirty="0" smtClean="0">
                <a:sym typeface="Wingdings" panose="05000000000000000000" pitchFamily="2" charset="2"/>
              </a:rPr>
              <a:t> </a:t>
            </a:r>
            <a:r>
              <a:rPr lang="de-CH" dirty="0" smtClean="0"/>
              <a:t>gemeinsam mit Fachämtern Konkretisierung der Liste aufgrund ihrer Erfahrung und des Schweizerischen Kontexts </a:t>
            </a:r>
            <a:r>
              <a:rPr lang="de-CH" dirty="0" smtClean="0">
                <a:sym typeface="Wingdings" panose="05000000000000000000" pitchFamily="2" charset="2"/>
              </a:rPr>
              <a:t> a</a:t>
            </a:r>
            <a:r>
              <a:rPr lang="de-CH" dirty="0" smtClean="0"/>
              <a:t>nschliessend Review (Abgleich mit OGD-Richtlinien) </a:t>
            </a:r>
            <a:r>
              <a:rPr lang="de-CH" dirty="0" smtClean="0">
                <a:sym typeface="Wingdings" panose="05000000000000000000" pitchFamily="2" charset="2"/>
              </a:rPr>
              <a:t> </a:t>
            </a:r>
            <a:r>
              <a:rPr lang="de-CH" dirty="0" smtClean="0"/>
              <a:t> Konsultation interessierter Kreisen zu Resultaten und weitere «</a:t>
            </a:r>
            <a:r>
              <a:rPr lang="de-CH" dirty="0" err="1" smtClean="0"/>
              <a:t>PrioOGD</a:t>
            </a:r>
            <a:r>
              <a:rPr lang="de-CH" dirty="0" smtClean="0"/>
              <a:t>»</a:t>
            </a:r>
          </a:p>
          <a:p>
            <a:pPr marL="457200" indent="-457200">
              <a:buFont typeface="Arial" panose="020B0604020202020204" pitchFamily="34" charset="0"/>
              <a:buChar char="•"/>
            </a:pPr>
            <a:r>
              <a:rPr lang="de-CH" dirty="0" smtClean="0"/>
              <a:t>Sehr komplex, noch komplexer als erwartet. Nicht nur die Priorisierung, sondern auch schon nur die Abgrenzung der prioritären Datensammlungen</a:t>
            </a:r>
          </a:p>
          <a:p>
            <a:pPr marL="457200" indent="-457200">
              <a:buFont typeface="Arial" panose="020B0604020202020204" pitchFamily="34" charset="0"/>
              <a:buChar char="•"/>
            </a:pPr>
            <a:r>
              <a:rPr lang="de-CH" dirty="0" smtClean="0"/>
              <a:t>Abgleich/Synchronisierung mit </a:t>
            </a:r>
            <a:r>
              <a:rPr lang="de-CH" dirty="0" err="1" smtClean="0"/>
              <a:t>sektoriellen</a:t>
            </a:r>
            <a:r>
              <a:rPr lang="de-CH" dirty="0" smtClean="0"/>
              <a:t> ähnlichen Initiativen (z.B. ODIN für den statistischen Bereich) ebenfalls komplex</a:t>
            </a:r>
          </a:p>
          <a:p>
            <a:pPr marL="457200" indent="-457200">
              <a:buFont typeface="Arial" panose="020B0604020202020204" pitchFamily="34" charset="0"/>
              <a:buChar char="•"/>
            </a:pPr>
            <a:r>
              <a:rPr lang="de-CH" dirty="0" smtClean="0"/>
              <a:t>Zusammenfassung: Sehr wichtig, aber Geschwindigkeit anpassen</a:t>
            </a:r>
            <a:endParaRPr lang="de-CH" dirty="0"/>
          </a:p>
        </p:txBody>
      </p:sp>
    </p:spTree>
    <p:extLst>
      <p:ext uri="{BB962C8B-B14F-4D97-AF65-F5344CB8AC3E}">
        <p14:creationId xmlns:p14="http://schemas.microsoft.com/office/powerpoint/2010/main" val="2297258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Portal</a:t>
            </a:r>
            <a:endParaRPr lang="de-CH" dirty="0"/>
          </a:p>
        </p:txBody>
      </p:sp>
      <p:sp>
        <p:nvSpPr>
          <p:cNvPr id="3" name="Inhaltsplatzhalter 2"/>
          <p:cNvSpPr>
            <a:spLocks noGrp="1"/>
          </p:cNvSpPr>
          <p:nvPr>
            <p:ph idx="10"/>
          </p:nvPr>
        </p:nvSpPr>
        <p:spPr>
          <a:xfrm>
            <a:off x="226911" y="1597794"/>
            <a:ext cx="11726251" cy="4528728"/>
          </a:xfrm>
        </p:spPr>
        <p:txBody>
          <a:bodyPr/>
          <a:lstStyle/>
          <a:p>
            <a:pPr marL="457200" indent="-457200">
              <a:buFont typeface="Arial" panose="020B0604020202020204" pitchFamily="34" charset="0"/>
              <a:buChar char="•"/>
            </a:pPr>
            <a:r>
              <a:rPr lang="de-CH" dirty="0" smtClean="0"/>
              <a:t>Februar 2021: </a:t>
            </a:r>
            <a:r>
              <a:rPr lang="de-CH" b="1" dirty="0" smtClean="0"/>
              <a:t>Migration des Datenmanagement</a:t>
            </a:r>
            <a:r>
              <a:rPr lang="de-CH" dirty="0" smtClean="0"/>
              <a:t>, von Wordpress zu CKAN. Überarbeitungen auf </a:t>
            </a:r>
            <a:r>
              <a:rPr lang="de-CH" dirty="0" err="1" smtClean="0"/>
              <a:t>handbook.opendata.swiss</a:t>
            </a:r>
            <a:r>
              <a:rPr lang="de-CH" dirty="0" smtClean="0"/>
              <a:t> zur Erklärung CKAN-Schnittstellen (aufwändiger als geplant)</a:t>
            </a:r>
          </a:p>
          <a:p>
            <a:pPr marL="457200" indent="-457200">
              <a:buFont typeface="Arial" panose="020B0604020202020204" pitchFamily="34" charset="0"/>
              <a:buChar char="•"/>
            </a:pPr>
            <a:r>
              <a:rPr lang="de-CH" dirty="0" smtClean="0"/>
              <a:t>April 2021: Umsetzung </a:t>
            </a:r>
            <a:r>
              <a:rPr lang="de-CH" b="1" dirty="0" smtClean="0"/>
              <a:t>Features zur besseren Unterstützung des Dialogs Anbieter&lt;&gt;Nutzer</a:t>
            </a:r>
            <a:r>
              <a:rPr lang="de-CH" dirty="0" smtClean="0"/>
              <a:t>, aufgrund Umfrage bei Arbeitsgruppe Portal</a:t>
            </a:r>
            <a:endParaRPr lang="de-CH" b="1" dirty="0" smtClean="0"/>
          </a:p>
          <a:p>
            <a:pPr marL="457200" indent="-457200">
              <a:buFont typeface="Arial" panose="020B0604020202020204" pitchFamily="34" charset="0"/>
              <a:buChar char="•"/>
            </a:pPr>
            <a:r>
              <a:rPr lang="de-CH" dirty="0" smtClean="0"/>
              <a:t>Bis Juni 2021: </a:t>
            </a:r>
            <a:r>
              <a:rPr lang="de-CH" b="1" dirty="0" smtClean="0"/>
              <a:t>Vorbereitung WTO Ausschreibung</a:t>
            </a:r>
            <a:r>
              <a:rPr lang="de-CH" dirty="0" smtClean="0"/>
              <a:t> zu Support, Pflege, Betrieb und Weiterentwicklung von </a:t>
            </a:r>
            <a:r>
              <a:rPr lang="de-CH" dirty="0" err="1" smtClean="0"/>
              <a:t>opendata.swiss</a:t>
            </a:r>
            <a:endParaRPr lang="de-CH" dirty="0" smtClean="0"/>
          </a:p>
          <a:p>
            <a:pPr marL="457200" indent="-457200">
              <a:buFont typeface="Arial" panose="020B0604020202020204" pitchFamily="34" charset="0"/>
              <a:buChar char="•"/>
            </a:pPr>
            <a:r>
              <a:rPr lang="de-CH" dirty="0" smtClean="0"/>
              <a:t>Zahlreiche Datenpublikationsprojekte. Aktuelle Ziele sind </a:t>
            </a:r>
            <a:r>
              <a:rPr lang="de-CH" dirty="0" err="1" smtClean="0"/>
              <a:t>Harvesting</a:t>
            </a:r>
            <a:r>
              <a:rPr lang="de-CH" dirty="0" smtClean="0"/>
              <a:t> stark zu fördern, möglichst viele Qualitätskontrolle zu automatisieren («</a:t>
            </a:r>
            <a:r>
              <a:rPr lang="de-CH" dirty="0" err="1" smtClean="0"/>
              <a:t>Health</a:t>
            </a:r>
            <a:r>
              <a:rPr lang="de-CH" dirty="0" smtClean="0"/>
              <a:t> Report») und bessere Standardisierung der Publikationsprozessen</a:t>
            </a:r>
            <a:endParaRPr lang="de-CH" dirty="0"/>
          </a:p>
        </p:txBody>
      </p:sp>
    </p:spTree>
    <p:extLst>
      <p:ext uri="{BB962C8B-B14F-4D97-AF65-F5344CB8AC3E}">
        <p14:creationId xmlns:p14="http://schemas.microsoft.com/office/powerpoint/2010/main" val="3184288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Pol. Geschäfte (Auswahl)</a:t>
            </a:r>
            <a:endParaRPr lang="de-CH" dirty="0"/>
          </a:p>
        </p:txBody>
      </p:sp>
      <p:sp>
        <p:nvSpPr>
          <p:cNvPr id="3" name="Inhaltsplatzhalter 2"/>
          <p:cNvSpPr>
            <a:spLocks noGrp="1"/>
          </p:cNvSpPr>
          <p:nvPr>
            <p:ph idx="10"/>
          </p:nvPr>
        </p:nvSpPr>
        <p:spPr/>
        <p:txBody>
          <a:bodyPr/>
          <a:lstStyle/>
          <a:p>
            <a:pPr marL="457200" indent="-457200">
              <a:buFont typeface="Arial" panose="020B0604020202020204" pitchFamily="34" charset="0"/>
              <a:buChar char="•"/>
            </a:pPr>
            <a:r>
              <a:rPr lang="de-CH" dirty="0"/>
              <a:t>Beantwortung des Po. </a:t>
            </a:r>
            <a:r>
              <a:rPr lang="de-CH" dirty="0" err="1"/>
              <a:t>Badran</a:t>
            </a:r>
            <a:r>
              <a:rPr lang="de-CH" dirty="0"/>
              <a:t> 19.3342 «Zulassungssystem für Open </a:t>
            </a:r>
            <a:r>
              <a:rPr lang="de-CH" dirty="0" err="1"/>
              <a:t>Government</a:t>
            </a:r>
            <a:r>
              <a:rPr lang="de-CH" dirty="0"/>
              <a:t> </a:t>
            </a:r>
            <a:r>
              <a:rPr lang="de-CH" smtClean="0"/>
              <a:t>Data»</a:t>
            </a:r>
          </a:p>
          <a:p>
            <a:pPr marL="457200" indent="-457200">
              <a:buFont typeface="Arial" panose="020B0604020202020204" pitchFamily="34" charset="0"/>
              <a:buChar char="•"/>
            </a:pPr>
            <a:r>
              <a:rPr lang="de-CH" smtClean="0"/>
              <a:t>Bis </a:t>
            </a:r>
            <a:r>
              <a:rPr lang="de-CH" dirty="0"/>
              <a:t>Ende 2021 wird geprüft, ob und wie die Veröffentlichung von vorhandenen Daten und Schnittstellen beschleunigt werden soll und welche Anpassungen der Rechtsgrundlagen dafür erforderlich sind </a:t>
            </a:r>
            <a:r>
              <a:rPr lang="de-CH" dirty="0" smtClean="0"/>
              <a:t>(Auftrag des BR)</a:t>
            </a:r>
            <a:endParaRPr lang="de-CH" dirty="0"/>
          </a:p>
        </p:txBody>
      </p:sp>
    </p:spTree>
    <p:extLst>
      <p:ext uri="{BB962C8B-B14F-4D97-AF65-F5344CB8AC3E}">
        <p14:creationId xmlns:p14="http://schemas.microsoft.com/office/powerpoint/2010/main" val="33048207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OGO" val="1"/>
  <p:tag name="SPIEGELUNG-YESNO" val="Akzent"/>
  <p:tag name="COBRANDING" val="Akzent"/>
</p:tagLst>
</file>

<file path=ppt/tags/tag2.xml><?xml version="1.0" encoding="utf-8"?>
<p:tagLst xmlns:a="http://schemas.openxmlformats.org/drawingml/2006/main" xmlns:r="http://schemas.openxmlformats.org/officeDocument/2006/relationships" xmlns:p="http://schemas.openxmlformats.org/presentationml/2006/main">
  <p:tag name="LOGO" val="1"/>
  <p:tag name="SPIEGELUNG-YESNO" val="Akzent"/>
  <p:tag name="COBRANDING" val="Akzent"/>
</p:tagLst>
</file>

<file path=ppt/tags/tag3.xml><?xml version="1.0" encoding="utf-8"?>
<p:tagLst xmlns:a="http://schemas.openxmlformats.org/drawingml/2006/main" xmlns:r="http://schemas.openxmlformats.org/officeDocument/2006/relationships" xmlns:p="http://schemas.openxmlformats.org/presentationml/2006/main">
  <p:tag name="LOGO" val="1"/>
  <p:tag name="SPIEGELUNG-YESNO" val="Akzent"/>
  <p:tag name="COBRANDING" val="Akzent"/>
</p:tagLst>
</file>

<file path=ppt/tags/tag4.xml><?xml version="1.0" encoding="utf-8"?>
<p:tagLst xmlns:a="http://schemas.openxmlformats.org/drawingml/2006/main" xmlns:r="http://schemas.openxmlformats.org/officeDocument/2006/relationships" xmlns:p="http://schemas.openxmlformats.org/presentationml/2006/main">
  <p:tag name="LOGO" val="1"/>
  <p:tag name="SPIEGELUNG-YESNO" val="Akzent"/>
  <p:tag name="COBRANDING" val="Akzent"/>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FEC7CDA-A75C-475E-91BB-28D611124670}" vid="{9929A8DE-BDB2-415D-ADFE-DDECAC969A63}"/>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FEC7CDA-A75C-475E-91BB-28D611124670}" vid="{9929A8DE-BDB2-415D-ADFE-DDECAC969A63}"/>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ADCB766BC1E37A48BCF6CE5D20640D07" ma:contentTypeVersion="2" ma:contentTypeDescription="Ein neues Dokument erstellen." ma:contentTypeScope="" ma:versionID="eb9ed0c463df89238bd2ce9f4553c1be">
  <xsd:schema xmlns:xsd="http://www.w3.org/2001/XMLSchema" xmlns:xs="http://www.w3.org/2001/XMLSchema" xmlns:p="http://schemas.microsoft.com/office/2006/metadata/properties" xmlns:ns2="3e2d4ac0-dcda-4606-98e9-d043e4287399" targetNamespace="http://schemas.microsoft.com/office/2006/metadata/properties" ma:root="true" ma:fieldsID="a5e7164d39c09fc55ffc707f85731e33" ns2:_="">
    <xsd:import namespace="3e2d4ac0-dcda-4606-98e9-d043e428739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2d4ac0-dcda-4606-98e9-d043e4287399"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415496-98E0-4251-B4C3-C9D2DFDD14E8}"/>
</file>

<file path=customXml/itemProps2.xml><?xml version="1.0" encoding="utf-8"?>
<ds:datastoreItem xmlns:ds="http://schemas.openxmlformats.org/officeDocument/2006/customXml" ds:itemID="{6BCA11DF-A70A-415B-A0EB-0E30AB68E2CD}"/>
</file>

<file path=customXml/itemProps3.xml><?xml version="1.0" encoding="utf-8"?>
<ds:datastoreItem xmlns:ds="http://schemas.openxmlformats.org/officeDocument/2006/customXml" ds:itemID="{A97B8D49-C13E-4295-BB79-D11B74B51FC2}"/>
</file>

<file path=docProps/app.xml><?xml version="1.0" encoding="utf-8"?>
<Properties xmlns="http://schemas.openxmlformats.org/officeDocument/2006/extended-properties" xmlns:vt="http://schemas.openxmlformats.org/officeDocument/2006/docPropsVTypes">
  <Template>blank</Template>
  <TotalTime>0</TotalTime>
  <Words>677</Words>
  <Application>Microsoft Office PowerPoint</Application>
  <PresentationFormat>Breitbild</PresentationFormat>
  <Paragraphs>38</Paragraphs>
  <Slides>10</Slides>
  <Notes>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10</vt:i4>
      </vt:variant>
    </vt:vector>
  </HeadingPairs>
  <TitlesOfParts>
    <vt:vector size="18" baseType="lpstr">
      <vt:lpstr>Arial</vt:lpstr>
      <vt:lpstr>Calibri</vt:lpstr>
      <vt:lpstr>Calibri Light</vt:lpstr>
      <vt:lpstr>Frutiger LT Std 45 Light</vt:lpstr>
      <vt:lpstr>Frutiger LT Std 55 Roman</vt:lpstr>
      <vt:lpstr>Wingdings</vt:lpstr>
      <vt:lpstr>Thème Office</vt:lpstr>
      <vt:lpstr>1_Thème Office</vt:lpstr>
      <vt:lpstr>4. Forum OGD  1. März 2021 </vt:lpstr>
      <vt:lpstr>OGD und «Nationale Datenbewirtschaftung (NaDB)»: Gemeinsame Ziele</vt:lpstr>
      <vt:lpstr>Das Team der Geschäftsstelle OGD</vt:lpstr>
      <vt:lpstr>Verankerung von Open Government Data</vt:lpstr>
      <vt:lpstr>Kommunikation</vt:lpstr>
      <vt:lpstr>Standardisierung</vt:lpstr>
      <vt:lpstr>Definition und Veröffentlichung der «Prioritären OGD»</vt:lpstr>
      <vt:lpstr>Portal</vt:lpstr>
      <vt:lpstr>Pol. Geschäfte (Auswahl)</vt:lpstr>
      <vt:lpstr>PowerPoint-Präsentation</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Rossier Yannik BFS</dc:creator>
  <cp:lastModifiedBy>Lovato Juan Pablo BFS</cp:lastModifiedBy>
  <cp:revision>733</cp:revision>
  <cp:lastPrinted>2020-01-24T09:23:29Z</cp:lastPrinted>
  <dcterms:created xsi:type="dcterms:W3CDTF">2020-01-23T13:44:54Z</dcterms:created>
  <dcterms:modified xsi:type="dcterms:W3CDTF">2021-03-16T13:03:57Z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0x010100ADCB766BC1E37A48BCF6CE5D20640D07</vt:lpwstr>
  </property>
</Properties>
</file>