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4.xml" ContentType="application/vnd.openxmlformats-officedocument.presentationml.tag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5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8" r:id="rId4"/>
    <p:sldId id="269" r:id="rId5"/>
    <p:sldId id="292" r:id="rId6"/>
    <p:sldId id="293" r:id="rId7"/>
    <p:sldId id="314" r:id="rId8"/>
    <p:sldId id="315" r:id="rId9"/>
    <p:sldId id="317" r:id="rId10"/>
    <p:sldId id="320" r:id="rId11"/>
    <p:sldId id="288" r:id="rId12"/>
    <p:sldId id="318" r:id="rId13"/>
    <p:sldId id="319" r:id="rId14"/>
    <p:sldId id="321" r:id="rId15"/>
    <p:sldId id="277" r:id="rId16"/>
    <p:sldId id="305" r:id="rId17"/>
    <p:sldId id="297" r:id="rId18"/>
  </p:sldIdLst>
  <p:sldSz cx="12192000" cy="6858000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8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1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216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274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ustomXml" Target="../customXml/item2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2A5F9-D037-4AF9-B051-7B1C63DD6826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FB0FD-9826-4DE3-A950-6D2E440335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71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EFDE5-1E60-4F0C-B286-ED8B38906A2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1D65-87EC-4EE5-8E4B-C82A2F85082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8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beer.ch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opendataswiss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://www.news-stat.admin.ch/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incip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62393" y="2767054"/>
            <a:ext cx="11700000" cy="3888187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197" y="639366"/>
            <a:ext cx="1922180" cy="1128453"/>
          </a:xfrm>
          <a:prstGeom prst="rect">
            <a:avLst/>
          </a:prstGeom>
        </p:spPr>
      </p:pic>
      <p:sp>
        <p:nvSpPr>
          <p:cNvPr id="9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350521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557848" y="3577398"/>
            <a:ext cx="5858856" cy="1972612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83" y="2845839"/>
            <a:ext cx="5684675" cy="37224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/>
          <a:stretch/>
        </p:blipFill>
        <p:spPr>
          <a:xfrm>
            <a:off x="5850005" y="350521"/>
            <a:ext cx="4312226" cy="665670"/>
          </a:xfrm>
          <a:prstGeom prst="rect">
            <a:avLst/>
          </a:prstGeom>
          <a:effectLst/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692" y="315143"/>
            <a:ext cx="1422413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18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ion 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3654045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4000" b="1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 smtClean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124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99967" y="2248756"/>
            <a:ext cx="5461952" cy="78664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  <a:latin typeface="Frutiger LT Std 45 Light" panose="020B0402020204020204" pitchFamily="34" charset="0"/>
              </a:defRPr>
            </a:lvl1pPr>
          </a:lstStyle>
          <a:p>
            <a:r>
              <a:rPr lang="fr-FR" dirty="0" smtClean="0"/>
              <a:t>SÉPARATION CHAPITRE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3319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9237" y="5506238"/>
            <a:ext cx="11700000" cy="1119749"/>
          </a:xfrm>
          <a:prstGeom prst="rect">
            <a:avLst/>
          </a:prstGeom>
          <a:solidFill>
            <a:srgbClr val="1F9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   </a:t>
            </a:r>
            <a:endParaRPr lang="en-US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484495" y="5648308"/>
            <a:ext cx="9821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>
                <a:solidFill>
                  <a:schemeClr val="bg1"/>
                </a:solidFill>
                <a:latin typeface="Frutiger LT Std 55 Roman" panose="020B0602020204020204" pitchFamily="34" charset="0"/>
              </a:rPr>
              <a:t>Kontakt </a:t>
            </a:r>
            <a:r>
              <a:rPr lang="de-CH" sz="2400" dirty="0" smtClean="0">
                <a:solidFill>
                  <a:schemeClr val="bg1"/>
                </a:solidFill>
                <a:latin typeface="Frutiger LT Std 45 Light" panose="020B0402020204020204" pitchFamily="34" charset="0"/>
              </a:rPr>
              <a:t> opendata@bfs.admin.ch </a:t>
            </a:r>
          </a:p>
          <a:p>
            <a:r>
              <a:rPr lang="en-US" sz="2400" kern="1200" dirty="0" err="1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Weitere</a:t>
            </a:r>
            <a:r>
              <a:rPr lang="en-US" sz="2400" kern="1200" dirty="0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 </a:t>
            </a:r>
            <a:r>
              <a:rPr lang="en-US" sz="2400" kern="1200" dirty="0" err="1" smtClean="0">
                <a:solidFill>
                  <a:schemeClr val="bg1"/>
                </a:solidFill>
                <a:latin typeface="Frutiger LT Std 55 Roman" panose="020B0602020204020204" pitchFamily="34" charset="0"/>
                <a:ea typeface="+mn-ea"/>
                <a:cs typeface="+mn-cs"/>
              </a:rPr>
              <a:t>Informationen</a:t>
            </a:r>
            <a:r>
              <a:rPr lang="de-CH" sz="2400" dirty="0" smtClean="0">
                <a:solidFill>
                  <a:schemeClr val="bg1"/>
                </a:solidFill>
                <a:latin typeface="Frutiger LT Std 45 Light" panose="020B0402020204020204" pitchFamily="34" charset="0"/>
              </a:rPr>
              <a:t>  </a:t>
            </a:r>
            <a:r>
              <a:rPr lang="en-US" sz="2400" kern="1200" dirty="0" smtClean="0">
                <a:solidFill>
                  <a:schemeClr val="bg1"/>
                </a:solidFill>
                <a:latin typeface="Frutiger LT Std 45 Light" panose="020B0402020204020204" pitchFamily="34" charset="0"/>
                <a:ea typeface="+mn-ea"/>
                <a:cs typeface="+mn-cs"/>
              </a:rPr>
              <a:t>www.bfs.admin.ch/ogd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12717" r="90329" b="41371"/>
          <a:stretch/>
        </p:blipFill>
        <p:spPr>
          <a:xfrm>
            <a:off x="319236" y="4754766"/>
            <a:ext cx="488292" cy="531218"/>
          </a:xfrm>
          <a:prstGeom prst="rect">
            <a:avLst/>
          </a:prstGeom>
          <a:effectLst/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09" y="4748054"/>
            <a:ext cx="4041111" cy="5303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51" y="4738784"/>
            <a:ext cx="1397734" cy="547200"/>
          </a:xfrm>
          <a:prstGeom prst="rect">
            <a:avLst/>
          </a:prstGeom>
        </p:spPr>
      </p:pic>
      <p:grpSp>
        <p:nvGrpSpPr>
          <p:cNvPr id="7" name="Gruppieren 6"/>
          <p:cNvGrpSpPr/>
          <p:nvPr userDrawn="1"/>
        </p:nvGrpSpPr>
        <p:grpSpPr>
          <a:xfrm>
            <a:off x="1081777" y="872879"/>
            <a:ext cx="2117002" cy="2884421"/>
            <a:chOff x="1081777" y="333865"/>
            <a:chExt cx="2117002" cy="2884421"/>
          </a:xfrm>
        </p:grpSpPr>
        <p:pic>
          <p:nvPicPr>
            <p:cNvPr id="8" name="Imag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5233" y="333865"/>
              <a:ext cx="1530091" cy="1530091"/>
            </a:xfrm>
            <a:prstGeom prst="rect">
              <a:avLst/>
            </a:prstGeom>
          </p:spPr>
        </p:pic>
        <p:sp>
          <p:nvSpPr>
            <p:cNvPr id="12" name="ZoneTexte 15"/>
            <p:cNvSpPr txBox="1"/>
            <p:nvPr/>
          </p:nvSpPr>
          <p:spPr>
            <a:xfrm>
              <a:off x="1081777" y="2017957"/>
              <a:ext cx="21170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latin typeface="+mj-lt"/>
                  <a:cs typeface="Arial" panose="020B0604020202020204" pitchFamily="34" charset="0"/>
                </a:rPr>
                <a:t>FOLLOW US</a:t>
              </a:r>
            </a:p>
            <a:p>
              <a:pPr algn="ctr"/>
              <a:r>
                <a:rPr lang="fr-CH" dirty="0">
                  <a:latin typeface="+mj-lt"/>
                  <a:cs typeface="Arial" panose="020B0604020202020204" pitchFamily="34" charset="0"/>
                  <a:hlinkClick r:id="rId6"/>
                </a:rPr>
                <a:t>@</a:t>
              </a:r>
              <a:r>
                <a:rPr lang="fr-CH" dirty="0" err="1">
                  <a:latin typeface="+mj-lt"/>
                  <a:cs typeface="Arial" panose="020B0604020202020204" pitchFamily="34" charset="0"/>
                  <a:hlinkClick r:id="rId6"/>
                </a:rPr>
                <a:t>opendataswiss</a:t>
              </a:r>
              <a:endParaRPr lang="de-CH" dirty="0">
                <a:latin typeface="+mj-lt"/>
                <a:cs typeface="Arial" panose="020B0604020202020204" pitchFamily="34" charset="0"/>
              </a:endParaRPr>
            </a:p>
            <a:p>
              <a:pPr algn="ctr"/>
              <a:endParaRPr lang="fr-CH" b="1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endParaRPr lang="de-CH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uppieren 12"/>
          <p:cNvGrpSpPr/>
          <p:nvPr userDrawn="1"/>
        </p:nvGrpSpPr>
        <p:grpSpPr>
          <a:xfrm>
            <a:off x="8421911" y="872879"/>
            <a:ext cx="2993457" cy="3438418"/>
            <a:chOff x="8421911" y="333865"/>
            <a:chExt cx="2993457" cy="3438418"/>
          </a:xfrm>
        </p:grpSpPr>
        <p:pic>
          <p:nvPicPr>
            <p:cNvPr id="14" name="Imag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5820" y="333865"/>
              <a:ext cx="1585638" cy="1585638"/>
            </a:xfrm>
            <a:prstGeom prst="rect">
              <a:avLst/>
            </a:prstGeom>
          </p:spPr>
        </p:pic>
        <p:sp>
          <p:nvSpPr>
            <p:cNvPr id="15" name="ZoneTexte 17"/>
            <p:cNvSpPr txBox="1"/>
            <p:nvPr/>
          </p:nvSpPr>
          <p:spPr>
            <a:xfrm>
              <a:off x="8421911" y="2017957"/>
              <a:ext cx="299345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b="1" dirty="0">
                  <a:latin typeface="+mj-lt"/>
                  <a:cs typeface="Arial" panose="020B0604020202020204" pitchFamily="34" charset="0"/>
                </a:rPr>
                <a:t>SAVE THE DATE</a:t>
              </a:r>
              <a:r>
                <a:rPr lang="de-CH" b="1" dirty="0" smtClean="0">
                  <a:latin typeface="+mj-lt"/>
                  <a:cs typeface="Arial" panose="020B0604020202020204" pitchFamily="34" charset="0"/>
                </a:rPr>
                <a:t>!</a:t>
              </a:r>
              <a:r>
                <a:rPr lang="de-CH" dirty="0">
                  <a:latin typeface="+mj-lt"/>
                  <a:cs typeface="Arial" panose="020B0604020202020204" pitchFamily="34" charset="0"/>
                </a:rPr>
                <a:t/>
              </a:r>
              <a:br>
                <a:rPr lang="de-CH" dirty="0">
                  <a:latin typeface="+mj-lt"/>
                  <a:cs typeface="Arial" panose="020B0604020202020204" pitchFamily="34" charset="0"/>
                </a:rPr>
              </a:br>
              <a:r>
                <a:rPr lang="de-CH" dirty="0" smtClean="0">
                  <a:latin typeface="+mj-lt"/>
                  <a:cs typeface="Arial" panose="020B0604020202020204" pitchFamily="34" charset="0"/>
                  <a:hlinkClick r:id="rId8"/>
                </a:rPr>
                <a:t>opendatabeer.ch</a:t>
              </a:r>
              <a:r>
                <a:rPr lang="de-CH" dirty="0" smtClean="0">
                  <a:latin typeface="+mj-lt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</a:rPr>
                <a:t>30.11.2020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</a:rPr>
                <a:t>@</a:t>
              </a:r>
              <a:r>
                <a:rPr lang="de-CH" dirty="0">
                  <a:latin typeface="+mj-lt"/>
                  <a:cs typeface="Arial" panose="020B0604020202020204" pitchFamily="34" charset="0"/>
                </a:rPr>
                <a:t>Federal Statistical Office in Neuchâtel</a:t>
              </a:r>
            </a:p>
            <a:p>
              <a:pPr algn="ctr"/>
              <a:endParaRPr lang="de-CH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/>
          <p:cNvGrpSpPr/>
          <p:nvPr userDrawn="1"/>
        </p:nvGrpSpPr>
        <p:grpSpPr>
          <a:xfrm>
            <a:off x="4606294" y="872879"/>
            <a:ext cx="2959164" cy="2884421"/>
            <a:chOff x="4606294" y="333865"/>
            <a:chExt cx="2959164" cy="2884421"/>
          </a:xfrm>
        </p:grpSpPr>
        <p:sp>
          <p:nvSpPr>
            <p:cNvPr id="17" name="ZoneTexte 16"/>
            <p:cNvSpPr txBox="1"/>
            <p:nvPr/>
          </p:nvSpPr>
          <p:spPr>
            <a:xfrm>
              <a:off x="4606294" y="2017957"/>
              <a:ext cx="29591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>
                  <a:latin typeface="+mj-lt"/>
                  <a:cs typeface="Arial" panose="020B0604020202020204" pitchFamily="34" charset="0"/>
                </a:rPr>
                <a:t>SUBSCRIBE</a:t>
              </a:r>
            </a:p>
            <a:p>
              <a:pPr algn="ctr"/>
              <a:r>
                <a:rPr lang="fr-CH" dirty="0" smtClean="0">
                  <a:latin typeface="+mj-lt"/>
                  <a:cs typeface="Arial" panose="020B0604020202020204" pitchFamily="34" charset="0"/>
                  <a:hlinkClick r:id="rId9"/>
                </a:rPr>
                <a:t>www.news-stat.admin.ch</a:t>
              </a:r>
              <a:endParaRPr lang="fr-CH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CH" i="1" dirty="0" smtClean="0">
                  <a:latin typeface="+mj-lt"/>
                  <a:cs typeface="Arial" panose="020B0604020202020204" pitchFamily="34" charset="0"/>
                </a:rPr>
                <a:t>select </a:t>
              </a:r>
              <a:r>
                <a:rPr lang="fr-CH" i="1" dirty="0">
                  <a:latin typeface="+mj-lt"/>
                  <a:cs typeface="Arial" panose="020B0604020202020204" pitchFamily="34" charset="0"/>
                </a:rPr>
                <a:t>«Open </a:t>
              </a:r>
              <a:r>
                <a:rPr lang="fr-CH" i="1" dirty="0" err="1">
                  <a:latin typeface="+mj-lt"/>
                  <a:cs typeface="Arial" panose="020B0604020202020204" pitchFamily="34" charset="0"/>
                </a:rPr>
                <a:t>Government</a:t>
              </a:r>
              <a:r>
                <a:rPr lang="fr-CH" i="1" dirty="0">
                  <a:latin typeface="+mj-lt"/>
                  <a:cs typeface="Arial" panose="020B0604020202020204" pitchFamily="34" charset="0"/>
                </a:rPr>
                <a:t> Data»</a:t>
              </a:r>
              <a:endParaRPr lang="de-CH" i="1" dirty="0">
                <a:latin typeface="+mj-lt"/>
                <a:cs typeface="Arial" panose="020B0604020202020204" pitchFamily="34" charset="0"/>
              </a:endParaRPr>
            </a:p>
          </p:txBody>
        </p:sp>
        <p:pic>
          <p:nvPicPr>
            <p:cNvPr id="18" name="Espace réservé du contenu 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 t="12135" r="12606" b="12231"/>
            <a:stretch/>
          </p:blipFill>
          <p:spPr>
            <a:xfrm>
              <a:off x="5301418" y="333865"/>
              <a:ext cx="1568917" cy="1578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1774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 smtClean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  <p:sp>
        <p:nvSpPr>
          <p:cNvPr id="8" name="ZoneTexte 11"/>
          <p:cNvSpPr txBox="1"/>
          <p:nvPr userDrawn="1"/>
        </p:nvSpPr>
        <p:spPr>
          <a:xfrm>
            <a:off x="2527900" y="6366273"/>
            <a:ext cx="7071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i="1" noProof="0" dirty="0" smtClean="0">
                <a:latin typeface="+mj-lt"/>
              </a:rPr>
              <a:t>Forum OGD</a:t>
            </a:r>
            <a:r>
              <a:rPr lang="de-CH" sz="1400" i="1" baseline="0" noProof="0" dirty="0" smtClean="0">
                <a:latin typeface="+mj-lt"/>
              </a:rPr>
              <a:t> – 2. Sitzung</a:t>
            </a:r>
            <a:endParaRPr lang="de-CH" sz="1400" i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633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1" y="2009954"/>
            <a:ext cx="11726251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  <p:sp>
        <p:nvSpPr>
          <p:cNvPr id="8" name="ZoneTexte 11"/>
          <p:cNvSpPr txBox="1"/>
          <p:nvPr userDrawn="1"/>
        </p:nvSpPr>
        <p:spPr>
          <a:xfrm>
            <a:off x="2527900" y="6366273"/>
            <a:ext cx="7071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i="0" noProof="0" dirty="0" smtClean="0">
                <a:latin typeface="+mj-lt"/>
              </a:rPr>
              <a:t>Forum OGD</a:t>
            </a:r>
            <a:r>
              <a:rPr lang="de-CH" sz="1400" i="0" baseline="0" noProof="0" dirty="0" smtClean="0">
                <a:latin typeface="+mj-lt"/>
              </a:rPr>
              <a:t> – 3. Sitzung</a:t>
            </a:r>
            <a:endParaRPr lang="de-CH" sz="1400" i="0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2405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avec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de-CH" noProof="0" dirty="0" smtClean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CH" noProof="0" dirty="0" err="1" smtClean="0"/>
              <a:t>Modifiez</a:t>
            </a:r>
            <a:r>
              <a:rPr lang="de-CH" noProof="0" dirty="0" smtClean="0"/>
              <a:t> le style du </a:t>
            </a:r>
            <a:r>
              <a:rPr lang="de-CH" noProof="0" dirty="0" err="1" smtClean="0"/>
              <a:t>titre</a:t>
            </a:r>
            <a:endParaRPr lang="de-CH" noProof="0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11501120" y="6372375"/>
            <a:ext cx="452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328E76-8F78-4879-95AE-C6593B80825A}" type="slidenum">
              <a:rPr lang="fr-CH" sz="1100" smtClean="0">
                <a:latin typeface="+mj-lt"/>
              </a:rPr>
              <a:t>‹Nr.›</a:t>
            </a:fld>
            <a:endParaRPr lang="en-US" sz="1100" dirty="0">
              <a:latin typeface="+mj-lt"/>
            </a:endParaRPr>
          </a:p>
        </p:txBody>
      </p:sp>
      <p:sp>
        <p:nvSpPr>
          <p:cNvPr id="8" name="ZoneTexte 11"/>
          <p:cNvSpPr txBox="1"/>
          <p:nvPr userDrawn="1"/>
        </p:nvSpPr>
        <p:spPr>
          <a:xfrm>
            <a:off x="2527900" y="6366273"/>
            <a:ext cx="7071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i="1" noProof="0" dirty="0" smtClean="0">
                <a:latin typeface="+mj-lt"/>
              </a:rPr>
              <a:t>Forum OGD</a:t>
            </a:r>
            <a:r>
              <a:rPr lang="de-CH" sz="1400" i="1" baseline="0" noProof="0" dirty="0" smtClean="0">
                <a:latin typeface="+mj-lt"/>
              </a:rPr>
              <a:t> – 2. Sitzung</a:t>
            </a:r>
            <a:endParaRPr lang="de-CH" sz="1400" i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982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-sans pied 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kzent"/>
          <p:cNvSpPr/>
          <p:nvPr userDrawn="1">
            <p:custDataLst>
              <p:tags r:id="rId1"/>
            </p:custDataLst>
          </p:nvPr>
        </p:nvSpPr>
        <p:spPr bwMode="auto">
          <a:xfrm>
            <a:off x="262393" y="290430"/>
            <a:ext cx="1912951" cy="97200"/>
          </a:xfrm>
          <a:prstGeom prst="rect">
            <a:avLst/>
          </a:prstGeom>
          <a:solidFill>
            <a:srgbClr val="1F988A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904" y="365508"/>
            <a:ext cx="11779259" cy="571015"/>
          </a:xfrm>
          <a:prstGeom prst="rect">
            <a:avLst/>
          </a:prstGeom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12" y="6433931"/>
            <a:ext cx="1829640" cy="24011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84176" y="2009954"/>
            <a:ext cx="5868988" cy="4116568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26912" y="2009954"/>
            <a:ext cx="5693852" cy="4116568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tx1"/>
                </a:solidFill>
                <a:latin typeface="+mj-l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 smtClean="0"/>
              <a:t>Modifiez le style du titre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0427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88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57" r:id="rId4"/>
    <p:sldLayoutId id="2147483674" r:id="rId5"/>
    <p:sldLayoutId id="2147483675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92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2800" kern="1200" dirty="0">
          <a:solidFill>
            <a:srgbClr val="FFFFF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57848" y="2964581"/>
            <a:ext cx="6651474" cy="2585429"/>
          </a:xfrm>
        </p:spPr>
        <p:txBody>
          <a:bodyPr/>
          <a:lstStyle/>
          <a:p>
            <a:r>
              <a:rPr lang="de-DE" sz="4000" b="1" dirty="0" smtClean="0"/>
              <a:t>Forum OGD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4000" dirty="0" smtClean="0"/>
              <a:t>3. Sitzung</a:t>
            </a:r>
            <a:br>
              <a:rPr lang="de-DE" sz="4000" dirty="0" smtClean="0"/>
            </a:b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4000" dirty="0"/>
              <a:t/>
            </a:r>
            <a:br>
              <a:rPr lang="de-DE" sz="4000" dirty="0"/>
            </a:br>
            <a:r>
              <a:rPr lang="de-DE" sz="2800" dirty="0" smtClean="0"/>
              <a:t>Bern, 8. Oktober 2020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3987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«OGD-Framework»: </a:t>
            </a:r>
            <a:r>
              <a:rPr lang="de-CH" dirty="0" smtClean="0"/>
              <a:t>Herausforderungen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2" cy="41165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Das Framework muss themen-übergreifend sein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Die Begriffe, Best-Practices, Prozess,… zum Datenmanagement sind heute noch nicht standardisiert</a:t>
            </a:r>
          </a:p>
          <a:p>
            <a:endParaRPr lang="de-CH" dirty="0"/>
          </a:p>
          <a:p>
            <a:r>
              <a:rPr lang="de-CH" dirty="0" smtClean="0"/>
              <a:t>(siehe Fragen im Dokument)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24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1168212"/>
          </a:xfrm>
        </p:spPr>
        <p:txBody>
          <a:bodyPr/>
          <a:lstStyle/>
          <a:p>
            <a:r>
              <a:rPr lang="de-CH" dirty="0" smtClean="0"/>
              <a:t>3. Diskussion</a:t>
            </a:r>
            <a:r>
              <a:rPr lang="de-CH" dirty="0"/>
              <a:t>: Data Management und Open Data</a:t>
            </a:r>
          </a:p>
        </p:txBody>
      </p:sp>
    </p:spTree>
    <p:extLst>
      <p:ext uri="{BB962C8B-B14F-4D97-AF65-F5344CB8AC3E}">
        <p14:creationId xmlns:p14="http://schemas.microsoft.com/office/powerpoint/2010/main" val="359814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Fragestellung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Welche </a:t>
            </a:r>
            <a:r>
              <a:rPr lang="de-CH" dirty="0"/>
              <a:t>Strukturen, Rollen, Prozessen oder «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habits</a:t>
            </a:r>
            <a:r>
              <a:rPr lang="de-CH" dirty="0"/>
              <a:t>» sollen eingeführt und etabliert werden, um die Integration von Open Data in die Data-Management-Aktivitäten zu </a:t>
            </a:r>
            <a:r>
              <a:rPr lang="de-CH" dirty="0" smtClean="0"/>
              <a:t>berücksichtigen?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Welche </a:t>
            </a:r>
            <a:r>
              <a:rPr lang="de-CH" dirty="0"/>
              <a:t>zusätzlichen Anforderungen (Kompetenzen, Infrastrukturen, Kultur…) entstehen dabei</a:t>
            </a:r>
            <a:r>
              <a:rPr lang="de-CH" dirty="0" smtClean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dirty="0"/>
          </a:p>
          <a:p>
            <a:r>
              <a:rPr lang="de-CH" dirty="0" smtClean="0"/>
              <a:t>… Input-Referate und anschliessend Diskussion!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902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90" y="183979"/>
            <a:ext cx="4698867" cy="602971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08329" y="675239"/>
            <a:ext cx="6210300" cy="1771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«DAMA </a:t>
            </a:r>
            <a:r>
              <a:rPr lang="de-CH" sz="2800" dirty="0">
                <a:latin typeface="+mj-lt"/>
              </a:rPr>
              <a:t>Data Management </a:t>
            </a:r>
            <a:r>
              <a:rPr lang="de-CH" sz="2800" dirty="0" err="1">
                <a:latin typeface="+mj-lt"/>
              </a:rPr>
              <a:t>Function</a:t>
            </a:r>
            <a:r>
              <a:rPr lang="de-CH" sz="2800" dirty="0">
                <a:latin typeface="+mj-lt"/>
              </a:rPr>
              <a:t> </a:t>
            </a:r>
            <a:r>
              <a:rPr lang="de-CH" sz="2800" dirty="0" smtClean="0">
                <a:latin typeface="+mj-lt"/>
              </a:rPr>
              <a:t>Framework»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Perspektive: Abhängigkeiten zwischen den </a:t>
            </a:r>
            <a:r>
              <a:rPr lang="de-CH" sz="2800" smtClean="0">
                <a:latin typeface="+mj-lt"/>
              </a:rPr>
              <a:t>verschiedenen Aktivitäten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81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5. Varia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380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Varia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CH" dirty="0" smtClean="0"/>
              <a:t>Umsetzung </a:t>
            </a:r>
            <a:r>
              <a:rPr lang="de-CH" dirty="0"/>
              <a:t>von OGD im rechtlichen </a:t>
            </a:r>
            <a:r>
              <a:rPr lang="de-CH" dirty="0" smtClean="0"/>
              <a:t>Bereich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CH" dirty="0" smtClean="0"/>
              <a:t>Stand Umsetzung Portal </a:t>
            </a:r>
            <a:r>
              <a:rPr lang="de-CH" dirty="0" err="1" smtClean="0"/>
              <a:t>opendata.swiss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612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 rot="20906578">
            <a:off x="7863841" y="327259"/>
            <a:ext cx="4244741" cy="397523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Ellipse 2"/>
          <p:cNvSpPr/>
          <p:nvPr/>
        </p:nvSpPr>
        <p:spPr>
          <a:xfrm rot="20906578">
            <a:off x="7958489" y="384905"/>
            <a:ext cx="4244741" cy="397523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Ellipse 3"/>
          <p:cNvSpPr/>
          <p:nvPr/>
        </p:nvSpPr>
        <p:spPr>
          <a:xfrm rot="20906578">
            <a:off x="7887504" y="413728"/>
            <a:ext cx="4244741" cy="397523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Ellipse 4"/>
          <p:cNvSpPr/>
          <p:nvPr/>
        </p:nvSpPr>
        <p:spPr>
          <a:xfrm rot="20906578">
            <a:off x="7911165" y="442549"/>
            <a:ext cx="4244741" cy="397523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Ellipse 5"/>
          <p:cNvSpPr/>
          <p:nvPr/>
        </p:nvSpPr>
        <p:spPr>
          <a:xfrm rot="20906578">
            <a:off x="8016241" y="479659"/>
            <a:ext cx="4244741" cy="397523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528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0"/>
          </p:nvPr>
        </p:nvSpPr>
        <p:spPr>
          <a:xfrm>
            <a:off x="226911" y="2009954"/>
            <a:ext cx="11726251" cy="4116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Prioritäre </a:t>
            </a:r>
            <a:r>
              <a:rPr lang="de-CH" dirty="0"/>
              <a:t>OGD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«</a:t>
            </a:r>
            <a:r>
              <a:rPr lang="de-CH" dirty="0"/>
              <a:t>OGD-Framework»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Diskussion</a:t>
            </a:r>
            <a:r>
              <a:rPr lang="de-CH" dirty="0"/>
              <a:t>: Data Management und Open Data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/>
              <a:t>Varia</a:t>
            </a:r>
          </a:p>
        </p:txBody>
      </p:sp>
    </p:spTree>
    <p:extLst>
      <p:ext uri="{BB962C8B-B14F-4D97-AF65-F5344CB8AC3E}">
        <p14:creationId xmlns:p14="http://schemas.microsoft.com/office/powerpoint/2010/main" val="249817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1.	Prioritäre </a:t>
            </a:r>
            <a:r>
              <a:rPr lang="de-CH" dirty="0"/>
              <a:t>OGD</a:t>
            </a:r>
          </a:p>
        </p:txBody>
      </p:sp>
    </p:spTree>
    <p:extLst>
      <p:ext uri="{BB962C8B-B14F-4D97-AF65-F5344CB8AC3E}">
        <p14:creationId xmlns:p14="http://schemas.microsoft.com/office/powerpoint/2010/main" val="390754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Prioritäre OGD: Die Idee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Grundidee aus EU-PSI-Richtlinie, Kapitel V, «Hochwertige Datensätze» (oder «High Value Data»)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Sind Daten, </a:t>
            </a:r>
            <a:r>
              <a:rPr lang="de-CH" dirty="0"/>
              <a:t>deren Publikation für die Wirtschaft und/oder Gesellschaft grosse Bedeutung hat oder haben </a:t>
            </a:r>
            <a:r>
              <a:rPr lang="de-CH" dirty="0" smtClean="0"/>
              <a:t>kann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Bei </a:t>
            </a:r>
            <a:r>
              <a:rPr lang="de-CH" dirty="0"/>
              <a:t>den </a:t>
            </a:r>
            <a:r>
              <a:rPr lang="de-CH" dirty="0" smtClean="0"/>
              <a:t>so identifizierten </a:t>
            </a:r>
            <a:r>
              <a:rPr lang="de-CH" dirty="0"/>
              <a:t>Datasets wird hochprioritär eine Veröffentlichung </a:t>
            </a:r>
            <a:r>
              <a:rPr lang="de-CH" dirty="0" smtClean="0"/>
              <a:t>als OGD geprüft </a:t>
            </a:r>
            <a:r>
              <a:rPr lang="de-CH" dirty="0"/>
              <a:t>und, wo möglich, rasch </a:t>
            </a:r>
            <a:r>
              <a:rPr lang="de-CH" dirty="0" smtClean="0"/>
              <a:t>umgesetzt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Über den Prozess wird zeitnah und transparent kommuniziert</a:t>
            </a:r>
          </a:p>
          <a:p>
            <a:endParaRPr lang="de-CH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26911" y="2009954"/>
            <a:ext cx="11726251" cy="41165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046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7" name="Inhaltsplatzhalter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304" y="238972"/>
            <a:ext cx="8019393" cy="601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3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Prioritäre OGD: </a:t>
            </a:r>
            <a:r>
              <a:rPr lang="de-CH" dirty="0" smtClean="0"/>
              <a:t>Der Prozess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895350" indent="-895350"/>
            <a:r>
              <a:rPr lang="de-CH" dirty="0" smtClean="0"/>
              <a:t>A.	Erstellung </a:t>
            </a:r>
            <a:r>
              <a:rPr lang="de-CH" dirty="0"/>
              <a:t>Entwurf der Liste «</a:t>
            </a:r>
            <a:r>
              <a:rPr lang="de-CH" dirty="0" err="1"/>
              <a:t>PrioOGD</a:t>
            </a:r>
            <a:r>
              <a:rPr lang="de-CH" dirty="0"/>
              <a:t>» der </a:t>
            </a:r>
            <a:r>
              <a:rPr lang="de-CH" dirty="0" smtClean="0"/>
              <a:t>Schweiz, aufgrund nationaler Empfehlungen und v.a. User-Community-Rückmeldungen</a:t>
            </a:r>
            <a:endParaRPr lang="de-CH" dirty="0"/>
          </a:p>
          <a:p>
            <a:r>
              <a:rPr lang="de-CH" dirty="0" smtClean="0"/>
              <a:t>B.	Validierung </a:t>
            </a:r>
            <a:r>
              <a:rPr lang="de-CH" dirty="0"/>
              <a:t>der Liste «</a:t>
            </a:r>
            <a:r>
              <a:rPr lang="de-CH" dirty="0" err="1"/>
              <a:t>PrioOGD</a:t>
            </a:r>
            <a:r>
              <a:rPr lang="de-CH" dirty="0" smtClean="0"/>
              <a:t>» mit verantwortlichen VE</a:t>
            </a:r>
          </a:p>
          <a:p>
            <a:r>
              <a:rPr lang="de-CH" dirty="0" smtClean="0"/>
              <a:t>C.	Review und «Verbesserung» der Offenheit/Vorbereitung Veröffentlichung</a:t>
            </a:r>
          </a:p>
          <a:p>
            <a:r>
              <a:rPr lang="de-CH" dirty="0" smtClean="0"/>
              <a:t>D.	Peer-</a:t>
            </a:r>
            <a:r>
              <a:rPr lang="de-CH" dirty="0" err="1" smtClean="0"/>
              <a:t>Reviewing</a:t>
            </a:r>
            <a:r>
              <a:rPr lang="de-CH" dirty="0" smtClean="0"/>
              <a:t> (Round-</a:t>
            </a:r>
            <a:r>
              <a:rPr lang="de-CH" dirty="0" err="1" smtClean="0"/>
              <a:t>Tables</a:t>
            </a:r>
            <a:r>
              <a:rPr lang="de-CH" dirty="0" smtClean="0"/>
              <a:t>)</a:t>
            </a:r>
            <a:endParaRPr lang="de-CH" dirty="0"/>
          </a:p>
          <a:p>
            <a:r>
              <a:rPr lang="de-CH" dirty="0" smtClean="0"/>
              <a:t>E.	Veröffentlichung</a:t>
            </a:r>
          </a:p>
          <a:p>
            <a:endParaRPr lang="de-CH" dirty="0" smtClean="0"/>
          </a:p>
          <a:p>
            <a:r>
              <a:rPr lang="de-CH" dirty="0" smtClean="0"/>
              <a:t>Prozess-</a:t>
            </a:r>
            <a:r>
              <a:rPr lang="de-CH" dirty="0" err="1" smtClean="0"/>
              <a:t>Owner</a:t>
            </a:r>
            <a:r>
              <a:rPr lang="de-CH" dirty="0" smtClean="0"/>
              <a:t> ist die Geschäftsstelle OGD.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20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Prioritäre OGD: </a:t>
            </a:r>
            <a:r>
              <a:rPr lang="de-CH" dirty="0" smtClean="0"/>
              <a:t>«v1»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Beim ersten Durchgang (v1) wollen wir Erfahrung sammeln, lernen wie die Zusammenarbeit zur Definition und Publikation der Prioritären OGD koordiniert werden </a:t>
            </a:r>
            <a:r>
              <a:rPr lang="de-CH" dirty="0" smtClean="0"/>
              <a:t>soll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Die Geschäftsstelle OGD </a:t>
            </a:r>
            <a:r>
              <a:rPr lang="de-CH" dirty="0" smtClean="0"/>
              <a:t>hat eine erste Version basierend </a:t>
            </a:r>
            <a:r>
              <a:rPr lang="de-CH" dirty="0"/>
              <a:t>auf den aktuellen internationalen Empfehlungen (insb. «EU-High Value Data» und  </a:t>
            </a:r>
            <a:r>
              <a:rPr lang="de-CH" dirty="0" smtClean="0"/>
              <a:t>«G8-Open </a:t>
            </a:r>
            <a:r>
              <a:rPr lang="de-CH" dirty="0"/>
              <a:t>Data </a:t>
            </a:r>
            <a:r>
              <a:rPr lang="de-CH" dirty="0" smtClean="0"/>
              <a:t>Charter») </a:t>
            </a:r>
            <a:r>
              <a:rPr lang="de-CH" dirty="0"/>
              <a:t>einen ersten Entwurf dieser Liste </a:t>
            </a:r>
            <a:r>
              <a:rPr lang="de-CH" dirty="0" smtClean="0"/>
              <a:t>vorbereitet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 smtClean="0"/>
              <a:t>Die Einträge werden z.Z. validiert und anschliessend «</a:t>
            </a:r>
            <a:r>
              <a:rPr lang="de-CH" dirty="0" err="1" smtClean="0"/>
              <a:t>reviewed</a:t>
            </a:r>
            <a:r>
              <a:rPr lang="de-CH" dirty="0" smtClean="0"/>
              <a:t>», wo möglich auch mit Peer-Reviews (Round </a:t>
            </a:r>
            <a:r>
              <a:rPr lang="de-CH" dirty="0" err="1" smtClean="0"/>
              <a:t>Tables</a:t>
            </a:r>
            <a:r>
              <a:rPr lang="de-CH" dirty="0" smtClean="0"/>
              <a:t>)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4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967" y="3654045"/>
            <a:ext cx="8917288" cy="786640"/>
          </a:xfrm>
        </p:spPr>
        <p:txBody>
          <a:bodyPr/>
          <a:lstStyle/>
          <a:p>
            <a:r>
              <a:rPr lang="de-CH" dirty="0" smtClean="0"/>
              <a:t>2.	«OGD-Framework</a:t>
            </a:r>
            <a:r>
              <a:rPr lang="de-CH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9741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«OGD-Framework»: Bedarf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Zur Steigerung der Datenqualität, zur Weiterentwicklung, zum Controlling… der SOLL muss konkretisiert werden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dirty="0"/>
              <a:t>Das OGD-Framework hilft die VE, die Ziele aus der OGD-Strategie zu definieren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63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OGO" val="1"/>
  <p:tag name="SPIEGELUNG-YESNO" val="Akzent"/>
  <p:tag name="COBRANDING" val="Akzent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EC7CDA-A75C-475E-91BB-28D611124670}" vid="{9929A8DE-BDB2-415D-ADFE-DDECAC969A63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CB766BC1E37A48BCF6CE5D20640D07" ma:contentTypeVersion="2" ma:contentTypeDescription="Ein neues Dokument erstellen." ma:contentTypeScope="" ma:versionID="eb9ed0c463df89238bd2ce9f4553c1be">
  <xsd:schema xmlns:xsd="http://www.w3.org/2001/XMLSchema" xmlns:xs="http://www.w3.org/2001/XMLSchema" xmlns:p="http://schemas.microsoft.com/office/2006/metadata/properties" xmlns:ns2="3e2d4ac0-dcda-4606-98e9-d043e4287399" targetNamespace="http://schemas.microsoft.com/office/2006/metadata/properties" ma:root="true" ma:fieldsID="a5e7164d39c09fc55ffc707f85731e33" ns2:_="">
    <xsd:import namespace="3e2d4ac0-dcda-4606-98e9-d043e42873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2d4ac0-dcda-4606-98e9-d043e42873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CE65-88B3-4750-8517-3FBA045E3379}"/>
</file>

<file path=customXml/itemProps2.xml><?xml version="1.0" encoding="utf-8"?>
<ds:datastoreItem xmlns:ds="http://schemas.openxmlformats.org/officeDocument/2006/customXml" ds:itemID="{3FF3CD2E-CA22-48C4-AD13-EC494B6C6AC2}"/>
</file>

<file path=customXml/itemProps3.xml><?xml version="1.0" encoding="utf-8"?>
<ds:datastoreItem xmlns:ds="http://schemas.openxmlformats.org/officeDocument/2006/customXml" ds:itemID="{70AC59AA-A1C0-41CD-BA2B-37D622DF83E3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404</Words>
  <Application>Microsoft Office PowerPoint</Application>
  <PresentationFormat>Breitbild</PresentationFormat>
  <Paragraphs>45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Frutiger LT Std 45 Light</vt:lpstr>
      <vt:lpstr>Frutiger LT Std 55 Roman</vt:lpstr>
      <vt:lpstr>Thème Office</vt:lpstr>
      <vt:lpstr>1_Thème Office</vt:lpstr>
      <vt:lpstr>Forum OGD 3. Sitzung   Bern, 8. Oktober 2020 </vt:lpstr>
      <vt:lpstr>Traktanden</vt:lpstr>
      <vt:lpstr>1. Prioritäre OGD</vt:lpstr>
      <vt:lpstr>Prioritäre OGD: Die Idee</vt:lpstr>
      <vt:lpstr>PowerPoint-Präsentation</vt:lpstr>
      <vt:lpstr>Prioritäre OGD: Der Prozess</vt:lpstr>
      <vt:lpstr>Prioritäre OGD: «v1»</vt:lpstr>
      <vt:lpstr>2. «OGD-Framework»</vt:lpstr>
      <vt:lpstr>«OGD-Framework»: Bedarf</vt:lpstr>
      <vt:lpstr>«OGD-Framework»: Herausforderungen</vt:lpstr>
      <vt:lpstr>3. Diskussion: Data Management und Open Data</vt:lpstr>
      <vt:lpstr>Fragestellung</vt:lpstr>
      <vt:lpstr>PowerPoint-Präsentation</vt:lpstr>
      <vt:lpstr>5. Varia</vt:lpstr>
      <vt:lpstr>Varia</vt:lpstr>
      <vt:lpstr>PowerPoint-Präsentation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Rossier Yannik BFS</dc:creator>
  <cp:lastModifiedBy>Lovato Juan Pablo BFS</cp:lastModifiedBy>
  <cp:revision>128</cp:revision>
  <cp:lastPrinted>2020-01-24T09:23:29Z</cp:lastPrinted>
  <dcterms:created xsi:type="dcterms:W3CDTF">2020-01-23T13:44:54Z</dcterms:created>
  <dcterms:modified xsi:type="dcterms:W3CDTF">2020-10-08T10:41:47Z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0x010100ADCB766BC1E37A48BCF6CE5D20640D07</vt:lpwstr>
  </property>
</Properties>
</file>