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2.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35.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34.xml" ContentType="application/vnd.openxmlformats-officedocument.presentationml.slide+xml"/>
  <Override PartName="/ppt/slides/slide21.xml" ContentType="application/vnd.openxmlformats-officedocument.presentationml.slide+xml"/>
  <Override PartName="/ppt/slides/slide3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23.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38"/>
  </p:notesMasterIdLst>
  <p:sldIdLst>
    <p:sldId id="292" r:id="rId3"/>
    <p:sldId id="386" r:id="rId4"/>
    <p:sldId id="387" r:id="rId5"/>
    <p:sldId id="456" r:id="rId6"/>
    <p:sldId id="460" r:id="rId7"/>
    <p:sldId id="461" r:id="rId8"/>
    <p:sldId id="442" r:id="rId9"/>
    <p:sldId id="394" r:id="rId10"/>
    <p:sldId id="388" r:id="rId11"/>
    <p:sldId id="397" r:id="rId12"/>
    <p:sldId id="406" r:id="rId13"/>
    <p:sldId id="408" r:id="rId14"/>
    <p:sldId id="407" r:id="rId15"/>
    <p:sldId id="431" r:id="rId16"/>
    <p:sldId id="434" r:id="rId17"/>
    <p:sldId id="433" r:id="rId18"/>
    <p:sldId id="410" r:id="rId19"/>
    <p:sldId id="424" r:id="rId20"/>
    <p:sldId id="455" r:id="rId21"/>
    <p:sldId id="426" r:id="rId22"/>
    <p:sldId id="449" r:id="rId23"/>
    <p:sldId id="454" r:id="rId24"/>
    <p:sldId id="427" r:id="rId25"/>
    <p:sldId id="428" r:id="rId26"/>
    <p:sldId id="462" r:id="rId27"/>
    <p:sldId id="429" r:id="rId28"/>
    <p:sldId id="465" r:id="rId29"/>
    <p:sldId id="464" r:id="rId30"/>
    <p:sldId id="435" r:id="rId31"/>
    <p:sldId id="441" r:id="rId32"/>
    <p:sldId id="436" r:id="rId33"/>
    <p:sldId id="440" r:id="rId34"/>
    <p:sldId id="459" r:id="rId35"/>
    <p:sldId id="438" r:id="rId36"/>
    <p:sldId id="439" r:id="rId37"/>
  </p:sldIdLst>
  <p:sldSz cx="12192000" cy="685800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FD0F851-EC5A-4D38-B0AD-8093EC10F338}" styleName="Helle Formatvorlage 1 - Akz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0" autoAdjust="0"/>
    <p:restoredTop sz="93979" autoAdjust="0"/>
  </p:normalViewPr>
  <p:slideViewPr>
    <p:cSldViewPr snapToGrid="0">
      <p:cViewPr varScale="1">
        <p:scale>
          <a:sx n="66" d="100"/>
          <a:sy n="66" d="100"/>
        </p:scale>
        <p:origin x="736" y="32"/>
      </p:cViewPr>
      <p:guideLst/>
    </p:cSldViewPr>
  </p:slideViewPr>
  <p:notesTextViewPr>
    <p:cViewPr>
      <p:scale>
        <a:sx n="1" d="1"/>
        <a:sy n="1" d="1"/>
      </p:scale>
      <p:origin x="0" y="0"/>
    </p:cViewPr>
  </p:notesTextViewPr>
  <p:notesViewPr>
    <p:cSldViewPr snapToGrid="0">
      <p:cViewPr varScale="1">
        <p:scale>
          <a:sx n="79" d="100"/>
          <a:sy n="79" d="100"/>
        </p:scale>
        <p:origin x="3960"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45" Type="http://schemas.openxmlformats.org/officeDocument/2006/relationships/customXml" Target="../customXml/item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customXml" Target="../customXml/item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customXml" Target="../customXml/item2.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2945659" cy="498135"/>
          </a:xfrm>
          <a:prstGeom prst="rect">
            <a:avLst/>
          </a:prstGeom>
        </p:spPr>
        <p:txBody>
          <a:bodyPr vert="horz" lIns="91577" tIns="45789" rIns="91577" bIns="45789" rtlCol="0"/>
          <a:lstStyle>
            <a:lvl1pPr algn="l">
              <a:defRPr sz="1200"/>
            </a:lvl1pPr>
          </a:lstStyle>
          <a:p>
            <a:endParaRPr lang="de-CH"/>
          </a:p>
        </p:txBody>
      </p:sp>
      <p:sp>
        <p:nvSpPr>
          <p:cNvPr id="3" name="Datumsplatzhalter 2"/>
          <p:cNvSpPr>
            <a:spLocks noGrp="1"/>
          </p:cNvSpPr>
          <p:nvPr>
            <p:ph type="dt" idx="1"/>
          </p:nvPr>
        </p:nvSpPr>
        <p:spPr>
          <a:xfrm>
            <a:off x="3850446" y="0"/>
            <a:ext cx="2945659" cy="498135"/>
          </a:xfrm>
          <a:prstGeom prst="rect">
            <a:avLst/>
          </a:prstGeom>
        </p:spPr>
        <p:txBody>
          <a:bodyPr vert="horz" lIns="91577" tIns="45789" rIns="91577" bIns="45789" rtlCol="0"/>
          <a:lstStyle>
            <a:lvl1pPr algn="r">
              <a:defRPr sz="1200"/>
            </a:lvl1pPr>
          </a:lstStyle>
          <a:p>
            <a:fld id="{EF9438F2-30E6-491A-99A3-B3482BC527F1}" type="datetimeFigureOut">
              <a:rPr lang="de-CH" smtClean="0"/>
              <a:t>21.10.2019</a:t>
            </a:fld>
            <a:endParaRPr lang="de-CH"/>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577" tIns="45789" rIns="91577" bIns="45789" rtlCol="0" anchor="ctr"/>
          <a:lstStyle/>
          <a:p>
            <a:endParaRPr lang="de-CH"/>
          </a:p>
        </p:txBody>
      </p:sp>
      <p:sp>
        <p:nvSpPr>
          <p:cNvPr id="5" name="Notizenplatzhalter 4"/>
          <p:cNvSpPr>
            <a:spLocks noGrp="1"/>
          </p:cNvSpPr>
          <p:nvPr>
            <p:ph type="body" sz="quarter" idx="3"/>
          </p:nvPr>
        </p:nvSpPr>
        <p:spPr>
          <a:xfrm>
            <a:off x="679768" y="4777959"/>
            <a:ext cx="5438140" cy="3909239"/>
          </a:xfrm>
          <a:prstGeom prst="rect">
            <a:avLst/>
          </a:prstGeom>
        </p:spPr>
        <p:txBody>
          <a:bodyPr vert="horz" lIns="91577" tIns="45789" rIns="91577" bIns="45789"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2" y="9430092"/>
            <a:ext cx="2945659" cy="498134"/>
          </a:xfrm>
          <a:prstGeom prst="rect">
            <a:avLst/>
          </a:prstGeom>
        </p:spPr>
        <p:txBody>
          <a:bodyPr vert="horz" lIns="91577" tIns="45789" rIns="91577" bIns="45789" rtlCol="0" anchor="b"/>
          <a:lstStyle>
            <a:lvl1pPr algn="l">
              <a:defRPr sz="1200"/>
            </a:lvl1pPr>
          </a:lstStyle>
          <a:p>
            <a:endParaRPr lang="de-CH"/>
          </a:p>
        </p:txBody>
      </p:sp>
      <p:sp>
        <p:nvSpPr>
          <p:cNvPr id="7" name="Foliennummernplatzhalter 6"/>
          <p:cNvSpPr>
            <a:spLocks noGrp="1"/>
          </p:cNvSpPr>
          <p:nvPr>
            <p:ph type="sldNum" sz="quarter" idx="5"/>
          </p:nvPr>
        </p:nvSpPr>
        <p:spPr>
          <a:xfrm>
            <a:off x="3850446" y="9430092"/>
            <a:ext cx="2945659" cy="498134"/>
          </a:xfrm>
          <a:prstGeom prst="rect">
            <a:avLst/>
          </a:prstGeom>
        </p:spPr>
        <p:txBody>
          <a:bodyPr vert="horz" lIns="91577" tIns="45789" rIns="91577" bIns="45789" rtlCol="0" anchor="b"/>
          <a:lstStyle>
            <a:lvl1pPr algn="r">
              <a:defRPr sz="1200"/>
            </a:lvl1pPr>
          </a:lstStyle>
          <a:p>
            <a:fld id="{ED1FD653-2284-4F75-BB76-5289AE94618D}" type="slidenum">
              <a:rPr lang="de-CH" smtClean="0"/>
              <a:t>‹Nr.›</a:t>
            </a:fld>
            <a:endParaRPr lang="de-CH"/>
          </a:p>
        </p:txBody>
      </p:sp>
    </p:spTree>
    <p:extLst>
      <p:ext uri="{BB962C8B-B14F-4D97-AF65-F5344CB8AC3E}">
        <p14:creationId xmlns:p14="http://schemas.microsoft.com/office/powerpoint/2010/main" val="158771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065600" y="1900799"/>
            <a:ext cx="10425600" cy="1281601"/>
          </a:xfrm>
        </p:spPr>
        <p:txBody>
          <a:bodyPr anchor="t"/>
          <a:lstStyle>
            <a:lvl1pPr algn="l">
              <a:lnSpc>
                <a:spcPts val="4400"/>
              </a:lnSpc>
              <a:defRPr sz="4000"/>
            </a:lvl1pPr>
          </a:lstStyle>
          <a:p>
            <a:r>
              <a:rPr lang="de-DE" smtClean="0"/>
              <a:t>Titelmasterformat durch Klicken bearbeiten</a:t>
            </a:r>
            <a:endParaRPr lang="de-CH" dirty="0"/>
          </a:p>
        </p:txBody>
      </p:sp>
      <p:sp>
        <p:nvSpPr>
          <p:cNvPr id="3" name="Subtitle 2"/>
          <p:cNvSpPr>
            <a:spLocks noGrp="1"/>
          </p:cNvSpPr>
          <p:nvPr>
            <p:ph type="subTitle" idx="1"/>
          </p:nvPr>
        </p:nvSpPr>
        <p:spPr>
          <a:xfrm>
            <a:off x="1065600" y="3434400"/>
            <a:ext cx="10425600" cy="1845000"/>
          </a:xfrm>
        </p:spPr>
        <p:txBody>
          <a:bodyPr>
            <a:normAutofit/>
          </a:bodyPr>
          <a:lstStyle>
            <a:lvl1pPr marL="0" marR="0" indent="0" algn="l" defTabSz="914400" rtl="0" eaLnBrk="1" fontAlgn="auto" latinLnBrk="0" hangingPunct="1">
              <a:lnSpc>
                <a:spcPts val="3600"/>
              </a:lnSpc>
              <a:spcBef>
                <a:spcPts val="0"/>
              </a:spcBef>
              <a:spcAft>
                <a:spcPts val="1200"/>
              </a:spcAft>
              <a:buClrTx/>
              <a:buSzTx/>
              <a:buFont typeface="Wingdings" panose="05000000000000000000" pitchFamily="2" charset="2"/>
              <a:buNone/>
              <a:tabLst/>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3600"/>
              </a:lnSpc>
              <a:spcBef>
                <a:spcPts val="0"/>
              </a:spcBef>
              <a:spcAft>
                <a:spcPts val="1200"/>
              </a:spcAft>
              <a:buClrTx/>
              <a:buSzTx/>
              <a:buFont typeface="Wingdings" panose="05000000000000000000" pitchFamily="2" charset="2"/>
              <a:buNone/>
              <a:tabLst/>
              <a:defRPr/>
            </a:pPr>
            <a:r>
              <a:rPr lang="de-DE" smtClean="0"/>
              <a:t>Formatvorlage des Untertitelmasters durch Klicken bearbeiten</a:t>
            </a:r>
            <a:endParaRPr lang="de-CH" dirty="0"/>
          </a:p>
        </p:txBody>
      </p:sp>
      <p:sp>
        <p:nvSpPr>
          <p:cNvPr id="5" name="Foliennummernplatzhalter 4"/>
          <p:cNvSpPr>
            <a:spLocks noGrp="1"/>
          </p:cNvSpPr>
          <p:nvPr>
            <p:ph type="sldNum" sz="quarter" idx="11"/>
          </p:nvPr>
        </p:nvSpPr>
        <p:spPr/>
        <p:txBody>
          <a:bodyPr/>
          <a:lstStyle/>
          <a:p>
            <a:fld id="{7376A5A3-8F85-406F-8E5A-90FF9E31E9F2}" type="slidenum">
              <a:rPr lang="de-CH" smtClean="0"/>
              <a:pPr/>
              <a:t>‹Nr.›</a:t>
            </a:fld>
            <a:endParaRPr lang="de-CH" dirty="0"/>
          </a:p>
        </p:txBody>
      </p:sp>
      <p:sp>
        <p:nvSpPr>
          <p:cNvPr id="6" name="Fußzeilenplatzhalter 3"/>
          <p:cNvSpPr>
            <a:spLocks noGrp="1"/>
          </p:cNvSpPr>
          <p:nvPr>
            <p:ph type="ftr" sz="quarter" idx="10"/>
          </p:nvPr>
        </p:nvSpPr>
        <p:spPr>
          <a:xfrm>
            <a:off x="1059275" y="6401349"/>
            <a:ext cx="9359125" cy="231925"/>
          </a:xfrm>
          <a:prstGeom prst="rect">
            <a:avLst/>
          </a:prstGeom>
        </p:spPr>
        <p:txBody>
          <a:bodyPr/>
          <a:lstStyle>
            <a:lvl1pPr marL="0" algn="l" defTabSz="914400" rtl="0" eaLnBrk="1" latinLnBrk="0" hangingPunct="1">
              <a:defRPr lang="en-AU" sz="1050" kern="1200" smtClean="0">
                <a:solidFill>
                  <a:schemeClr val="tx1"/>
                </a:solidFill>
                <a:latin typeface="+mn-lt"/>
                <a:ea typeface="+mn-ea"/>
                <a:cs typeface="+mn-cs"/>
              </a:defRPr>
            </a:lvl1pPr>
          </a:lstStyle>
          <a:p>
            <a:r>
              <a:rPr lang="de-CH" dirty="0" smtClean="0"/>
              <a:t>Forum </a:t>
            </a:r>
            <a:r>
              <a:rPr lang="de-CH" dirty="0" err="1" smtClean="0"/>
              <a:t>öV</a:t>
            </a:r>
            <a:r>
              <a:rPr lang="de-CH" dirty="0" smtClean="0"/>
              <a:t> OGD  |  1. Sitzung vom 10.10.2019  |  Geschäftsstelle Open </a:t>
            </a:r>
            <a:r>
              <a:rPr lang="de-CH" dirty="0" err="1" smtClean="0"/>
              <a:t>Government</a:t>
            </a:r>
            <a:r>
              <a:rPr lang="de-CH" dirty="0" smtClean="0"/>
              <a:t> Data</a:t>
            </a:r>
            <a:endParaRPr lang="de-CH" dirty="0"/>
          </a:p>
        </p:txBody>
      </p:sp>
    </p:spTree>
    <p:extLst>
      <p:ext uri="{BB962C8B-B14F-4D97-AF65-F5344CB8AC3E}">
        <p14:creationId xmlns:p14="http://schemas.microsoft.com/office/powerpoint/2010/main" val="6158430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Text 1-spalti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59275" y="1426032"/>
            <a:ext cx="10431925" cy="885600"/>
          </a:xfrm>
        </p:spPr>
        <p:txBody>
          <a:bodyPr/>
          <a:lstStyle>
            <a:lvl1pPr>
              <a:defRPr sz="3000"/>
            </a:lvl1pPr>
          </a:lstStyle>
          <a:p>
            <a:r>
              <a:rPr lang="de-DE" dirty="0" smtClean="0"/>
              <a:t>Titel durch Klicken einfügen</a:t>
            </a:r>
            <a:endParaRPr lang="de-CH" dirty="0"/>
          </a:p>
        </p:txBody>
      </p:sp>
      <p:sp>
        <p:nvSpPr>
          <p:cNvPr id="3" name="Content Placeholder 2"/>
          <p:cNvSpPr>
            <a:spLocks noGrp="1"/>
          </p:cNvSpPr>
          <p:nvPr>
            <p:ph idx="1"/>
          </p:nvPr>
        </p:nvSpPr>
        <p:spPr>
          <a:xfrm>
            <a:off x="1063636" y="2492375"/>
            <a:ext cx="10427564" cy="2039020"/>
          </a:xfrm>
        </p:spPr>
        <p:txBody>
          <a:bodyPr/>
          <a:lstStyle>
            <a:lvl1pPr>
              <a:lnSpc>
                <a:spcPts val="3100"/>
              </a:lnSpc>
              <a:defRPr sz="2000"/>
            </a:lvl1pPr>
            <a:lvl2pPr>
              <a:lnSpc>
                <a:spcPts val="2800"/>
              </a:lnSpc>
              <a:defRPr sz="2000"/>
            </a:lvl2pPr>
            <a:lvl3pPr marL="536575" indent="-176213">
              <a:lnSpc>
                <a:spcPts val="2400"/>
              </a:lnSpc>
              <a:defRPr sz="2000"/>
            </a:lvl3pPr>
            <a:lvl4pPr marL="895350" indent="-176213">
              <a:lnSpc>
                <a:spcPts val="2200"/>
              </a:lnSpc>
              <a:defRPr sz="2000"/>
            </a:lvl4pPr>
            <a:lvl5pPr marL="1255713" indent="-176213">
              <a:lnSpc>
                <a:spcPts val="2200"/>
              </a:lnSpc>
              <a:defRPr sz="2000"/>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5" name="Foliennummernplatzhalter 4"/>
          <p:cNvSpPr>
            <a:spLocks noGrp="1"/>
          </p:cNvSpPr>
          <p:nvPr>
            <p:ph type="sldNum" sz="quarter" idx="11"/>
          </p:nvPr>
        </p:nvSpPr>
        <p:spPr>
          <a:xfrm>
            <a:off x="10605599" y="6401349"/>
            <a:ext cx="881239" cy="227628"/>
          </a:xfrm>
        </p:spPr>
        <p:txBody>
          <a:bodyPr/>
          <a:lstStyle/>
          <a:p>
            <a:fld id="{7376A5A3-8F85-406F-8E5A-90FF9E31E9F2}" type="slidenum">
              <a:rPr lang="de-CH" smtClean="0"/>
              <a:pPr/>
              <a:t>‹Nr.›</a:t>
            </a:fld>
            <a:endParaRPr lang="de-CH" dirty="0"/>
          </a:p>
        </p:txBody>
      </p:sp>
      <p:sp>
        <p:nvSpPr>
          <p:cNvPr id="11" name="Fußzeilenplatzhalter 3"/>
          <p:cNvSpPr>
            <a:spLocks noGrp="1"/>
          </p:cNvSpPr>
          <p:nvPr>
            <p:ph type="ftr" sz="quarter" idx="10"/>
          </p:nvPr>
        </p:nvSpPr>
        <p:spPr>
          <a:xfrm>
            <a:off x="1059275" y="6401349"/>
            <a:ext cx="9359125" cy="231925"/>
          </a:xfrm>
          <a:prstGeom prst="rect">
            <a:avLst/>
          </a:prstGeom>
        </p:spPr>
        <p:txBody>
          <a:bodyPr/>
          <a:lstStyle>
            <a:lvl1pPr marL="0" algn="l" defTabSz="914400" rtl="0" eaLnBrk="1" latinLnBrk="0" hangingPunct="1">
              <a:defRPr lang="en-AU" sz="1050" kern="1200" smtClean="0">
                <a:solidFill>
                  <a:schemeClr val="tx1"/>
                </a:solidFill>
                <a:latin typeface="+mn-lt"/>
                <a:ea typeface="+mn-ea"/>
                <a:cs typeface="+mn-cs"/>
              </a:defRPr>
            </a:lvl1p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16627927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Text 2-spalti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7" name="Content Placeholder 2"/>
          <p:cNvSpPr>
            <a:spLocks noGrp="1"/>
          </p:cNvSpPr>
          <p:nvPr>
            <p:ph idx="1"/>
          </p:nvPr>
        </p:nvSpPr>
        <p:spPr>
          <a:xfrm>
            <a:off x="1063636" y="2492375"/>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9" name="Content Placeholder 2"/>
          <p:cNvSpPr>
            <a:spLocks noGrp="1"/>
          </p:cNvSpPr>
          <p:nvPr>
            <p:ph idx="10"/>
          </p:nvPr>
        </p:nvSpPr>
        <p:spPr>
          <a:xfrm>
            <a:off x="6638223" y="2492375"/>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Foliennummernplatzhalter 3"/>
          <p:cNvSpPr>
            <a:spLocks noGrp="1"/>
          </p:cNvSpPr>
          <p:nvPr>
            <p:ph type="sldNum" sz="quarter" idx="12"/>
          </p:nvPr>
        </p:nvSpPr>
        <p:spPr/>
        <p:txBody>
          <a:bodyPr/>
          <a:lstStyle/>
          <a:p>
            <a:fld id="{7376A5A3-8F85-406F-8E5A-90FF9E31E9F2}" type="slidenum">
              <a:rPr lang="de-CH" smtClean="0"/>
              <a:pPr/>
              <a:t>‹Nr.›</a:t>
            </a:fld>
            <a:endParaRPr lang="de-CH" dirty="0"/>
          </a:p>
        </p:txBody>
      </p:sp>
      <p:sp>
        <p:nvSpPr>
          <p:cNvPr id="8" name="Fußzeilenplatzhalter 3"/>
          <p:cNvSpPr>
            <a:spLocks noGrp="1"/>
          </p:cNvSpPr>
          <p:nvPr>
            <p:ph type="ftr" sz="quarter" idx="13"/>
          </p:nvPr>
        </p:nvSpPr>
        <p:spPr>
          <a:xfrm>
            <a:off x="1059275" y="6401349"/>
            <a:ext cx="9359125" cy="231925"/>
          </a:xfrm>
          <a:prstGeom prst="rect">
            <a:avLst/>
          </a:prstGeom>
        </p:spPr>
        <p:txBody>
          <a:bodyPr/>
          <a:lstStyle>
            <a:lvl1pPr marL="0" algn="l" defTabSz="914400" rtl="0" eaLnBrk="1" latinLnBrk="0" hangingPunct="1">
              <a:defRPr lang="en-AU" sz="1050" kern="1200" smtClean="0">
                <a:solidFill>
                  <a:schemeClr val="tx1"/>
                </a:solidFill>
                <a:latin typeface="+mn-lt"/>
                <a:ea typeface="+mn-ea"/>
                <a:cs typeface="+mn-cs"/>
              </a:defRPr>
            </a:lvl1p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33159718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links Text, rechts Grafi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6" name="Content Placeholder 2"/>
          <p:cNvSpPr>
            <a:spLocks noGrp="1"/>
          </p:cNvSpPr>
          <p:nvPr>
            <p:ph idx="12" hasCustomPrompt="1"/>
          </p:nvPr>
        </p:nvSpPr>
        <p:spPr>
          <a:xfrm>
            <a:off x="6455664" y="2498471"/>
            <a:ext cx="5035536"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7" name="Content Placeholder 2"/>
          <p:cNvSpPr>
            <a:spLocks noGrp="1"/>
          </p:cNvSpPr>
          <p:nvPr>
            <p:ph idx="13" hasCustomPrompt="1"/>
          </p:nvPr>
        </p:nvSpPr>
        <p:spPr>
          <a:xfrm>
            <a:off x="6456864" y="5767199"/>
            <a:ext cx="5035536"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9" name="Content Placeholder 2"/>
          <p:cNvSpPr>
            <a:spLocks noGrp="1"/>
          </p:cNvSpPr>
          <p:nvPr>
            <p:ph idx="1"/>
          </p:nvPr>
        </p:nvSpPr>
        <p:spPr>
          <a:xfrm>
            <a:off x="1063636" y="2498471"/>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Foliennummernplatzhalter 3"/>
          <p:cNvSpPr>
            <a:spLocks noGrp="1"/>
          </p:cNvSpPr>
          <p:nvPr>
            <p:ph type="sldNum" sz="quarter" idx="15"/>
          </p:nvPr>
        </p:nvSpPr>
        <p:spPr/>
        <p:txBody>
          <a:bodyPr/>
          <a:lstStyle/>
          <a:p>
            <a:fld id="{7376A5A3-8F85-406F-8E5A-90FF9E31E9F2}" type="slidenum">
              <a:rPr lang="de-CH" smtClean="0"/>
              <a:pPr/>
              <a:t>‹Nr.›</a:t>
            </a:fld>
            <a:endParaRPr lang="de-CH" dirty="0"/>
          </a:p>
        </p:txBody>
      </p:sp>
      <p:sp>
        <p:nvSpPr>
          <p:cNvPr id="8" name="Fußzeilenplatzhalter 3"/>
          <p:cNvSpPr>
            <a:spLocks noGrp="1"/>
          </p:cNvSpPr>
          <p:nvPr>
            <p:ph type="ftr" sz="quarter" idx="10"/>
          </p:nvPr>
        </p:nvSpPr>
        <p:spPr>
          <a:xfrm>
            <a:off x="1059275" y="6401349"/>
            <a:ext cx="9359125" cy="231925"/>
          </a:xfrm>
          <a:prstGeom prst="rect">
            <a:avLst/>
          </a:prstGeom>
        </p:spPr>
        <p:txBody>
          <a:bodyPr/>
          <a:lstStyle>
            <a:lvl1pPr marL="0" algn="l" defTabSz="914400" rtl="0" eaLnBrk="1" latinLnBrk="0" hangingPunct="1">
              <a:defRPr lang="en-AU" sz="1050" kern="1200" smtClean="0">
                <a:solidFill>
                  <a:schemeClr val="tx1"/>
                </a:solidFill>
                <a:latin typeface="+mn-lt"/>
                <a:ea typeface="+mn-ea"/>
                <a:cs typeface="+mn-cs"/>
              </a:defRPr>
            </a:lvl1p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11724493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Grafiken links und rech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6" name="Content Placeholder 2"/>
          <p:cNvSpPr>
            <a:spLocks noGrp="1"/>
          </p:cNvSpPr>
          <p:nvPr>
            <p:ph idx="12" hasCustomPrompt="1"/>
          </p:nvPr>
        </p:nvSpPr>
        <p:spPr>
          <a:xfrm>
            <a:off x="6455664" y="2492375"/>
            <a:ext cx="5035536"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7" name="Content Placeholder 2"/>
          <p:cNvSpPr>
            <a:spLocks noGrp="1"/>
          </p:cNvSpPr>
          <p:nvPr>
            <p:ph idx="13" hasCustomPrompt="1"/>
          </p:nvPr>
        </p:nvSpPr>
        <p:spPr>
          <a:xfrm>
            <a:off x="6456864" y="5767199"/>
            <a:ext cx="5035536"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8" name="Content Placeholder 2"/>
          <p:cNvSpPr>
            <a:spLocks noGrp="1"/>
          </p:cNvSpPr>
          <p:nvPr>
            <p:ph idx="14" hasCustomPrompt="1"/>
          </p:nvPr>
        </p:nvSpPr>
        <p:spPr>
          <a:xfrm>
            <a:off x="1059264" y="2492375"/>
            <a:ext cx="4859952"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9" name="Content Placeholder 2"/>
          <p:cNvSpPr>
            <a:spLocks noGrp="1"/>
          </p:cNvSpPr>
          <p:nvPr>
            <p:ph idx="15" hasCustomPrompt="1"/>
          </p:nvPr>
        </p:nvSpPr>
        <p:spPr>
          <a:xfrm>
            <a:off x="1060464" y="5767199"/>
            <a:ext cx="4858752"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4" name="Foliennummernplatzhalter 3"/>
          <p:cNvSpPr>
            <a:spLocks noGrp="1"/>
          </p:cNvSpPr>
          <p:nvPr>
            <p:ph type="sldNum" sz="quarter" idx="17"/>
          </p:nvPr>
        </p:nvSpPr>
        <p:spPr/>
        <p:txBody>
          <a:bodyPr/>
          <a:lstStyle/>
          <a:p>
            <a:fld id="{7376A5A3-8F85-406F-8E5A-90FF9E31E9F2}" type="slidenum">
              <a:rPr lang="de-CH" smtClean="0"/>
              <a:pPr/>
              <a:t>‹Nr.›</a:t>
            </a:fld>
            <a:endParaRPr lang="de-CH" dirty="0"/>
          </a:p>
        </p:txBody>
      </p:sp>
      <p:sp>
        <p:nvSpPr>
          <p:cNvPr id="10" name="Fußzeilenplatzhalter 3"/>
          <p:cNvSpPr>
            <a:spLocks noGrp="1"/>
          </p:cNvSpPr>
          <p:nvPr>
            <p:ph type="ftr" sz="quarter" idx="10"/>
          </p:nvPr>
        </p:nvSpPr>
        <p:spPr>
          <a:xfrm>
            <a:off x="1059275" y="6401349"/>
            <a:ext cx="9359125" cy="231925"/>
          </a:xfrm>
          <a:prstGeom prst="rect">
            <a:avLst/>
          </a:prstGeom>
        </p:spPr>
        <p:txBody>
          <a:bodyPr/>
          <a:lstStyle>
            <a:lvl1pPr marL="0" algn="l" defTabSz="914400" rtl="0" eaLnBrk="1" latinLnBrk="0" hangingPunct="1">
              <a:defRPr lang="en-AU" sz="1050" kern="1200" smtClean="0">
                <a:solidFill>
                  <a:schemeClr val="tx1"/>
                </a:solidFill>
                <a:latin typeface="+mn-lt"/>
                <a:ea typeface="+mn-ea"/>
                <a:cs typeface="+mn-cs"/>
              </a:defRPr>
            </a:lvl1p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14775876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Grafik ganze Brei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8" name="Content Placeholder 2"/>
          <p:cNvSpPr>
            <a:spLocks noGrp="1"/>
          </p:cNvSpPr>
          <p:nvPr>
            <p:ph idx="14" hasCustomPrompt="1"/>
          </p:nvPr>
        </p:nvSpPr>
        <p:spPr>
          <a:xfrm>
            <a:off x="1059264" y="2492375"/>
            <a:ext cx="10431936"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9" name="Content Placeholder 2"/>
          <p:cNvSpPr>
            <a:spLocks noGrp="1"/>
          </p:cNvSpPr>
          <p:nvPr>
            <p:ph idx="15" hasCustomPrompt="1"/>
          </p:nvPr>
        </p:nvSpPr>
        <p:spPr>
          <a:xfrm>
            <a:off x="1060464" y="5767199"/>
            <a:ext cx="10491456"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4" name="Foliennummernplatzhalter 3"/>
          <p:cNvSpPr>
            <a:spLocks noGrp="1"/>
          </p:cNvSpPr>
          <p:nvPr>
            <p:ph type="sldNum" sz="quarter" idx="17"/>
          </p:nvPr>
        </p:nvSpPr>
        <p:spPr/>
        <p:txBody>
          <a:bodyPr/>
          <a:lstStyle/>
          <a:p>
            <a:fld id="{7376A5A3-8F85-406F-8E5A-90FF9E31E9F2}" type="slidenum">
              <a:rPr lang="de-CH" smtClean="0"/>
              <a:pPr/>
              <a:t>‹Nr.›</a:t>
            </a:fld>
            <a:endParaRPr lang="de-CH" dirty="0"/>
          </a:p>
        </p:txBody>
      </p:sp>
      <p:sp>
        <p:nvSpPr>
          <p:cNvPr id="7" name="Fußzeilenplatzhalter 3"/>
          <p:cNvSpPr>
            <a:spLocks noGrp="1"/>
          </p:cNvSpPr>
          <p:nvPr>
            <p:ph type="ftr" sz="quarter" idx="10"/>
          </p:nvPr>
        </p:nvSpPr>
        <p:spPr>
          <a:xfrm>
            <a:off x="1059275" y="6401349"/>
            <a:ext cx="9359125" cy="231925"/>
          </a:xfrm>
          <a:prstGeom prst="rect">
            <a:avLst/>
          </a:prstGeom>
        </p:spPr>
        <p:txBody>
          <a:bodyPr/>
          <a:lstStyle>
            <a:lvl1pPr marL="0" algn="l" defTabSz="914400" rtl="0" eaLnBrk="1" latinLnBrk="0" hangingPunct="1">
              <a:defRPr lang="en-AU" sz="1050" kern="1200" smtClean="0">
                <a:solidFill>
                  <a:schemeClr val="tx1"/>
                </a:solidFill>
                <a:latin typeface="+mn-lt"/>
                <a:ea typeface="+mn-ea"/>
                <a:cs typeface="+mn-cs"/>
              </a:defRPr>
            </a:lvl1p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28457230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9275" y="1419936"/>
            <a:ext cx="10431925" cy="461665"/>
          </a:xfrm>
          <a:prstGeom prst="rect">
            <a:avLst/>
          </a:prstGeom>
        </p:spPr>
        <p:txBody>
          <a:bodyPr vert="horz" lIns="0" tIns="0" rIns="0" bIns="0" rtlCol="0" anchor="t" anchorCtr="0">
            <a:spAutoFit/>
          </a:bodyPr>
          <a:lstStyle/>
          <a:p>
            <a:r>
              <a:rPr lang="de-DE" dirty="0" smtClean="0"/>
              <a:t>Formatvorlage des Titels durch Klicken bearbeiten</a:t>
            </a:r>
            <a:endParaRPr lang="de-CH" dirty="0"/>
          </a:p>
        </p:txBody>
      </p:sp>
      <p:sp>
        <p:nvSpPr>
          <p:cNvPr id="3" name="Text Placeholder 2"/>
          <p:cNvSpPr>
            <a:spLocks noGrp="1"/>
          </p:cNvSpPr>
          <p:nvPr>
            <p:ph type="body" idx="1"/>
          </p:nvPr>
        </p:nvSpPr>
        <p:spPr>
          <a:xfrm>
            <a:off x="1059275" y="2492375"/>
            <a:ext cx="10427564" cy="1015150"/>
          </a:xfrm>
          <a:prstGeom prst="rect">
            <a:avLst/>
          </a:prstGeom>
        </p:spPr>
        <p:txBody>
          <a:bodyPr vert="horz" lIns="0" tIns="0" rIns="0" bIns="0" rtlCol="0">
            <a:spAutoFit/>
          </a:bodyPr>
          <a:lstStyle/>
          <a:p>
            <a:pPr marL="0" marR="0" lvl="0" indent="0" algn="l" defTabSz="914400" rtl="0" eaLnBrk="1" fontAlgn="auto" latinLnBrk="0" hangingPunct="1">
              <a:lnSpc>
                <a:spcPct val="90000"/>
              </a:lnSpc>
              <a:spcBef>
                <a:spcPts val="0"/>
              </a:spcBef>
              <a:spcAft>
                <a:spcPts val="1800"/>
              </a:spcAft>
              <a:buClrTx/>
              <a:buSzTx/>
              <a:buFont typeface="Wingdings" panose="05000000000000000000" pitchFamily="2" charset="2"/>
              <a:buNone/>
              <a:tabLst/>
              <a:defRPr/>
            </a:pPr>
            <a:r>
              <a:rPr lang="de-DE" dirty="0" smtClean="0"/>
              <a:t>Formatvorlage des Untertitels durch Klicken bearbeiten</a:t>
            </a:r>
            <a:endParaRPr lang="de-CH" dirty="0" smtClean="0"/>
          </a:p>
          <a:p>
            <a:pPr marL="0" indent="0">
              <a:buNone/>
            </a:pPr>
            <a:endParaRPr lang="de-DE" sz="3200" dirty="0" smtClean="0"/>
          </a:p>
        </p:txBody>
      </p:sp>
      <p:pic>
        <p:nvPicPr>
          <p:cNvPr id="9" name="Grafik 8"/>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820161" y="3263935"/>
            <a:ext cx="1929388" cy="853442"/>
          </a:xfrm>
          <a:prstGeom prst="rect">
            <a:avLst/>
          </a:prstGeom>
        </p:spPr>
      </p:pic>
      <p:cxnSp>
        <p:nvCxnSpPr>
          <p:cNvPr id="14" name="Gerader Verbinder 13"/>
          <p:cNvCxnSpPr/>
          <p:nvPr userDrawn="1"/>
        </p:nvCxnSpPr>
        <p:spPr>
          <a:xfrm>
            <a:off x="0" y="6319229"/>
            <a:ext cx="12192000" cy="1381"/>
          </a:xfrm>
          <a:prstGeom prst="line">
            <a:avLst/>
          </a:prstGeom>
          <a:ln w="12700" cap="rnd">
            <a:solidFill>
              <a:schemeClr val="accent5">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10" name="Grafik 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12225456" cy="1018032"/>
          </a:xfrm>
          <a:prstGeom prst="rect">
            <a:avLst/>
          </a:prstGeom>
        </p:spPr>
      </p:pic>
      <p:sp>
        <p:nvSpPr>
          <p:cNvPr id="7" name="Foliennummernplatzhalter 6"/>
          <p:cNvSpPr>
            <a:spLocks noGrp="1"/>
          </p:cNvSpPr>
          <p:nvPr>
            <p:ph type="sldNum" sz="quarter" idx="4"/>
          </p:nvPr>
        </p:nvSpPr>
        <p:spPr>
          <a:xfrm>
            <a:off x="10605599" y="6408070"/>
            <a:ext cx="881239" cy="227628"/>
          </a:xfrm>
          <a:prstGeom prst="rect">
            <a:avLst/>
          </a:prstGeom>
        </p:spPr>
        <p:txBody>
          <a:bodyPr vert="horz" lIns="0" tIns="0" rIns="0" bIns="45720" rtlCol="0" anchor="t" anchorCtr="0"/>
          <a:lstStyle>
            <a:lvl1pPr algn="r">
              <a:defRPr sz="800">
                <a:solidFill>
                  <a:schemeClr val="accent5">
                    <a:lumMod val="60000"/>
                    <a:lumOff val="40000"/>
                  </a:schemeClr>
                </a:solidFill>
              </a:defRPr>
            </a:lvl1pPr>
          </a:lstStyle>
          <a:p>
            <a:fld id="{7376A5A3-8F85-406F-8E5A-90FF9E31E9F2}" type="slidenum">
              <a:rPr lang="de-CH" smtClean="0"/>
              <a:pPr/>
              <a:t>‹Nr.›</a:t>
            </a:fld>
            <a:endParaRPr lang="de-CH" dirty="0"/>
          </a:p>
        </p:txBody>
      </p:sp>
      <p:pic>
        <p:nvPicPr>
          <p:cNvPr id="4" name="Grafik 3"/>
          <p:cNvPicPr>
            <a:picLocks noChangeAspect="1"/>
          </p:cNvPicPr>
          <p:nvPr userDrawn="1"/>
        </p:nvPicPr>
        <p:blipFill>
          <a:blip r:embed="rId10"/>
          <a:stretch>
            <a:fillRect/>
          </a:stretch>
        </p:blipFill>
        <p:spPr>
          <a:xfrm>
            <a:off x="8176260" y="6408070"/>
            <a:ext cx="2242140" cy="284181"/>
          </a:xfrm>
          <a:prstGeom prst="rect">
            <a:avLst/>
          </a:prstGeom>
        </p:spPr>
      </p:pic>
      <p:sp>
        <p:nvSpPr>
          <p:cNvPr id="13" name="Fußzeilenplatzhalter 3"/>
          <p:cNvSpPr>
            <a:spLocks noGrp="1"/>
          </p:cNvSpPr>
          <p:nvPr>
            <p:ph type="ftr" sz="quarter" idx="3"/>
          </p:nvPr>
        </p:nvSpPr>
        <p:spPr>
          <a:xfrm>
            <a:off x="1059275" y="6401349"/>
            <a:ext cx="9359125" cy="231925"/>
          </a:xfrm>
          <a:prstGeom prst="rect">
            <a:avLst/>
          </a:prstGeom>
        </p:spPr>
        <p:txBody>
          <a:bodyPr/>
          <a:lstStyle>
            <a:lvl1pPr marL="0" algn="l" defTabSz="914400" rtl="0" eaLnBrk="1" latinLnBrk="0" hangingPunct="1">
              <a:defRPr lang="en-AU" sz="1050" kern="1200" smtClean="0">
                <a:solidFill>
                  <a:schemeClr val="tx1"/>
                </a:solidFill>
                <a:latin typeface="+mn-lt"/>
                <a:ea typeface="+mn-ea"/>
                <a:cs typeface="+mn-cs"/>
              </a:defRPr>
            </a:lvl1p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3022490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9" r:id="rId4"/>
    <p:sldLayoutId id="2147483660" r:id="rId5"/>
    <p:sldLayoutId id="2147483661" r:id="rId6"/>
  </p:sldLayoutIdLst>
  <p:timing>
    <p:tnLst>
      <p:par>
        <p:cTn id="1" dur="indefinite" restart="never" nodeType="tmRoot"/>
      </p:par>
    </p:tnLst>
  </p:timing>
  <p:hf hdr="0" dt="0"/>
  <p:txStyles>
    <p:titleStyle>
      <a:lvl1pPr algn="l" defTabSz="914400" rtl="0" eaLnBrk="1" latinLnBrk="0" hangingPunct="1">
        <a:lnSpc>
          <a:spcPts val="3600"/>
        </a:lnSpc>
        <a:spcBef>
          <a:spcPct val="0"/>
        </a:spcBef>
        <a:buNone/>
        <a:defRPr sz="3000" b="1" kern="1200" baseline="0">
          <a:solidFill>
            <a:schemeClr val="accent5">
              <a:lumMod val="60000"/>
              <a:lumOff val="40000"/>
            </a:schemeClr>
          </a:solidFill>
          <a:latin typeface="+mn-lt"/>
          <a:ea typeface="+mj-ea"/>
          <a:cs typeface="+mj-cs"/>
        </a:defRPr>
      </a:lvl1pPr>
    </p:titleStyle>
    <p:bodyStyle>
      <a:lvl1pPr marL="0" marR="0" indent="0" algn="l" defTabSz="914400" rtl="0" eaLnBrk="1" fontAlgn="auto" latinLnBrk="0" hangingPunct="1">
        <a:lnSpc>
          <a:spcPts val="3200"/>
        </a:lnSpc>
        <a:spcBef>
          <a:spcPts val="0"/>
        </a:spcBef>
        <a:spcAft>
          <a:spcPts val="1200"/>
        </a:spcAft>
        <a:buClrTx/>
        <a:buSzTx/>
        <a:buFont typeface="Wingdings" panose="05000000000000000000" pitchFamily="2" charset="2"/>
        <a:buNone/>
        <a:tabLst/>
        <a:defRPr sz="2700" kern="1200">
          <a:solidFill>
            <a:schemeClr val="tx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570" userDrawn="1">
          <p15:clr>
            <a:srgbClr val="F26B43"/>
          </p15:clr>
        </p15:guide>
        <p15:guide id="2" pos="372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bfs.admin.ch/bfs/de/home/dienstleistungen/ogd.htm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s://opendata.swiss/de/terms-of-us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europeandataportal.eu/de/news/open-data-maturity-europe-2018"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data.gov.ie/stat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mailto:opendata@bfs.admin.ch"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opendata@bfs.admin.ch"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opendata.swiss/" TargetMode="External"/><Relationship Id="rId2" Type="http://schemas.openxmlformats.org/officeDocument/2006/relationships/hyperlink" Target="mailto:opendata@bfs.admin.ch"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www.bfs.admin.ch/bfs/de/home/dienstleistungen/ogd.html" TargetMode="External"/><Relationship Id="rId4" Type="http://schemas.openxmlformats.org/officeDocument/2006/relationships/hyperlink" Target="https://twitter.com/opendataswis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65600" y="1900799"/>
            <a:ext cx="10425600" cy="1692771"/>
          </a:xfrm>
        </p:spPr>
        <p:txBody>
          <a:bodyPr/>
          <a:lstStyle/>
          <a:p>
            <a:pPr>
              <a:spcAft>
                <a:spcPts val="1800"/>
              </a:spcAft>
            </a:pPr>
            <a:r>
              <a:rPr lang="de-CH" dirty="0"/>
              <a:t>Forum öffentliche Verwaltungen und Open </a:t>
            </a:r>
            <a:r>
              <a:rPr lang="de-CH" dirty="0" err="1"/>
              <a:t>Government</a:t>
            </a:r>
            <a:r>
              <a:rPr lang="de-CH" dirty="0"/>
              <a:t> </a:t>
            </a:r>
            <a:r>
              <a:rPr lang="de-CH" dirty="0" smtClean="0"/>
              <a:t>Data</a:t>
            </a:r>
            <a:br>
              <a:rPr lang="de-CH" dirty="0" smtClean="0"/>
            </a:br>
            <a:r>
              <a:rPr lang="de-DE" b="0" dirty="0" smtClean="0"/>
              <a:t>1. Sitzung</a:t>
            </a:r>
            <a:endParaRPr lang="de-DE" b="0" dirty="0"/>
          </a:p>
        </p:txBody>
      </p:sp>
      <p:sp>
        <p:nvSpPr>
          <p:cNvPr id="3" name="Untertitel 2"/>
          <p:cNvSpPr>
            <a:spLocks noGrp="1"/>
          </p:cNvSpPr>
          <p:nvPr>
            <p:ph type="subTitle" idx="1"/>
          </p:nvPr>
        </p:nvSpPr>
        <p:spPr>
          <a:xfrm>
            <a:off x="1065600" y="4707466"/>
            <a:ext cx="10425600" cy="571933"/>
          </a:xfrm>
        </p:spPr>
        <p:txBody>
          <a:bodyPr/>
          <a:lstStyle/>
          <a:p>
            <a:r>
              <a:rPr lang="de-CH" dirty="0" smtClean="0"/>
              <a:t>Bern, 10.10.2019</a:t>
            </a:r>
            <a:endParaRPr lang="de-CH" dirty="0"/>
          </a:p>
        </p:txBody>
      </p:sp>
      <p:sp>
        <p:nvSpPr>
          <p:cNvPr id="5" name="Foliennummernplatzhalter 4"/>
          <p:cNvSpPr>
            <a:spLocks noGrp="1"/>
          </p:cNvSpPr>
          <p:nvPr>
            <p:ph type="sldNum" sz="quarter" idx="11"/>
          </p:nvPr>
        </p:nvSpPr>
        <p:spPr/>
        <p:txBody>
          <a:bodyPr/>
          <a:lstStyle/>
          <a:p>
            <a:fld id="{7376A5A3-8F85-406F-8E5A-90FF9E31E9F2}" type="slidenum">
              <a:rPr lang="de-CH" smtClean="0"/>
              <a:pPr/>
              <a:t>1</a:t>
            </a:fld>
            <a:endParaRPr lang="de-CH" dirty="0"/>
          </a:p>
        </p:txBody>
      </p:sp>
      <p:pic>
        <p:nvPicPr>
          <p:cNvPr id="6" name="Picture 2" descr="Dieses Teaser-Bild führt zu weiteren Informationen zu: Open Government Dat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6954" y="3117558"/>
            <a:ext cx="3454245" cy="2161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93223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ctrTitle"/>
          </p:nvPr>
        </p:nvSpPr>
        <p:spPr>
          <a:xfrm>
            <a:off x="1065600" y="3831200"/>
            <a:ext cx="10425600" cy="1080873"/>
          </a:xfrm>
        </p:spPr>
        <p:txBody>
          <a:bodyPr/>
          <a:lstStyle/>
          <a:p>
            <a:r>
              <a:rPr lang="de-CH" sz="3200" dirty="0"/>
              <a:t>2</a:t>
            </a:r>
            <a:r>
              <a:rPr lang="de-CH" sz="3200" dirty="0" smtClean="0"/>
              <a:t>. </a:t>
            </a:r>
            <a:r>
              <a:rPr lang="de-CH" sz="3200" dirty="0"/>
              <a:t>Die Organisation zur Strategieumsetzung</a:t>
            </a:r>
            <a:br>
              <a:rPr lang="de-CH" sz="3200" dirty="0"/>
            </a:br>
            <a:r>
              <a:rPr lang="de-CH" sz="3200" dirty="0"/>
              <a:t>	</a:t>
            </a:r>
            <a:endParaRPr lang="de-CH" sz="3200" b="0"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10</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2083445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fld id="{7376A5A3-8F85-406F-8E5A-90FF9E31E9F2}" type="slidenum">
              <a:rPr lang="de-CH" smtClean="0"/>
              <a:pPr/>
              <a:t>11</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grpSp>
        <p:nvGrpSpPr>
          <p:cNvPr id="6" name="Gruppieren 5"/>
          <p:cNvGrpSpPr/>
          <p:nvPr/>
        </p:nvGrpSpPr>
        <p:grpSpPr>
          <a:xfrm>
            <a:off x="2092638" y="1329990"/>
            <a:ext cx="9967816" cy="4621481"/>
            <a:chOff x="-16446" y="0"/>
            <a:chExt cx="8009096" cy="4621625"/>
          </a:xfrm>
        </p:grpSpPr>
        <p:grpSp>
          <p:nvGrpSpPr>
            <p:cNvPr id="7" name="Gruppieren 6"/>
            <p:cNvGrpSpPr/>
            <p:nvPr/>
          </p:nvGrpSpPr>
          <p:grpSpPr>
            <a:xfrm>
              <a:off x="-16446" y="0"/>
              <a:ext cx="5514986" cy="4621625"/>
              <a:chOff x="-16446" y="0"/>
              <a:chExt cx="5514986" cy="4621625"/>
            </a:xfrm>
          </p:grpSpPr>
          <p:grpSp>
            <p:nvGrpSpPr>
              <p:cNvPr id="22" name="Gruppieren 21"/>
              <p:cNvGrpSpPr/>
              <p:nvPr/>
            </p:nvGrpSpPr>
            <p:grpSpPr>
              <a:xfrm>
                <a:off x="0" y="0"/>
                <a:ext cx="1330036" cy="730333"/>
                <a:chOff x="0" y="0"/>
                <a:chExt cx="1330036" cy="730333"/>
              </a:xfrm>
            </p:grpSpPr>
            <p:sp>
              <p:nvSpPr>
                <p:cNvPr id="41" name="Textfeld 2"/>
                <p:cNvSpPr txBox="1">
                  <a:spLocks noChangeArrowheads="1"/>
                </p:cNvSpPr>
                <p:nvPr/>
              </p:nvSpPr>
              <p:spPr bwMode="auto">
                <a:xfrm>
                  <a:off x="427511" y="249382"/>
                  <a:ext cx="640715" cy="264055"/>
                </a:xfrm>
                <a:prstGeom prst="rect">
                  <a:avLst/>
                </a:prstGeom>
                <a:noFill/>
                <a:ln w="9525">
                  <a:noFill/>
                  <a:miter lim="800000"/>
                  <a:headEnd/>
                  <a:tailEnd/>
                </a:ln>
              </p:spPr>
              <p:txBody>
                <a:bodyPr rot="0" vert="horz" wrap="square" lIns="91440" tIns="45720" rIns="91440" bIns="45720" anchor="t" anchorCtr="0">
                  <a:spAutoFit/>
                </a:bodyPr>
                <a:lstStyle/>
                <a:p>
                  <a:pPr>
                    <a:lnSpc>
                      <a:spcPts val="1300"/>
                    </a:lnSpc>
                    <a:spcAft>
                      <a:spcPts val="600"/>
                    </a:spcAft>
                  </a:pPr>
                  <a:r>
                    <a:rPr lang="en-GB" sz="1400" b="1" dirty="0">
                      <a:effectLst/>
                      <a:latin typeface="Arial" panose="020B0604020202020204" pitchFamily="34" charset="0"/>
                      <a:ea typeface="Calibri" panose="020F0502020204030204" pitchFamily="34" charset="0"/>
                      <a:cs typeface="Times New Roman" panose="02020603050405020304" pitchFamily="18" charset="0"/>
                    </a:rPr>
                    <a:t>EDI</a:t>
                  </a:r>
                  <a:endParaRPr lang="de-CH" sz="14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2" name="Rechteck 41"/>
                <p:cNvSpPr/>
                <p:nvPr/>
              </p:nvSpPr>
              <p:spPr>
                <a:xfrm>
                  <a:off x="0" y="0"/>
                  <a:ext cx="1330036" cy="730333"/>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grpSp>
          <p:grpSp>
            <p:nvGrpSpPr>
              <p:cNvPr id="23" name="Gruppieren 22"/>
              <p:cNvGrpSpPr/>
              <p:nvPr/>
            </p:nvGrpSpPr>
            <p:grpSpPr>
              <a:xfrm>
                <a:off x="-16446" y="1112292"/>
                <a:ext cx="1346482" cy="730333"/>
                <a:chOff x="-16446" y="0"/>
                <a:chExt cx="1346482" cy="730333"/>
              </a:xfrm>
            </p:grpSpPr>
            <p:sp>
              <p:nvSpPr>
                <p:cNvPr id="39" name="Rechteck 38"/>
                <p:cNvSpPr/>
                <p:nvPr/>
              </p:nvSpPr>
              <p:spPr>
                <a:xfrm>
                  <a:off x="0" y="0"/>
                  <a:ext cx="1330036" cy="730333"/>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sp>
              <p:nvSpPr>
                <p:cNvPr id="40" name="Textfeld 2"/>
                <p:cNvSpPr txBox="1">
                  <a:spLocks noChangeArrowheads="1"/>
                </p:cNvSpPr>
                <p:nvPr/>
              </p:nvSpPr>
              <p:spPr bwMode="auto">
                <a:xfrm>
                  <a:off x="-16446" y="230648"/>
                  <a:ext cx="1329430" cy="264055"/>
                </a:xfrm>
                <a:prstGeom prst="rect">
                  <a:avLst/>
                </a:prstGeom>
                <a:noFill/>
                <a:ln w="9525">
                  <a:noFill/>
                  <a:miter lim="800000"/>
                  <a:headEnd/>
                  <a:tailEnd/>
                </a:ln>
              </p:spPr>
              <p:txBody>
                <a:bodyPr rot="0" vert="horz" wrap="square" lIns="91440" tIns="45720" rIns="91440" bIns="45720" anchor="t" anchorCtr="0">
                  <a:spAutoFit/>
                </a:bodyPr>
                <a:lstStyle/>
                <a:p>
                  <a:pPr algn="ctr">
                    <a:lnSpc>
                      <a:spcPts val="1300"/>
                    </a:lnSpc>
                    <a:spcAft>
                      <a:spcPts val="600"/>
                    </a:spcAft>
                  </a:pPr>
                  <a:r>
                    <a:rPr lang="de-CH" sz="1400" b="1" dirty="0" smtClean="0">
                      <a:latin typeface="Arial" panose="020B0604020202020204" pitchFamily="34" charset="0"/>
                      <a:ea typeface="Calibri" panose="020F0502020204030204" pitchFamily="34" charset="0"/>
                      <a:cs typeface="Times New Roman" panose="02020603050405020304" pitchFamily="18" charset="0"/>
                    </a:rPr>
                    <a:t>IDA </a:t>
                  </a:r>
                  <a:r>
                    <a:rPr lang="de-CH" sz="1400" b="1" dirty="0" smtClean="0">
                      <a:effectLst/>
                      <a:latin typeface="Arial" panose="020B0604020202020204" pitchFamily="34" charset="0"/>
                      <a:ea typeface="Calibri" panose="020F0502020204030204" pitchFamily="34" charset="0"/>
                      <a:cs typeface="Times New Roman" panose="02020603050405020304" pitchFamily="18" charset="0"/>
                    </a:rPr>
                    <a:t>OGD</a:t>
                  </a:r>
                  <a:endParaRPr lang="de-CH" sz="1400" dirty="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24" name="Gruppieren 23"/>
              <p:cNvGrpSpPr/>
              <p:nvPr/>
            </p:nvGrpSpPr>
            <p:grpSpPr>
              <a:xfrm>
                <a:off x="0" y="2231409"/>
                <a:ext cx="1330036" cy="730333"/>
                <a:chOff x="0" y="0"/>
                <a:chExt cx="1330036" cy="730333"/>
              </a:xfrm>
            </p:grpSpPr>
            <p:sp>
              <p:nvSpPr>
                <p:cNvPr id="37" name="Rechteck 36"/>
                <p:cNvSpPr/>
                <p:nvPr/>
              </p:nvSpPr>
              <p:spPr>
                <a:xfrm>
                  <a:off x="0" y="0"/>
                  <a:ext cx="1330036" cy="730333"/>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sp>
              <p:nvSpPr>
                <p:cNvPr id="38" name="Textfeld 2"/>
                <p:cNvSpPr txBox="1">
                  <a:spLocks noChangeArrowheads="1"/>
                </p:cNvSpPr>
                <p:nvPr/>
              </p:nvSpPr>
              <p:spPr bwMode="auto">
                <a:xfrm>
                  <a:off x="0" y="227939"/>
                  <a:ext cx="1329430" cy="264055"/>
                </a:xfrm>
                <a:prstGeom prst="rect">
                  <a:avLst/>
                </a:prstGeom>
                <a:noFill/>
                <a:ln w="9525">
                  <a:noFill/>
                  <a:miter lim="800000"/>
                  <a:headEnd/>
                  <a:tailEnd/>
                </a:ln>
              </p:spPr>
              <p:txBody>
                <a:bodyPr rot="0" vert="horz" wrap="square" lIns="91440" tIns="45720" rIns="91440" bIns="45720" anchor="t" anchorCtr="0">
                  <a:spAutoFit/>
                </a:bodyPr>
                <a:lstStyle/>
                <a:p>
                  <a:pPr algn="ctr">
                    <a:lnSpc>
                      <a:spcPts val="1300"/>
                    </a:lnSpc>
                    <a:spcAft>
                      <a:spcPts val="600"/>
                    </a:spcAft>
                  </a:pPr>
                  <a:r>
                    <a:rPr lang="de-CH" sz="1400" b="1" dirty="0">
                      <a:effectLst/>
                      <a:latin typeface="Arial" panose="020B0604020202020204" pitchFamily="34" charset="0"/>
                      <a:ea typeface="Calibri" panose="020F0502020204030204" pitchFamily="34" charset="0"/>
                      <a:cs typeface="Times New Roman" panose="02020603050405020304" pitchFamily="18" charset="0"/>
                    </a:rPr>
                    <a:t>Forum </a:t>
                  </a:r>
                  <a:r>
                    <a:rPr lang="de-CH" sz="1400" b="1" dirty="0" err="1">
                      <a:effectLst/>
                      <a:latin typeface="Arial" panose="020B0604020202020204" pitchFamily="34" charset="0"/>
                      <a:ea typeface="Calibri" panose="020F0502020204030204" pitchFamily="34" charset="0"/>
                      <a:cs typeface="Times New Roman" panose="02020603050405020304" pitchFamily="18" charset="0"/>
                    </a:rPr>
                    <a:t>öV</a:t>
                  </a:r>
                  <a:r>
                    <a:rPr lang="de-CH" sz="1400" b="1" dirty="0">
                      <a:effectLst/>
                      <a:latin typeface="Arial" panose="020B0604020202020204" pitchFamily="34" charset="0"/>
                      <a:ea typeface="Calibri" panose="020F0502020204030204" pitchFamily="34" charset="0"/>
                      <a:cs typeface="Times New Roman" panose="02020603050405020304" pitchFamily="18" charset="0"/>
                    </a:rPr>
                    <a:t> OGD</a:t>
                  </a:r>
                  <a:endParaRPr lang="de-CH" sz="1400" dirty="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25" name="Gruppieren 24"/>
              <p:cNvGrpSpPr/>
              <p:nvPr/>
            </p:nvGrpSpPr>
            <p:grpSpPr>
              <a:xfrm>
                <a:off x="4162566" y="2231409"/>
                <a:ext cx="1335974" cy="730333"/>
                <a:chOff x="-1" y="0"/>
                <a:chExt cx="1335974" cy="730333"/>
              </a:xfrm>
            </p:grpSpPr>
            <p:sp>
              <p:nvSpPr>
                <p:cNvPr id="35" name="Rechteck 34"/>
                <p:cNvSpPr/>
                <p:nvPr/>
              </p:nvSpPr>
              <p:spPr>
                <a:xfrm>
                  <a:off x="5937" y="0"/>
                  <a:ext cx="1330036" cy="730333"/>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sp>
              <p:nvSpPr>
                <p:cNvPr id="36" name="Textfeld 2"/>
                <p:cNvSpPr txBox="1">
                  <a:spLocks noChangeArrowheads="1"/>
                </p:cNvSpPr>
                <p:nvPr/>
              </p:nvSpPr>
              <p:spPr bwMode="auto">
                <a:xfrm>
                  <a:off x="-1" y="228632"/>
                  <a:ext cx="1335974" cy="259053"/>
                </a:xfrm>
                <a:prstGeom prst="rect">
                  <a:avLst/>
                </a:prstGeom>
                <a:noFill/>
                <a:ln w="9525">
                  <a:noFill/>
                  <a:miter lim="800000"/>
                  <a:headEnd/>
                  <a:tailEnd/>
                </a:ln>
              </p:spPr>
              <p:txBody>
                <a:bodyPr rot="0" vert="horz" wrap="square" lIns="91440" tIns="45720" rIns="91440" bIns="45720" anchor="t" anchorCtr="0">
                  <a:spAutoFit/>
                </a:bodyPr>
                <a:lstStyle/>
                <a:p>
                  <a:pPr algn="ctr">
                    <a:lnSpc>
                      <a:spcPts val="1300"/>
                    </a:lnSpc>
                    <a:spcAft>
                      <a:spcPts val="600"/>
                    </a:spcAft>
                  </a:pPr>
                  <a:r>
                    <a:rPr lang="de-CH" sz="1200" b="1" dirty="0">
                      <a:effectLst/>
                      <a:latin typeface="Arial" panose="020B0604020202020204" pitchFamily="34" charset="0"/>
                      <a:ea typeface="Calibri" panose="020F0502020204030204" pitchFamily="34" charset="0"/>
                      <a:cs typeface="Times New Roman" panose="02020603050405020304" pitchFamily="18" charset="0"/>
                    </a:rPr>
                    <a:t>Runder Tisch OGD</a:t>
                  </a:r>
                  <a:endParaRPr lang="de-CH" sz="1100" dirty="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26" name="Gruppieren 25"/>
              <p:cNvGrpSpPr/>
              <p:nvPr/>
            </p:nvGrpSpPr>
            <p:grpSpPr>
              <a:xfrm>
                <a:off x="0" y="3891375"/>
                <a:ext cx="1389380" cy="730250"/>
                <a:chOff x="0" y="-237099"/>
                <a:chExt cx="1390014" cy="730333"/>
              </a:xfrm>
            </p:grpSpPr>
            <p:sp>
              <p:nvSpPr>
                <p:cNvPr id="33" name="Rechteck 32"/>
                <p:cNvSpPr/>
                <p:nvPr/>
              </p:nvSpPr>
              <p:spPr>
                <a:xfrm>
                  <a:off x="0" y="-237099"/>
                  <a:ext cx="1330036" cy="730333"/>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sp>
              <p:nvSpPr>
                <p:cNvPr id="34" name="Textfeld 2"/>
                <p:cNvSpPr txBox="1">
                  <a:spLocks noChangeArrowheads="1"/>
                </p:cNvSpPr>
                <p:nvPr/>
              </p:nvSpPr>
              <p:spPr bwMode="auto">
                <a:xfrm>
                  <a:off x="0" y="-33888"/>
                  <a:ext cx="1390014" cy="430822"/>
                </a:xfrm>
                <a:prstGeom prst="rect">
                  <a:avLst/>
                </a:prstGeom>
                <a:noFill/>
                <a:ln w="9525">
                  <a:noFill/>
                  <a:miter lim="800000"/>
                  <a:headEnd/>
                  <a:tailEnd/>
                </a:ln>
              </p:spPr>
              <p:txBody>
                <a:bodyPr rot="0" vert="horz" wrap="square" lIns="91440" tIns="45720" rIns="91440" bIns="45720" anchor="t" anchorCtr="0">
                  <a:spAutoFit/>
                </a:bodyPr>
                <a:lstStyle/>
                <a:p>
                  <a:pPr algn="ctr">
                    <a:lnSpc>
                      <a:spcPts val="1300"/>
                    </a:lnSpc>
                    <a:spcAft>
                      <a:spcPts val="600"/>
                    </a:spcAft>
                  </a:pPr>
                  <a:r>
                    <a:rPr lang="de-CH" sz="1400" b="1" dirty="0">
                      <a:effectLst/>
                      <a:latin typeface="Arial" panose="020B0604020202020204" pitchFamily="34" charset="0"/>
                      <a:ea typeface="Calibri" panose="020F0502020204030204" pitchFamily="34" charset="0"/>
                      <a:cs typeface="Times New Roman" panose="02020603050405020304" pitchFamily="18" charset="0"/>
                    </a:rPr>
                    <a:t>Arbeitsgruppe Portal</a:t>
                  </a:r>
                  <a:endParaRPr lang="de-CH" sz="1400" dirty="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27" name="Gruppieren 26"/>
              <p:cNvGrpSpPr/>
              <p:nvPr/>
            </p:nvGrpSpPr>
            <p:grpSpPr>
              <a:xfrm>
                <a:off x="1682632" y="3891375"/>
                <a:ext cx="1389380" cy="730250"/>
                <a:chOff x="-30162" y="-243896"/>
                <a:chExt cx="1389380" cy="730250"/>
              </a:xfrm>
            </p:grpSpPr>
            <p:sp>
              <p:nvSpPr>
                <p:cNvPr id="31" name="Rechteck 30"/>
                <p:cNvSpPr/>
                <p:nvPr/>
              </p:nvSpPr>
              <p:spPr>
                <a:xfrm>
                  <a:off x="-6804" y="-243896"/>
                  <a:ext cx="1329055" cy="730250"/>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sp>
              <p:nvSpPr>
                <p:cNvPr id="32" name="Textfeld 2"/>
                <p:cNvSpPr txBox="1">
                  <a:spLocks noChangeArrowheads="1"/>
                </p:cNvSpPr>
                <p:nvPr/>
              </p:nvSpPr>
              <p:spPr bwMode="auto">
                <a:xfrm>
                  <a:off x="-30162" y="-40708"/>
                  <a:ext cx="1389380" cy="430773"/>
                </a:xfrm>
                <a:prstGeom prst="rect">
                  <a:avLst/>
                </a:prstGeom>
                <a:noFill/>
                <a:ln w="9525">
                  <a:noFill/>
                  <a:miter lim="800000"/>
                  <a:headEnd/>
                  <a:tailEnd/>
                </a:ln>
              </p:spPr>
              <p:txBody>
                <a:bodyPr rot="0" vert="horz" wrap="square" lIns="91440" tIns="45720" rIns="91440" bIns="45720" anchor="t" anchorCtr="0">
                  <a:spAutoFit/>
                </a:bodyPr>
                <a:lstStyle/>
                <a:p>
                  <a:pPr algn="ctr">
                    <a:lnSpc>
                      <a:spcPts val="1300"/>
                    </a:lnSpc>
                    <a:spcAft>
                      <a:spcPts val="600"/>
                    </a:spcAft>
                  </a:pPr>
                  <a:r>
                    <a:rPr lang="de-CH" sz="1400" b="1" dirty="0">
                      <a:effectLst/>
                      <a:latin typeface="Arial" panose="020B0604020202020204" pitchFamily="34" charset="0"/>
                      <a:ea typeface="Calibri" panose="020F0502020204030204" pitchFamily="34" charset="0"/>
                      <a:cs typeface="Times New Roman" panose="02020603050405020304" pitchFamily="18" charset="0"/>
                    </a:rPr>
                    <a:t>Arbeitsgruppe Recht</a:t>
                  </a:r>
                  <a:endParaRPr lang="de-CH" sz="1400" dirty="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28" name="Gruppieren 27"/>
              <p:cNvGrpSpPr/>
              <p:nvPr/>
            </p:nvGrpSpPr>
            <p:grpSpPr>
              <a:xfrm>
                <a:off x="3411940" y="3891375"/>
                <a:ext cx="1389380" cy="730250"/>
                <a:chOff x="0" y="-237072"/>
                <a:chExt cx="1389380" cy="730250"/>
              </a:xfrm>
            </p:grpSpPr>
            <p:sp>
              <p:nvSpPr>
                <p:cNvPr id="29" name="Rechteck 28"/>
                <p:cNvSpPr/>
                <p:nvPr/>
              </p:nvSpPr>
              <p:spPr>
                <a:xfrm>
                  <a:off x="48305" y="-237072"/>
                  <a:ext cx="1329429" cy="730250"/>
                </a:xfrm>
                <a:prstGeom prst="rect">
                  <a:avLst/>
                </a:prstGeom>
                <a:noFill/>
                <a:ln w="1905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CH"/>
                </a:p>
              </p:txBody>
            </p:sp>
            <p:sp>
              <p:nvSpPr>
                <p:cNvPr id="30" name="Textfeld 2"/>
                <p:cNvSpPr txBox="1">
                  <a:spLocks noChangeArrowheads="1"/>
                </p:cNvSpPr>
                <p:nvPr/>
              </p:nvSpPr>
              <p:spPr bwMode="auto">
                <a:xfrm>
                  <a:off x="0" y="-33884"/>
                  <a:ext cx="1389380" cy="430773"/>
                </a:xfrm>
                <a:prstGeom prst="rect">
                  <a:avLst/>
                </a:prstGeom>
                <a:noFill/>
                <a:ln w="9525">
                  <a:noFill/>
                  <a:miter lim="800000"/>
                  <a:headEnd/>
                  <a:tailEnd/>
                </a:ln>
              </p:spPr>
              <p:txBody>
                <a:bodyPr rot="0" vert="horz" wrap="square" lIns="91440" tIns="45720" rIns="91440" bIns="45720" anchor="t" anchorCtr="0">
                  <a:spAutoFit/>
                </a:bodyPr>
                <a:lstStyle/>
                <a:p>
                  <a:pPr algn="ctr">
                    <a:lnSpc>
                      <a:spcPts val="1300"/>
                    </a:lnSpc>
                    <a:spcAft>
                      <a:spcPts val="600"/>
                    </a:spcAft>
                  </a:pPr>
                  <a:r>
                    <a:rPr lang="de-CH" sz="1400" b="1" i="1" dirty="0">
                      <a:effectLst/>
                      <a:latin typeface="Arial" panose="020B0604020202020204" pitchFamily="34" charset="0"/>
                      <a:ea typeface="Calibri" panose="020F0502020204030204" pitchFamily="34" charset="0"/>
                      <a:cs typeface="Times New Roman" panose="02020603050405020304" pitchFamily="18" charset="0"/>
                    </a:rPr>
                    <a:t>Weitere            Arbeitsgruppen</a:t>
                  </a:r>
                  <a:endParaRPr lang="de-CH" sz="1400" dirty="0">
                    <a:effectLst/>
                    <a:latin typeface="Arial" panose="020B0604020202020204" pitchFamily="34" charset="0"/>
                    <a:ea typeface="Calibri" panose="020F0502020204030204" pitchFamily="34" charset="0"/>
                    <a:cs typeface="Times New Roman" panose="02020603050405020304" pitchFamily="18" charset="0"/>
                  </a:endParaRPr>
                </a:p>
              </p:txBody>
            </p:sp>
          </p:grpSp>
        </p:grpSp>
        <p:grpSp>
          <p:nvGrpSpPr>
            <p:cNvPr id="8" name="Gruppieren 7"/>
            <p:cNvGrpSpPr/>
            <p:nvPr/>
          </p:nvGrpSpPr>
          <p:grpSpPr>
            <a:xfrm>
              <a:off x="648269" y="730155"/>
              <a:ext cx="4197350" cy="3153790"/>
              <a:chOff x="0" y="0"/>
              <a:chExt cx="4197350" cy="3153790"/>
            </a:xfrm>
          </p:grpSpPr>
          <p:cxnSp>
            <p:nvCxnSpPr>
              <p:cNvPr id="14" name="Gerader Verbinder 13"/>
              <p:cNvCxnSpPr/>
              <p:nvPr/>
            </p:nvCxnSpPr>
            <p:spPr>
              <a:xfrm>
                <a:off x="0" y="0"/>
                <a:ext cx="0" cy="38001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Gerader Verbinder 14"/>
              <p:cNvCxnSpPr/>
              <p:nvPr/>
            </p:nvCxnSpPr>
            <p:spPr>
              <a:xfrm>
                <a:off x="0" y="1119116"/>
                <a:ext cx="0" cy="38001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Gerader Verbinder 15"/>
              <p:cNvCxnSpPr/>
              <p:nvPr/>
            </p:nvCxnSpPr>
            <p:spPr>
              <a:xfrm>
                <a:off x="13648" y="2217761"/>
                <a:ext cx="0" cy="93602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flipV="1">
                <a:off x="13648" y="2992262"/>
                <a:ext cx="3467100" cy="889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Gerader Verbinder 17"/>
              <p:cNvCxnSpPr/>
              <p:nvPr/>
            </p:nvCxnSpPr>
            <p:spPr>
              <a:xfrm>
                <a:off x="1719618" y="2990617"/>
                <a:ext cx="0" cy="1587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Gerader Verbinder 18"/>
              <p:cNvCxnSpPr/>
              <p:nvPr/>
            </p:nvCxnSpPr>
            <p:spPr>
              <a:xfrm>
                <a:off x="3473355" y="2986384"/>
                <a:ext cx="0" cy="1587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Gerader Verbinder 19"/>
              <p:cNvCxnSpPr/>
              <p:nvPr/>
            </p:nvCxnSpPr>
            <p:spPr>
              <a:xfrm flipV="1">
                <a:off x="0" y="1344304"/>
                <a:ext cx="419735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Gerader Verbinder 20"/>
              <p:cNvCxnSpPr/>
              <p:nvPr/>
            </p:nvCxnSpPr>
            <p:spPr>
              <a:xfrm>
                <a:off x="4189862" y="1344304"/>
                <a:ext cx="0" cy="15875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Gruppieren 8"/>
            <p:cNvGrpSpPr/>
            <p:nvPr/>
          </p:nvGrpSpPr>
          <p:grpSpPr>
            <a:xfrm>
              <a:off x="1119117" y="245659"/>
              <a:ext cx="6873533" cy="2886548"/>
              <a:chOff x="0" y="0"/>
              <a:chExt cx="6873533" cy="2886548"/>
            </a:xfrm>
          </p:grpSpPr>
          <p:sp>
            <p:nvSpPr>
              <p:cNvPr id="10" name="Textfeld 2"/>
              <p:cNvSpPr txBox="1">
                <a:spLocks noChangeArrowheads="1"/>
              </p:cNvSpPr>
              <p:nvPr/>
            </p:nvSpPr>
            <p:spPr bwMode="auto">
              <a:xfrm>
                <a:off x="0" y="0"/>
                <a:ext cx="3556000" cy="425771"/>
              </a:xfrm>
              <a:prstGeom prst="rect">
                <a:avLst/>
              </a:prstGeom>
              <a:noFill/>
              <a:ln w="9525">
                <a:noFill/>
                <a:miter lim="800000"/>
                <a:headEnd/>
                <a:tailEnd/>
              </a:ln>
            </p:spPr>
            <p:txBody>
              <a:bodyPr rot="0" vert="horz" wrap="square" lIns="91440" tIns="45720" rIns="91440" bIns="45720" anchor="t" anchorCtr="0">
                <a:spAutoFit/>
              </a:bodyPr>
              <a:lstStyle/>
              <a:p>
                <a:pPr marL="355600" indent="-127000">
                  <a:lnSpc>
                    <a:spcPts val="1300"/>
                  </a:lnSpc>
                  <a:spcAft>
                    <a:spcPts val="0"/>
                  </a:spcAft>
                  <a:buFont typeface="Arial" panose="020B0604020202020204" pitchFamily="34" charset="0"/>
                  <a:buChar char="•"/>
                </a:pPr>
                <a:r>
                  <a:rPr lang="de-CH" sz="1100" dirty="0">
                    <a:effectLst/>
                    <a:latin typeface="Arial" panose="020B0604020202020204" pitchFamily="34" charset="0"/>
                    <a:ea typeface="Calibri" panose="020F0502020204030204" pitchFamily="34" charset="0"/>
                  </a:rPr>
                  <a:t>Gesamtkoordination der </a:t>
                </a:r>
                <a:r>
                  <a:rPr lang="de-CH" sz="1100" dirty="0" smtClean="0">
                    <a:effectLst/>
                    <a:latin typeface="Arial" panose="020B0604020202020204" pitchFamily="34" charset="0"/>
                    <a:ea typeface="Calibri" panose="020F0502020204030204" pitchFamily="34" charset="0"/>
                  </a:rPr>
                  <a:t>Strategieumsetzung (GS-EDI und BFS)</a:t>
                </a:r>
                <a:endParaRPr lang="de-CH" sz="1600" dirty="0">
                  <a:effectLst/>
                  <a:latin typeface="Arial" panose="020B0604020202020204" pitchFamily="34" charset="0"/>
                  <a:ea typeface="Calibri" panose="020F0502020204030204" pitchFamily="34" charset="0"/>
                </a:endParaRPr>
              </a:p>
            </p:txBody>
          </p:sp>
          <p:sp>
            <p:nvSpPr>
              <p:cNvPr id="11" name="Textfeld 2"/>
              <p:cNvSpPr txBox="1">
                <a:spLocks noChangeArrowheads="1"/>
              </p:cNvSpPr>
              <p:nvPr/>
            </p:nvSpPr>
            <p:spPr bwMode="auto">
              <a:xfrm>
                <a:off x="49363" y="850206"/>
                <a:ext cx="3328468" cy="759206"/>
              </a:xfrm>
              <a:prstGeom prst="rect">
                <a:avLst/>
              </a:prstGeom>
              <a:noFill/>
              <a:ln w="9525">
                <a:noFill/>
                <a:miter lim="800000"/>
                <a:headEnd/>
                <a:tailEnd/>
              </a:ln>
            </p:spPr>
            <p:txBody>
              <a:bodyPr rot="0" vert="horz" wrap="square" lIns="91440" tIns="45720" rIns="91440" bIns="45720" anchor="t" anchorCtr="0">
                <a:spAutoFit/>
              </a:bodyPr>
              <a:lstStyle/>
              <a:p>
                <a:pPr marL="228600">
                  <a:lnSpc>
                    <a:spcPts val="1300"/>
                  </a:lnSpc>
                </a:pPr>
                <a:r>
                  <a:rPr lang="nn-NO" sz="1100" b="1" dirty="0" smtClean="0">
                    <a:latin typeface="Arial" panose="020B0604020202020204" pitchFamily="34" charset="0"/>
                    <a:ea typeface="Calibri" panose="020F0502020204030204" pitchFamily="34" charset="0"/>
                  </a:rPr>
                  <a:t>Interdepartementale </a:t>
                </a:r>
                <a:r>
                  <a:rPr lang="nn-NO" sz="1100" b="1" dirty="0">
                    <a:latin typeface="Arial" panose="020B0604020202020204" pitchFamily="34" charset="0"/>
                    <a:ea typeface="Calibri" panose="020F0502020204030204" pitchFamily="34" charset="0"/>
                  </a:rPr>
                  <a:t>Ausschuss Open Government </a:t>
                </a:r>
                <a:r>
                  <a:rPr lang="nn-NO" sz="1100" b="1" dirty="0" smtClean="0">
                    <a:latin typeface="Arial" panose="020B0604020202020204" pitchFamily="34" charset="0"/>
                    <a:ea typeface="Calibri" panose="020F0502020204030204" pitchFamily="34" charset="0"/>
                  </a:rPr>
                  <a:t>Data</a:t>
                </a:r>
                <a:endParaRPr lang="de-CH" sz="1100" b="1" dirty="0" smtClean="0">
                  <a:latin typeface="Arial" panose="020B0604020202020204" pitchFamily="34" charset="0"/>
                  <a:ea typeface="Calibri" panose="020F0502020204030204" pitchFamily="34" charset="0"/>
                </a:endParaRPr>
              </a:p>
              <a:p>
                <a:pPr marL="355600" indent="-127000">
                  <a:lnSpc>
                    <a:spcPts val="1300"/>
                  </a:lnSpc>
                  <a:buFont typeface="Arial" panose="020B0604020202020204" pitchFamily="34" charset="0"/>
                  <a:buChar char="•"/>
                </a:pPr>
                <a:r>
                  <a:rPr lang="de-CH" sz="1100" dirty="0" smtClean="0">
                    <a:latin typeface="Arial" panose="020B0604020202020204" pitchFamily="34" charset="0"/>
                    <a:ea typeface="Calibri" panose="020F0502020204030204" pitchFamily="34" charset="0"/>
                  </a:rPr>
                  <a:t>Verantwortung </a:t>
                </a:r>
                <a:r>
                  <a:rPr lang="de-CH" sz="1100" dirty="0">
                    <a:latin typeface="Arial" panose="020B0604020202020204" pitchFamily="34" charset="0"/>
                    <a:ea typeface="Calibri" panose="020F0502020204030204" pitchFamily="34" charset="0"/>
                  </a:rPr>
                  <a:t>Umsetzung Massnahmen Stufe Bund</a:t>
                </a:r>
              </a:p>
              <a:p>
                <a:pPr marL="355600" indent="-127000">
                  <a:lnSpc>
                    <a:spcPts val="1300"/>
                  </a:lnSpc>
                  <a:buFont typeface="Arial" panose="020B0604020202020204" pitchFamily="34" charset="0"/>
                  <a:buChar char="•"/>
                </a:pPr>
                <a:r>
                  <a:rPr lang="de-CH" sz="1100" dirty="0">
                    <a:latin typeface="Arial" panose="020B0604020202020204" pitchFamily="34" charset="0"/>
                    <a:ea typeface="Calibri" panose="020F0502020204030204" pitchFamily="34" charset="0"/>
                  </a:rPr>
                  <a:t>Mitglieder: Datenverantwortliche Bund</a:t>
                </a:r>
              </a:p>
              <a:p>
                <a:pPr marL="355600" indent="-127000">
                  <a:lnSpc>
                    <a:spcPts val="1300"/>
                  </a:lnSpc>
                  <a:buFont typeface="Arial" panose="020B0604020202020204" pitchFamily="34" charset="0"/>
                  <a:buChar char="•"/>
                </a:pPr>
                <a:r>
                  <a:rPr lang="de-CH" sz="1100" dirty="0">
                    <a:latin typeface="Arial" panose="020B0604020202020204" pitchFamily="34" charset="0"/>
                    <a:ea typeface="Calibri" panose="020F0502020204030204" pitchFamily="34" charset="0"/>
                  </a:rPr>
                  <a:t>Verantwortung: EDI</a:t>
                </a:r>
              </a:p>
            </p:txBody>
          </p:sp>
          <p:sp>
            <p:nvSpPr>
              <p:cNvPr id="12" name="Textfeld 2"/>
              <p:cNvSpPr txBox="1">
                <a:spLocks noChangeArrowheads="1"/>
              </p:cNvSpPr>
              <p:nvPr/>
            </p:nvSpPr>
            <p:spPr bwMode="auto">
              <a:xfrm>
                <a:off x="49363" y="1960625"/>
                <a:ext cx="2841235" cy="925923"/>
              </a:xfrm>
              <a:prstGeom prst="rect">
                <a:avLst/>
              </a:prstGeom>
              <a:noFill/>
              <a:ln w="9525">
                <a:noFill/>
                <a:miter lim="800000"/>
                <a:headEnd/>
                <a:tailEnd/>
              </a:ln>
            </p:spPr>
            <p:txBody>
              <a:bodyPr rot="0" vert="horz" wrap="square" lIns="91440" tIns="45720" rIns="91440" bIns="45720" anchor="t" anchorCtr="0">
                <a:spAutoFit/>
              </a:bodyPr>
              <a:lstStyle/>
              <a:p>
                <a:pPr marL="228600">
                  <a:lnSpc>
                    <a:spcPts val="1300"/>
                  </a:lnSpc>
                </a:pPr>
                <a:r>
                  <a:rPr lang="de-CH" sz="1100" b="1" dirty="0" smtClean="0">
                    <a:latin typeface="Arial" panose="020B0604020202020204" pitchFamily="34" charset="0"/>
                    <a:ea typeface="Calibri" panose="020F0502020204030204" pitchFamily="34" charset="0"/>
                  </a:rPr>
                  <a:t>Forum öffentliche Verwaltungen und OGD</a:t>
                </a:r>
              </a:p>
              <a:p>
                <a:pPr marL="355600" indent="-127000">
                  <a:lnSpc>
                    <a:spcPts val="1300"/>
                  </a:lnSpc>
                  <a:buFont typeface="Arial" panose="020B0604020202020204" pitchFamily="34" charset="0"/>
                  <a:buChar char="•"/>
                </a:pPr>
                <a:r>
                  <a:rPr lang="de-CH" sz="1100" dirty="0" smtClean="0">
                    <a:latin typeface="Arial" panose="020B0604020202020204" pitchFamily="34" charset="0"/>
                    <a:ea typeface="Calibri" panose="020F0502020204030204" pitchFamily="34" charset="0"/>
                  </a:rPr>
                  <a:t>Umsetzung </a:t>
                </a:r>
                <a:r>
                  <a:rPr lang="de-CH" sz="1100" dirty="0">
                    <a:latin typeface="Arial" panose="020B0604020202020204" pitchFamily="34" charset="0"/>
                    <a:ea typeface="Calibri" panose="020F0502020204030204" pitchFamily="34" charset="0"/>
                  </a:rPr>
                  <a:t>Massnahmen alle föderalen Stufen</a:t>
                </a:r>
              </a:p>
              <a:p>
                <a:pPr marL="355600" indent="-127000">
                  <a:lnSpc>
                    <a:spcPts val="1300"/>
                  </a:lnSpc>
                  <a:buFont typeface="Arial" panose="020B0604020202020204" pitchFamily="34" charset="0"/>
                  <a:buChar char="•"/>
                </a:pPr>
                <a:r>
                  <a:rPr lang="de-CH" sz="1100" dirty="0">
                    <a:latin typeface="Arial" panose="020B0604020202020204" pitchFamily="34" charset="0"/>
                    <a:ea typeface="Calibri" panose="020F0502020204030204" pitchFamily="34" charset="0"/>
                  </a:rPr>
                  <a:t>Mitglieder: Vertreter Bund, Kantone, Gemeinden, Staatsnahe Betriebe</a:t>
                </a:r>
              </a:p>
              <a:p>
                <a:pPr marL="355600" indent="-127000">
                  <a:lnSpc>
                    <a:spcPts val="1300"/>
                  </a:lnSpc>
                  <a:buFont typeface="Arial" panose="020B0604020202020204" pitchFamily="34" charset="0"/>
                  <a:buChar char="•"/>
                </a:pPr>
                <a:r>
                  <a:rPr lang="de-CH" sz="1100" dirty="0">
                    <a:latin typeface="Arial" panose="020B0604020202020204" pitchFamily="34" charset="0"/>
                    <a:ea typeface="Calibri" panose="020F0502020204030204" pitchFamily="34" charset="0"/>
                  </a:rPr>
                  <a:t>Verantwortung: EDI</a:t>
                </a:r>
              </a:p>
            </p:txBody>
          </p:sp>
          <p:sp>
            <p:nvSpPr>
              <p:cNvPr id="13" name="Textfeld 2"/>
              <p:cNvSpPr txBox="1">
                <a:spLocks noChangeArrowheads="1"/>
              </p:cNvSpPr>
              <p:nvPr/>
            </p:nvSpPr>
            <p:spPr bwMode="auto">
              <a:xfrm>
                <a:off x="4196428" y="1955877"/>
                <a:ext cx="2677105" cy="925923"/>
              </a:xfrm>
              <a:prstGeom prst="rect">
                <a:avLst/>
              </a:prstGeom>
              <a:noFill/>
              <a:ln w="9525">
                <a:noFill/>
                <a:miter lim="800000"/>
                <a:headEnd/>
                <a:tailEnd/>
              </a:ln>
            </p:spPr>
            <p:txBody>
              <a:bodyPr rot="0" vert="horz" wrap="square" lIns="91440" tIns="45720" rIns="91440" bIns="45720" anchor="t" anchorCtr="0">
                <a:spAutoFit/>
              </a:bodyPr>
              <a:lstStyle/>
              <a:p>
                <a:pPr marL="228600">
                  <a:lnSpc>
                    <a:spcPts val="1300"/>
                  </a:lnSpc>
                </a:pPr>
                <a:r>
                  <a:rPr lang="de-CH" sz="1100" b="1" dirty="0" smtClean="0">
                    <a:latin typeface="Arial" panose="020B0604020202020204" pitchFamily="34" charset="0"/>
                    <a:ea typeface="Calibri" panose="020F0502020204030204" pitchFamily="34" charset="0"/>
                  </a:rPr>
                  <a:t>Runder Tisch OGD</a:t>
                </a:r>
              </a:p>
              <a:p>
                <a:pPr marL="355600" indent="-127000">
                  <a:lnSpc>
                    <a:spcPts val="1300"/>
                  </a:lnSpc>
                  <a:buFont typeface="Arial" panose="020B0604020202020204" pitchFamily="34" charset="0"/>
                  <a:buChar char="•"/>
                </a:pPr>
                <a:r>
                  <a:rPr lang="de-CH" sz="1100" dirty="0" smtClean="0">
                    <a:latin typeface="Arial" panose="020B0604020202020204" pitchFamily="34" charset="0"/>
                    <a:ea typeface="Calibri" panose="020F0502020204030204" pitchFamily="34" charset="0"/>
                  </a:rPr>
                  <a:t>Vorbereitung </a:t>
                </a:r>
                <a:r>
                  <a:rPr lang="de-CH" sz="1100" dirty="0">
                    <a:latin typeface="Arial" panose="020B0604020202020204" pitchFamily="34" charset="0"/>
                    <a:ea typeface="Calibri" panose="020F0502020204030204" pitchFamily="34" charset="0"/>
                  </a:rPr>
                  <a:t>einer koordinierten und nachfrageorientierten Datenpublikation</a:t>
                </a:r>
              </a:p>
              <a:p>
                <a:pPr marL="355600" indent="-127000">
                  <a:lnSpc>
                    <a:spcPts val="1300"/>
                  </a:lnSpc>
                  <a:buFont typeface="Arial" panose="020B0604020202020204" pitchFamily="34" charset="0"/>
                  <a:buChar char="•"/>
                </a:pPr>
                <a:r>
                  <a:rPr lang="de-CH" sz="1100" dirty="0">
                    <a:latin typeface="Arial" panose="020B0604020202020204" pitchFamily="34" charset="0"/>
                    <a:ea typeface="Calibri" panose="020F0502020204030204" pitchFamily="34" charset="0"/>
                  </a:rPr>
                  <a:t>Mitglieder: </a:t>
                </a:r>
                <a:r>
                  <a:rPr lang="de-CH" sz="1100" dirty="0" smtClean="0">
                    <a:latin typeface="Arial" panose="020B0604020202020204" pitchFamily="34" charset="0"/>
                    <a:ea typeface="Calibri" panose="020F0502020204030204" pitchFamily="34" charset="0"/>
                  </a:rPr>
                  <a:t>Vertretungen </a:t>
                </a:r>
                <a:r>
                  <a:rPr lang="de-CH" sz="1100" dirty="0">
                    <a:latin typeface="Arial" panose="020B0604020202020204" pitchFamily="34" charset="0"/>
                    <a:ea typeface="Calibri" panose="020F0502020204030204" pitchFamily="34" charset="0"/>
                  </a:rPr>
                  <a:t>Datenanbietende und </a:t>
                </a:r>
                <a:r>
                  <a:rPr lang="de-CH" sz="1100" dirty="0" smtClean="0">
                    <a:latin typeface="Arial" panose="020B0604020202020204" pitchFamily="34" charset="0"/>
                    <a:ea typeface="Calibri" panose="020F0502020204030204" pitchFamily="34" charset="0"/>
                  </a:rPr>
                  <a:t>–nutzende (</a:t>
                </a:r>
                <a:r>
                  <a:rPr lang="de-CH" sz="1100" i="1" dirty="0" smtClean="0">
                    <a:latin typeface="Arial" panose="020B0604020202020204" pitchFamily="34" charset="0"/>
                    <a:ea typeface="Calibri" panose="020F0502020204030204" pitchFamily="34" charset="0"/>
                  </a:rPr>
                  <a:t>thematisch</a:t>
                </a:r>
                <a:r>
                  <a:rPr lang="de-CH" sz="1100" dirty="0" smtClean="0">
                    <a:latin typeface="Arial" panose="020B0604020202020204" pitchFamily="34" charset="0"/>
                    <a:ea typeface="Calibri" panose="020F0502020204030204" pitchFamily="34" charset="0"/>
                  </a:rPr>
                  <a:t>)</a:t>
                </a:r>
                <a:endParaRPr lang="de-CH" sz="1100" dirty="0">
                  <a:latin typeface="Arial" panose="020B0604020202020204" pitchFamily="34" charset="0"/>
                  <a:ea typeface="Calibri" panose="020F0502020204030204" pitchFamily="34" charset="0"/>
                </a:endParaRPr>
              </a:p>
            </p:txBody>
          </p:sp>
        </p:grpSp>
      </p:grpSp>
    </p:spTree>
    <p:extLst>
      <p:ext uri="{BB962C8B-B14F-4D97-AF65-F5344CB8AC3E}">
        <p14:creationId xmlns:p14="http://schemas.microsoft.com/office/powerpoint/2010/main" val="9059017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a:t>Übersicht der </a:t>
            </a:r>
            <a:r>
              <a:rPr lang="de-CH" dirty="0" smtClean="0"/>
              <a:t>Ziele der OGD-Gremien (1)</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12</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2637626525"/>
              </p:ext>
            </p:extLst>
          </p:nvPr>
        </p:nvGraphicFramePr>
        <p:xfrm>
          <a:off x="1061455" y="2492375"/>
          <a:ext cx="10425383" cy="3342640"/>
        </p:xfrm>
        <a:graphic>
          <a:graphicData uri="http://schemas.openxmlformats.org/drawingml/2006/table">
            <a:tbl>
              <a:tblPr firstRow="1" bandRow="1">
                <a:tableStyleId>{9D7B26C5-4107-4FEC-AEDC-1716B250A1EF}</a:tableStyleId>
              </a:tblPr>
              <a:tblGrid>
                <a:gridCol w="6627074">
                  <a:extLst>
                    <a:ext uri="{9D8B030D-6E8A-4147-A177-3AD203B41FA5}">
                      <a16:colId xmlns:a16="http://schemas.microsoft.com/office/drawing/2014/main" val="1447518895"/>
                    </a:ext>
                  </a:extLst>
                </a:gridCol>
                <a:gridCol w="3798309">
                  <a:extLst>
                    <a:ext uri="{9D8B030D-6E8A-4147-A177-3AD203B41FA5}">
                      <a16:colId xmlns:a16="http://schemas.microsoft.com/office/drawing/2014/main" val="3812128830"/>
                    </a:ext>
                  </a:extLst>
                </a:gridCol>
              </a:tblGrid>
              <a:tr h="370840">
                <a:tc>
                  <a:txBody>
                    <a:bodyPr/>
                    <a:lstStyle/>
                    <a:p>
                      <a:pPr>
                        <a:spcBef>
                          <a:spcPts val="0"/>
                        </a:spcBef>
                        <a:spcAft>
                          <a:spcPts val="600"/>
                        </a:spcAft>
                      </a:pPr>
                      <a:r>
                        <a:rPr lang="de-CH" sz="1800" dirty="0" smtClean="0"/>
                        <a:t>Ziel/e</a:t>
                      </a:r>
                      <a:endParaRPr lang="de-CH" sz="1800" dirty="0"/>
                    </a:p>
                  </a:txBody>
                  <a:tcPr/>
                </a:tc>
                <a:tc>
                  <a:txBody>
                    <a:bodyPr/>
                    <a:lstStyle/>
                    <a:p>
                      <a:pPr>
                        <a:spcBef>
                          <a:spcPts val="0"/>
                        </a:spcBef>
                        <a:spcAft>
                          <a:spcPts val="600"/>
                        </a:spcAft>
                      </a:pPr>
                      <a:r>
                        <a:rPr lang="de-CH" sz="1800" dirty="0" smtClean="0"/>
                        <a:t>Verantwortliche</a:t>
                      </a:r>
                      <a:r>
                        <a:rPr lang="de-CH" sz="1800" baseline="0" dirty="0" smtClean="0"/>
                        <a:t> Stelle</a:t>
                      </a:r>
                      <a:endParaRPr lang="de-CH" sz="1800" dirty="0"/>
                    </a:p>
                  </a:txBody>
                  <a:tcPr/>
                </a:tc>
                <a:extLst>
                  <a:ext uri="{0D108BD9-81ED-4DB2-BD59-A6C34878D82A}">
                    <a16:rowId xmlns:a16="http://schemas.microsoft.com/office/drawing/2014/main" val="728528680"/>
                  </a:ext>
                </a:extLst>
              </a:tr>
              <a:tr h="370840">
                <a:tc>
                  <a:txBody>
                    <a:bodyPr/>
                    <a:lstStyle/>
                    <a:p>
                      <a:pPr marL="285750" indent="-285750">
                        <a:spcBef>
                          <a:spcPts val="0"/>
                        </a:spcBef>
                        <a:spcAft>
                          <a:spcPts val="600"/>
                        </a:spcAft>
                        <a:buFont typeface="Wingdings" panose="05000000000000000000" pitchFamily="2" charset="2"/>
                        <a:buChar char="§"/>
                      </a:pPr>
                      <a:r>
                        <a:rPr lang="de-CH" sz="1800" dirty="0" smtClean="0"/>
                        <a:t>Koordination der Umsetzung der OGD-Strategie auf allen Ebenen</a:t>
                      </a:r>
                    </a:p>
                    <a:p>
                      <a:pPr marL="285750" indent="-285750">
                        <a:spcBef>
                          <a:spcPts val="0"/>
                        </a:spcBef>
                        <a:spcAft>
                          <a:spcPts val="600"/>
                        </a:spcAft>
                        <a:buFont typeface="Wingdings" panose="05000000000000000000" pitchFamily="2" charset="2"/>
                        <a:buChar char="§"/>
                      </a:pPr>
                      <a:r>
                        <a:rPr lang="de-CH" sz="1800" dirty="0" smtClean="0"/>
                        <a:t>Controlling</a:t>
                      </a:r>
                      <a:r>
                        <a:rPr lang="de-CH" sz="1800" baseline="0" dirty="0" smtClean="0"/>
                        <a:t> der Strategieumsetzung</a:t>
                      </a:r>
                      <a:endParaRPr lang="de-CH" sz="1800" dirty="0"/>
                    </a:p>
                  </a:txBody>
                  <a:tcPr>
                    <a:solidFill>
                      <a:schemeClr val="bg1">
                        <a:lumMod val="65000"/>
                        <a:alpha val="20000"/>
                      </a:schemeClr>
                    </a:solidFill>
                  </a:tcPr>
                </a:tc>
                <a:tc>
                  <a:txBody>
                    <a:bodyPr/>
                    <a:lstStyle/>
                    <a:p>
                      <a:pPr>
                        <a:spcBef>
                          <a:spcPts val="0"/>
                        </a:spcBef>
                        <a:spcAft>
                          <a:spcPts val="600"/>
                        </a:spcAft>
                      </a:pPr>
                      <a:r>
                        <a:rPr lang="de-CH" sz="1800" dirty="0" err="1" smtClean="0"/>
                        <a:t>Eidg</a:t>
                      </a:r>
                      <a:r>
                        <a:rPr lang="de-CH" sz="1800" dirty="0" smtClean="0"/>
                        <a:t>. Departement des Innern</a:t>
                      </a:r>
                    </a:p>
                    <a:p>
                      <a:pPr>
                        <a:spcBef>
                          <a:spcPts val="0"/>
                        </a:spcBef>
                        <a:spcAft>
                          <a:spcPts val="600"/>
                        </a:spcAft>
                      </a:pPr>
                      <a:r>
                        <a:rPr lang="de-CH" sz="1800" dirty="0" smtClean="0"/>
                        <a:t>(</a:t>
                      </a:r>
                      <a:r>
                        <a:rPr lang="de-CH" sz="1800" b="1" dirty="0" smtClean="0"/>
                        <a:t>EDI</a:t>
                      </a:r>
                      <a:r>
                        <a:rPr lang="de-CH" sz="1800" dirty="0" smtClean="0"/>
                        <a:t>),</a:t>
                      </a:r>
                      <a:r>
                        <a:rPr lang="de-CH" sz="1800" baseline="0" dirty="0" smtClean="0"/>
                        <a:t> vertreten durch GS-EDI und Geschäftsstelle OGD/BFS</a:t>
                      </a:r>
                      <a:endParaRPr lang="de-CH" sz="1800" dirty="0"/>
                    </a:p>
                  </a:txBody>
                  <a:tcPr>
                    <a:solidFill>
                      <a:schemeClr val="bg1">
                        <a:lumMod val="65000"/>
                        <a:alpha val="20000"/>
                      </a:schemeClr>
                    </a:solidFill>
                  </a:tcPr>
                </a:tc>
                <a:extLst>
                  <a:ext uri="{0D108BD9-81ED-4DB2-BD59-A6C34878D82A}">
                    <a16:rowId xmlns:a16="http://schemas.microsoft.com/office/drawing/2014/main" val="830046288"/>
                  </a:ext>
                </a:extLst>
              </a:tr>
              <a:tr h="370840">
                <a:tc>
                  <a:txBody>
                    <a:bodyPr/>
                    <a:lstStyle/>
                    <a:p>
                      <a:pPr marL="285750" indent="-285750">
                        <a:spcBef>
                          <a:spcPts val="0"/>
                        </a:spcBef>
                        <a:spcAft>
                          <a:spcPts val="600"/>
                        </a:spcAft>
                        <a:buFont typeface="Wingdings" panose="05000000000000000000" pitchFamily="2" charset="2"/>
                        <a:buChar char="§"/>
                      </a:pPr>
                      <a:r>
                        <a:rPr lang="de-CH" sz="1800" dirty="0" smtClean="0"/>
                        <a:t>Begleitung der </a:t>
                      </a:r>
                      <a:r>
                        <a:rPr lang="de-CH" sz="1800" baseline="0" dirty="0" smtClean="0"/>
                        <a:t>Strategieumsetzung </a:t>
                      </a:r>
                      <a:r>
                        <a:rPr lang="de-CH" sz="1800" dirty="0" smtClean="0"/>
                        <a:t>als Steuerungsgremium</a:t>
                      </a:r>
                    </a:p>
                    <a:p>
                      <a:pPr marL="285750" indent="-285750">
                        <a:spcBef>
                          <a:spcPts val="0"/>
                        </a:spcBef>
                        <a:spcAft>
                          <a:spcPts val="600"/>
                        </a:spcAft>
                        <a:buFont typeface="Wingdings" panose="05000000000000000000" pitchFamily="2" charset="2"/>
                        <a:buChar char="§"/>
                      </a:pPr>
                      <a:r>
                        <a:rPr lang="de-CH" sz="1800" baseline="0" dirty="0" smtClean="0"/>
                        <a:t>Koordination der Umsetzung der Leitlinie «open </a:t>
                      </a:r>
                      <a:r>
                        <a:rPr lang="de-CH" sz="1800" baseline="0" dirty="0" err="1" smtClean="0"/>
                        <a:t>by</a:t>
                      </a:r>
                      <a:r>
                        <a:rPr lang="de-CH" sz="1800" baseline="0" dirty="0" smtClean="0"/>
                        <a:t> </a:t>
                      </a:r>
                      <a:r>
                        <a:rPr lang="de-CH" sz="1800" baseline="0" dirty="0" err="1" smtClean="0"/>
                        <a:t>default</a:t>
                      </a:r>
                      <a:r>
                        <a:rPr lang="de-CH" sz="1800" baseline="0" dirty="0" smtClean="0"/>
                        <a:t>» in den eigenen Bereichen (</a:t>
                      </a:r>
                      <a:r>
                        <a:rPr lang="de-CH" sz="1800" i="1" baseline="0" dirty="0" smtClean="0"/>
                        <a:t>Datenverantwortliche Bund</a:t>
                      </a:r>
                      <a:r>
                        <a:rPr lang="de-CH" sz="1800" baseline="0" dirty="0" smtClean="0"/>
                        <a:t>)</a:t>
                      </a:r>
                      <a:endParaRPr lang="de-CH" sz="1800" dirty="0"/>
                    </a:p>
                  </a:txBody>
                  <a:tcPr/>
                </a:tc>
                <a:tc>
                  <a:txBody>
                    <a:bodyPr/>
                    <a:lstStyle/>
                    <a:p>
                      <a:pPr>
                        <a:spcBef>
                          <a:spcPts val="0"/>
                        </a:spcBef>
                        <a:spcAft>
                          <a:spcPts val="600"/>
                        </a:spcAft>
                      </a:pPr>
                      <a:r>
                        <a:rPr lang="de-CH" sz="1800" dirty="0" err="1" smtClean="0"/>
                        <a:t>Interdepartementaler</a:t>
                      </a:r>
                      <a:r>
                        <a:rPr lang="de-CH" sz="1800" dirty="0" smtClean="0"/>
                        <a:t> Ausschuss OGD</a:t>
                      </a:r>
                    </a:p>
                    <a:p>
                      <a:pPr>
                        <a:spcBef>
                          <a:spcPts val="0"/>
                        </a:spcBef>
                        <a:spcAft>
                          <a:spcPts val="600"/>
                        </a:spcAft>
                      </a:pPr>
                      <a:r>
                        <a:rPr lang="de-CH" sz="1800" dirty="0" smtClean="0"/>
                        <a:t>(</a:t>
                      </a:r>
                      <a:r>
                        <a:rPr lang="de-CH" sz="1800" b="1" dirty="0" smtClean="0"/>
                        <a:t>IDA OGD</a:t>
                      </a:r>
                      <a:r>
                        <a:rPr lang="de-CH" sz="1800" dirty="0" smtClean="0"/>
                        <a:t>)</a:t>
                      </a:r>
                      <a:endParaRPr lang="de-CH" sz="1800" dirty="0"/>
                    </a:p>
                  </a:txBody>
                  <a:tcPr/>
                </a:tc>
                <a:extLst>
                  <a:ext uri="{0D108BD9-81ED-4DB2-BD59-A6C34878D82A}">
                    <a16:rowId xmlns:a16="http://schemas.microsoft.com/office/drawing/2014/main" val="2117367605"/>
                  </a:ext>
                </a:extLst>
              </a:tr>
              <a:tr h="370840">
                <a:tc>
                  <a:txBody>
                    <a:bodyPr/>
                    <a:lstStyle/>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lang="de-CH" sz="1800" dirty="0" smtClean="0"/>
                        <a:t>Begleitung und Unterstützung der Strategieumsetzung</a:t>
                      </a:r>
                    </a:p>
                    <a:p>
                      <a:pPr marL="285750" indent="-285750">
                        <a:spcBef>
                          <a:spcPts val="0"/>
                        </a:spcBef>
                        <a:spcAft>
                          <a:spcPts val="600"/>
                        </a:spcAft>
                        <a:buFont typeface="Wingdings" panose="05000000000000000000" pitchFamily="2" charset="2"/>
                        <a:buChar char="§"/>
                      </a:pPr>
                      <a:r>
                        <a:rPr lang="de-CH" sz="1800" dirty="0" smtClean="0"/>
                        <a:t>Gewinnung weiterer föderaler Ebenen zur Anwendung und Verbreitung der OGD-Strategie 19-23</a:t>
                      </a:r>
                      <a:endParaRPr lang="de-CH" sz="1800" dirty="0"/>
                    </a:p>
                  </a:txBody>
                  <a:tcPr>
                    <a:solidFill>
                      <a:schemeClr val="bg1">
                        <a:lumMod val="75000"/>
                        <a:alpha val="20000"/>
                      </a:schemeClr>
                    </a:solidFill>
                  </a:tcPr>
                </a:tc>
                <a:tc>
                  <a:txBody>
                    <a:bodyPr/>
                    <a:lstStyle/>
                    <a:p>
                      <a:pPr>
                        <a:spcBef>
                          <a:spcPts val="0"/>
                        </a:spcBef>
                        <a:spcAft>
                          <a:spcPts val="600"/>
                        </a:spcAft>
                      </a:pPr>
                      <a:r>
                        <a:rPr lang="de-CH" sz="1800" dirty="0" smtClean="0"/>
                        <a:t>Forum öffentliche Verwaltungen und Open </a:t>
                      </a:r>
                      <a:r>
                        <a:rPr lang="de-CH" sz="1800" dirty="0" err="1" smtClean="0"/>
                        <a:t>Government</a:t>
                      </a:r>
                      <a:r>
                        <a:rPr lang="de-CH" sz="1800" dirty="0" smtClean="0"/>
                        <a:t> Data</a:t>
                      </a:r>
                    </a:p>
                    <a:p>
                      <a:pPr>
                        <a:spcBef>
                          <a:spcPts val="0"/>
                        </a:spcBef>
                        <a:spcAft>
                          <a:spcPts val="600"/>
                        </a:spcAft>
                      </a:pPr>
                      <a:r>
                        <a:rPr lang="de-CH" sz="1800" dirty="0" smtClean="0"/>
                        <a:t>(</a:t>
                      </a:r>
                      <a:r>
                        <a:rPr lang="de-CH" sz="1800" b="1" dirty="0" smtClean="0"/>
                        <a:t>Forum</a:t>
                      </a:r>
                      <a:r>
                        <a:rPr lang="de-CH" sz="1800" b="1" baseline="0" dirty="0" smtClean="0"/>
                        <a:t> </a:t>
                      </a:r>
                      <a:r>
                        <a:rPr lang="de-CH" sz="1800" b="1" baseline="0" dirty="0" err="1" smtClean="0"/>
                        <a:t>öV</a:t>
                      </a:r>
                      <a:r>
                        <a:rPr lang="de-CH" sz="1800" b="1" baseline="0" dirty="0" smtClean="0"/>
                        <a:t> OGD</a:t>
                      </a:r>
                      <a:r>
                        <a:rPr lang="de-CH" sz="1800" baseline="0" dirty="0" smtClean="0"/>
                        <a:t>)</a:t>
                      </a:r>
                      <a:endParaRPr lang="de-CH" sz="1800" dirty="0"/>
                    </a:p>
                  </a:txBody>
                  <a:tcPr>
                    <a:solidFill>
                      <a:schemeClr val="bg1">
                        <a:lumMod val="75000"/>
                        <a:alpha val="20000"/>
                      </a:schemeClr>
                    </a:solidFill>
                  </a:tcPr>
                </a:tc>
                <a:extLst>
                  <a:ext uri="{0D108BD9-81ED-4DB2-BD59-A6C34878D82A}">
                    <a16:rowId xmlns:a16="http://schemas.microsoft.com/office/drawing/2014/main" val="2801143117"/>
                  </a:ext>
                </a:extLst>
              </a:tr>
            </a:tbl>
          </a:graphicData>
        </a:graphic>
      </p:graphicFrame>
    </p:spTree>
    <p:extLst>
      <p:ext uri="{BB962C8B-B14F-4D97-AF65-F5344CB8AC3E}">
        <p14:creationId xmlns:p14="http://schemas.microsoft.com/office/powerpoint/2010/main" val="9366398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a:t>Übersicht der Ziele der OGD-Gremien </a:t>
            </a:r>
            <a:r>
              <a:rPr lang="de-CH" dirty="0" smtClean="0"/>
              <a:t>(2)</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13</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209392747"/>
              </p:ext>
            </p:extLst>
          </p:nvPr>
        </p:nvGraphicFramePr>
        <p:xfrm>
          <a:off x="1061455" y="2492375"/>
          <a:ext cx="10427564" cy="2001520"/>
        </p:xfrm>
        <a:graphic>
          <a:graphicData uri="http://schemas.openxmlformats.org/drawingml/2006/table">
            <a:tbl>
              <a:tblPr firstRow="1" bandRow="1">
                <a:tableStyleId>{9D7B26C5-4107-4FEC-AEDC-1716B250A1EF}</a:tableStyleId>
              </a:tblPr>
              <a:tblGrid>
                <a:gridCol w="6628460">
                  <a:extLst>
                    <a:ext uri="{9D8B030D-6E8A-4147-A177-3AD203B41FA5}">
                      <a16:colId xmlns:a16="http://schemas.microsoft.com/office/drawing/2014/main" val="1447518895"/>
                    </a:ext>
                  </a:extLst>
                </a:gridCol>
                <a:gridCol w="3799104">
                  <a:extLst>
                    <a:ext uri="{9D8B030D-6E8A-4147-A177-3AD203B41FA5}">
                      <a16:colId xmlns:a16="http://schemas.microsoft.com/office/drawing/2014/main" val="3812128830"/>
                    </a:ext>
                  </a:extLst>
                </a:gridCol>
              </a:tblGrid>
              <a:tr h="370840">
                <a:tc>
                  <a:txBody>
                    <a:bodyPr/>
                    <a:lstStyle/>
                    <a:p>
                      <a:pPr>
                        <a:spcAft>
                          <a:spcPts val="600"/>
                        </a:spcAft>
                      </a:pPr>
                      <a:r>
                        <a:rPr lang="de-CH" sz="1800" dirty="0" smtClean="0"/>
                        <a:t>Ziel/e</a:t>
                      </a:r>
                      <a:endParaRPr lang="de-CH" sz="1800" dirty="0"/>
                    </a:p>
                  </a:txBody>
                  <a:tcPr/>
                </a:tc>
                <a:tc>
                  <a:txBody>
                    <a:bodyPr/>
                    <a:lstStyle/>
                    <a:p>
                      <a:pPr>
                        <a:spcAft>
                          <a:spcPts val="600"/>
                        </a:spcAft>
                      </a:pPr>
                      <a:r>
                        <a:rPr lang="de-CH" sz="1800" dirty="0" smtClean="0"/>
                        <a:t>Verantwortliche</a:t>
                      </a:r>
                      <a:r>
                        <a:rPr lang="de-CH" sz="1800" baseline="0" dirty="0" smtClean="0"/>
                        <a:t> Stelle</a:t>
                      </a:r>
                      <a:endParaRPr lang="de-CH" sz="1800" dirty="0"/>
                    </a:p>
                  </a:txBody>
                  <a:tcPr/>
                </a:tc>
                <a:extLst>
                  <a:ext uri="{0D108BD9-81ED-4DB2-BD59-A6C34878D82A}">
                    <a16:rowId xmlns:a16="http://schemas.microsoft.com/office/drawing/2014/main" val="728528680"/>
                  </a:ext>
                </a:extLst>
              </a:tr>
              <a:tr h="370840">
                <a:tc>
                  <a:txBody>
                    <a:bodyPr/>
                    <a:lstStyle/>
                    <a:p>
                      <a:pPr marL="285750" indent="-285750">
                        <a:spcAft>
                          <a:spcPts val="600"/>
                        </a:spcAft>
                        <a:buFont typeface="Wingdings" panose="05000000000000000000" pitchFamily="2" charset="2"/>
                        <a:buChar char="§"/>
                      </a:pPr>
                      <a:r>
                        <a:rPr lang="de-CH" sz="1800" dirty="0" smtClean="0"/>
                        <a:t>Förderung Dialog und Zusammenarbeit Datenanbietenden und der Datennutzenden zur nachfragegerechte</a:t>
                      </a:r>
                      <a:r>
                        <a:rPr lang="de-CH" sz="1800" baseline="0" dirty="0" smtClean="0"/>
                        <a:t> Publikation</a:t>
                      </a:r>
                    </a:p>
                    <a:p>
                      <a:pPr marL="285750" indent="-285750">
                        <a:spcAft>
                          <a:spcPts val="600"/>
                        </a:spcAft>
                        <a:buFont typeface="Wingdings" panose="05000000000000000000" pitchFamily="2" charset="2"/>
                        <a:buChar char="§"/>
                      </a:pPr>
                      <a:r>
                        <a:rPr lang="de-CH" sz="1800" baseline="0" dirty="0" smtClean="0"/>
                        <a:t>Vorschläge zur Priorisierung der Datenpublikation erarbeiten</a:t>
                      </a:r>
                      <a:endParaRPr lang="de-CH" sz="1800" dirty="0"/>
                    </a:p>
                  </a:txBody>
                  <a:tcPr>
                    <a:solidFill>
                      <a:schemeClr val="bg1">
                        <a:lumMod val="75000"/>
                        <a:alpha val="20000"/>
                      </a:schemeClr>
                    </a:solidFill>
                  </a:tcPr>
                </a:tc>
                <a:tc>
                  <a:txBody>
                    <a:bodyPr/>
                    <a:lstStyle/>
                    <a:p>
                      <a:pPr>
                        <a:spcAft>
                          <a:spcPts val="600"/>
                        </a:spcAft>
                      </a:pPr>
                      <a:r>
                        <a:rPr lang="de-CH" sz="1800" b="1" dirty="0" smtClean="0"/>
                        <a:t>Runder Tisch OGD</a:t>
                      </a:r>
                      <a:endParaRPr lang="de-CH" sz="1800" b="1" dirty="0"/>
                    </a:p>
                  </a:txBody>
                  <a:tcPr>
                    <a:solidFill>
                      <a:schemeClr val="bg1">
                        <a:lumMod val="75000"/>
                        <a:alpha val="20000"/>
                      </a:schemeClr>
                    </a:solidFill>
                  </a:tcPr>
                </a:tc>
                <a:extLst>
                  <a:ext uri="{0D108BD9-81ED-4DB2-BD59-A6C34878D82A}">
                    <a16:rowId xmlns:a16="http://schemas.microsoft.com/office/drawing/2014/main" val="830046288"/>
                  </a:ext>
                </a:extLst>
              </a:tr>
              <a:tr h="370840">
                <a:tc>
                  <a:txBody>
                    <a:bodyPr/>
                    <a:lstStyle/>
                    <a:p>
                      <a:pPr marL="285750" indent="-285750">
                        <a:spcAft>
                          <a:spcPts val="600"/>
                        </a:spcAft>
                        <a:buFont typeface="Wingdings" panose="05000000000000000000" pitchFamily="2" charset="2"/>
                        <a:buChar char="§"/>
                      </a:pPr>
                      <a:r>
                        <a:rPr lang="de-CH" sz="1800" dirty="0" smtClean="0"/>
                        <a:t>Erarbeitung bestimmter thematischer Lieferobjekte aus dem Massnahmenplan</a:t>
                      </a:r>
                      <a:endParaRPr lang="de-CH" sz="1800" dirty="0"/>
                    </a:p>
                  </a:txBody>
                  <a:tcPr/>
                </a:tc>
                <a:tc>
                  <a:txBody>
                    <a:bodyPr/>
                    <a:lstStyle/>
                    <a:p>
                      <a:pPr>
                        <a:spcAft>
                          <a:spcPts val="600"/>
                        </a:spcAft>
                      </a:pPr>
                      <a:r>
                        <a:rPr lang="de-CH" sz="1800" i="1" dirty="0" smtClean="0"/>
                        <a:t>Diverse</a:t>
                      </a:r>
                      <a:r>
                        <a:rPr lang="de-CH" sz="1800" i="1" baseline="0" dirty="0" smtClean="0"/>
                        <a:t> </a:t>
                      </a:r>
                      <a:r>
                        <a:rPr lang="de-CH" sz="1800" i="1" dirty="0" smtClean="0"/>
                        <a:t>Arbeitsgruppen (z.B. «Portal», «Recht»,…)</a:t>
                      </a:r>
                      <a:endParaRPr lang="de-CH" sz="1800" i="1" dirty="0"/>
                    </a:p>
                  </a:txBody>
                  <a:tcPr/>
                </a:tc>
                <a:extLst>
                  <a:ext uri="{0D108BD9-81ED-4DB2-BD59-A6C34878D82A}">
                    <a16:rowId xmlns:a16="http://schemas.microsoft.com/office/drawing/2014/main" val="1452915894"/>
                  </a:ext>
                </a:extLst>
              </a:tr>
            </a:tbl>
          </a:graphicData>
        </a:graphic>
      </p:graphicFrame>
    </p:spTree>
    <p:extLst>
      <p:ext uri="{BB962C8B-B14F-4D97-AF65-F5344CB8AC3E}">
        <p14:creationId xmlns:p14="http://schemas.microsoft.com/office/powerpoint/2010/main" val="2209901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Das Forum </a:t>
            </a:r>
            <a:r>
              <a:rPr lang="de-CH" dirty="0" err="1" smtClean="0"/>
              <a:t>öV</a:t>
            </a:r>
            <a:r>
              <a:rPr lang="de-CH" dirty="0" smtClean="0"/>
              <a:t> OGD: Ziele</a:t>
            </a:r>
            <a:endParaRPr lang="de-CH" dirty="0"/>
          </a:p>
        </p:txBody>
      </p:sp>
      <p:sp>
        <p:nvSpPr>
          <p:cNvPr id="3" name="Inhaltsplatzhalter 2"/>
          <p:cNvSpPr>
            <a:spLocks noGrp="1"/>
          </p:cNvSpPr>
          <p:nvPr>
            <p:ph idx="1"/>
          </p:nvPr>
        </p:nvSpPr>
        <p:spPr>
          <a:xfrm>
            <a:off x="1063636" y="2492375"/>
            <a:ext cx="10427564" cy="3398366"/>
          </a:xfrm>
        </p:spPr>
        <p:txBody>
          <a:bodyPr/>
          <a:lstStyle/>
          <a:p>
            <a:pPr marL="457200" indent="-457200">
              <a:buFont typeface="+mj-lt"/>
              <a:buAutoNum type="arabicPeriod"/>
            </a:pPr>
            <a:r>
              <a:rPr lang="de-CH" dirty="0"/>
              <a:t>Unterstützung der Umsetzung der konkreten Massnahmen gemäss Massnahmenplan und Empfehlungen zur Weiterentwicklung von OGD</a:t>
            </a:r>
          </a:p>
          <a:p>
            <a:pPr marL="457200" indent="-457200">
              <a:buFont typeface="+mj-lt"/>
              <a:buAutoNum type="arabicPeriod"/>
            </a:pPr>
            <a:r>
              <a:rPr lang="de-CH" dirty="0"/>
              <a:t>Sicherstellung einer </a:t>
            </a:r>
            <a:r>
              <a:rPr lang="de-CH" b="1" dirty="0"/>
              <a:t>schweizweit koordinierten Umsetzung der OGD-Strategie</a:t>
            </a:r>
          </a:p>
          <a:p>
            <a:pPr marL="457200" indent="-457200">
              <a:buFont typeface="+mj-lt"/>
              <a:buAutoNum type="arabicPeriod"/>
            </a:pPr>
            <a:r>
              <a:rPr lang="de-CH" dirty="0"/>
              <a:t>Verbreitung der OGD-Strategie und ihrer Prinzipien auf allen Staatsebenen, Anregung zur Teilnahme und Umsetzung von möglichst vielen Akteuren</a:t>
            </a:r>
          </a:p>
          <a:p>
            <a:endParaRPr lang="de-CH" dirty="0"/>
          </a:p>
          <a:p>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14</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3815002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a:t>Das Forum </a:t>
            </a:r>
            <a:r>
              <a:rPr lang="de-CH" dirty="0" smtClean="0"/>
              <a:t>OGD </a:t>
            </a:r>
            <a:r>
              <a:rPr lang="de-CH" dirty="0"/>
              <a:t>: </a:t>
            </a:r>
            <a:r>
              <a:rPr lang="de-CH" dirty="0" smtClean="0"/>
              <a:t>Arbeitsweise und Aufgaben</a:t>
            </a:r>
            <a:endParaRPr lang="de-CH" dirty="0"/>
          </a:p>
        </p:txBody>
      </p:sp>
      <p:sp>
        <p:nvSpPr>
          <p:cNvPr id="3" name="Inhaltsplatzhalter 2"/>
          <p:cNvSpPr>
            <a:spLocks noGrp="1"/>
          </p:cNvSpPr>
          <p:nvPr>
            <p:ph idx="1"/>
          </p:nvPr>
        </p:nvSpPr>
        <p:spPr>
          <a:xfrm>
            <a:off x="1063636" y="2492375"/>
            <a:ext cx="10427564" cy="2769989"/>
          </a:xfrm>
        </p:spPr>
        <p:txBody>
          <a:bodyPr/>
          <a:lstStyle/>
          <a:p>
            <a:pPr marL="342900" indent="-342900">
              <a:buFont typeface="Arial" panose="020B0604020202020204" pitchFamily="34" charset="0"/>
              <a:buChar char="•"/>
            </a:pPr>
            <a:r>
              <a:rPr lang="de-CH" dirty="0" smtClean="0"/>
              <a:t>Drei </a:t>
            </a:r>
            <a:r>
              <a:rPr lang="de-CH" dirty="0"/>
              <a:t>Treffen jährlich, jeweils 1 Monat vor den Sitzungen des IDA OGD</a:t>
            </a:r>
          </a:p>
          <a:p>
            <a:pPr marL="342900" indent="-342900">
              <a:buFont typeface="Arial" panose="020B0604020202020204" pitchFamily="34" charset="0"/>
              <a:buChar char="•"/>
            </a:pPr>
            <a:r>
              <a:rPr lang="de-CH" dirty="0" smtClean="0"/>
              <a:t>Zu seinen Aufgaben gehören:</a:t>
            </a:r>
          </a:p>
          <a:p>
            <a:pPr marL="719138" lvl="2" indent="-363538">
              <a:buFont typeface="Wingdings" panose="05000000000000000000" pitchFamily="2" charset="2"/>
              <a:buChar char="§"/>
            </a:pPr>
            <a:r>
              <a:rPr lang="de-CH" dirty="0"/>
              <a:t>Die </a:t>
            </a:r>
            <a:r>
              <a:rPr lang="de-CH" dirty="0" smtClean="0"/>
              <a:t>Besprechung </a:t>
            </a:r>
            <a:r>
              <a:rPr lang="de-CH" dirty="0"/>
              <a:t>der </a:t>
            </a:r>
            <a:r>
              <a:rPr lang="de-CH" dirty="0" smtClean="0"/>
              <a:t>Vorschläge und Unterlagen, </a:t>
            </a:r>
            <a:r>
              <a:rPr lang="de-CH" dirty="0"/>
              <a:t>welche vom Runden Tisch, von den Arbeitsgruppen oder von der Geschäftsstelle OGD geliefert </a:t>
            </a:r>
            <a:r>
              <a:rPr lang="de-CH" dirty="0" smtClean="0"/>
              <a:t>werden </a:t>
            </a:r>
            <a:r>
              <a:rPr lang="de-CH" dirty="0"/>
              <a:t>und Formulierung einer Empfehlung für den IDA OGD</a:t>
            </a:r>
          </a:p>
          <a:p>
            <a:pPr marL="719138" lvl="2" indent="-363538">
              <a:buFont typeface="Wingdings" panose="05000000000000000000" pitchFamily="2" charset="2"/>
              <a:buChar char="§"/>
            </a:pPr>
            <a:r>
              <a:rPr lang="de-CH" dirty="0" smtClean="0"/>
              <a:t>Förderung der nationalen Vernetzung und Koordination der Verwaltungen, welche Open Government Data publizieren</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15</a:t>
            </a:fld>
            <a:endParaRPr lang="de-CH" dirty="0"/>
          </a:p>
        </p:txBody>
      </p:sp>
      <p:sp>
        <p:nvSpPr>
          <p:cNvPr id="5" name="Fußzeilenplatzhalter 4"/>
          <p:cNvSpPr>
            <a:spLocks noGrp="1"/>
          </p:cNvSpPr>
          <p:nvPr>
            <p:ph type="ftr" sz="quarter" idx="10"/>
          </p:nvPr>
        </p:nvSpPr>
        <p:spPr/>
        <p:txBody>
          <a:bodyPr/>
          <a:lstStyle/>
          <a:p>
            <a:r>
              <a:rPr lang="de-CH" dirty="0" smtClean="0"/>
              <a:t>Forum </a:t>
            </a:r>
            <a:r>
              <a:rPr lang="de-CH" dirty="0" err="1" smtClean="0"/>
              <a:t>öV</a:t>
            </a:r>
            <a:r>
              <a:rPr lang="de-CH" dirty="0" smtClean="0"/>
              <a:t> OGD  |  1. Sitzung vom 10.10.2019  |  Geschäftsstelle Open </a:t>
            </a:r>
            <a:r>
              <a:rPr lang="de-CH" dirty="0" err="1" smtClean="0"/>
              <a:t>Government</a:t>
            </a:r>
            <a:r>
              <a:rPr lang="de-CH" dirty="0" smtClean="0"/>
              <a:t> Data</a:t>
            </a:r>
            <a:endParaRPr lang="de-CH" dirty="0"/>
          </a:p>
        </p:txBody>
      </p:sp>
    </p:spTree>
    <p:extLst>
      <p:ext uri="{BB962C8B-B14F-4D97-AF65-F5344CB8AC3E}">
        <p14:creationId xmlns:p14="http://schemas.microsoft.com/office/powerpoint/2010/main" val="512302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a:t>Das Forum </a:t>
            </a:r>
            <a:r>
              <a:rPr lang="de-CH" dirty="0" smtClean="0"/>
              <a:t>OGD: Zusammensetzung (</a:t>
            </a:r>
            <a:r>
              <a:rPr lang="de-CH" i="1" dirty="0" smtClean="0"/>
              <a:t>eingeladen</a:t>
            </a:r>
            <a:r>
              <a:rPr lang="de-CH" dirty="0" smtClean="0"/>
              <a:t>)</a:t>
            </a:r>
            <a:endParaRPr lang="de-CH" dirty="0"/>
          </a:p>
        </p:txBody>
      </p:sp>
      <p:sp>
        <p:nvSpPr>
          <p:cNvPr id="3" name="Inhaltsplatzhalter 2"/>
          <p:cNvSpPr>
            <a:spLocks noGrp="1"/>
          </p:cNvSpPr>
          <p:nvPr>
            <p:ph idx="1"/>
          </p:nvPr>
        </p:nvSpPr>
        <p:spPr>
          <a:xfrm>
            <a:off x="1063636" y="2002055"/>
            <a:ext cx="10427564" cy="4193456"/>
          </a:xfrm>
        </p:spPr>
        <p:txBody>
          <a:bodyPr/>
          <a:lstStyle/>
          <a:p>
            <a:pPr marL="342900" indent="-342900">
              <a:buFont typeface="Arial" panose="020B0604020202020204" pitchFamily="34" charset="0"/>
              <a:buChar char="•"/>
            </a:pPr>
            <a:r>
              <a:rPr lang="de-CH" dirty="0" smtClean="0"/>
              <a:t>Vertreter der föderalen Ebene: Bund (IDA OGD), Kantone (KDK), Städte (SSV) und Gemeinde (SGV)</a:t>
            </a:r>
          </a:p>
          <a:p>
            <a:pPr marL="342900" indent="-342900">
              <a:buFont typeface="Arial" panose="020B0604020202020204" pitchFamily="34" charset="0"/>
              <a:buChar char="•"/>
            </a:pPr>
            <a:r>
              <a:rPr lang="de-CH" dirty="0" smtClean="0"/>
              <a:t>Vertreter der Bereiche Statistik </a:t>
            </a:r>
            <a:r>
              <a:rPr lang="de-CH" dirty="0" smtClean="0"/>
              <a:t>(FEDESTAT/REGIOSTAT) </a:t>
            </a:r>
            <a:r>
              <a:rPr lang="de-CH" dirty="0" smtClean="0"/>
              <a:t>und Geoinformation (KKGEO), als </a:t>
            </a:r>
            <a:r>
              <a:rPr lang="de-CH" i="1" dirty="0" smtClean="0"/>
              <a:t>Vorreiterbereiche</a:t>
            </a:r>
            <a:endParaRPr lang="de-CH" dirty="0"/>
          </a:p>
          <a:p>
            <a:pPr marL="342900" indent="-342900">
              <a:buFont typeface="Arial" panose="020B0604020202020204" pitchFamily="34" charset="0"/>
              <a:buChar char="•"/>
            </a:pPr>
            <a:r>
              <a:rPr lang="de-CH" dirty="0" smtClean="0"/>
              <a:t>Koordinatoren der Strategien «Digitale Schweiz» (Geschäftsstelle Digitale Schweiz) und «E-</a:t>
            </a:r>
            <a:r>
              <a:rPr lang="de-CH" dirty="0" err="1" smtClean="0"/>
              <a:t>Government</a:t>
            </a:r>
            <a:r>
              <a:rPr lang="de-CH" dirty="0" smtClean="0"/>
              <a:t> Schweiz» (</a:t>
            </a:r>
            <a:r>
              <a:rPr lang="de-CH" dirty="0"/>
              <a:t>Geschäftsstelle</a:t>
            </a:r>
            <a:r>
              <a:rPr lang="de-CH" dirty="0" smtClean="0"/>
              <a:t> E-</a:t>
            </a:r>
            <a:r>
              <a:rPr lang="de-CH" dirty="0" err="1" smtClean="0"/>
              <a:t>Gov</a:t>
            </a:r>
            <a:r>
              <a:rPr lang="de-CH" dirty="0" smtClean="0"/>
              <a:t> Schweiz</a:t>
            </a:r>
            <a:r>
              <a:rPr lang="de-CH" dirty="0" smtClean="0"/>
              <a:t>)</a:t>
            </a:r>
          </a:p>
          <a:p>
            <a:pPr marL="342900" indent="-342900">
              <a:buFont typeface="Arial" panose="020B0604020202020204" pitchFamily="34" charset="0"/>
              <a:buChar char="•"/>
            </a:pPr>
            <a:r>
              <a:rPr lang="de-CH" dirty="0" smtClean="0"/>
              <a:t>Vertreter der staatsnahen Betriebe (Post, SBB, </a:t>
            </a:r>
            <a:r>
              <a:rPr lang="de-CH" dirty="0" err="1" smtClean="0"/>
              <a:t>swisscom</a:t>
            </a:r>
            <a:r>
              <a:rPr lang="de-CH" dirty="0" smtClean="0"/>
              <a:t>)</a:t>
            </a:r>
            <a:endParaRPr lang="de-CH" dirty="0" smtClean="0"/>
          </a:p>
          <a:p>
            <a:pPr marL="342900" indent="-342900">
              <a:buFont typeface="Arial" panose="020B0604020202020204" pitchFamily="34" charset="0"/>
              <a:buChar char="•"/>
            </a:pPr>
            <a:r>
              <a:rPr lang="de-CH" dirty="0" smtClean="0"/>
              <a:t>Vertreter der akademischen Einrichtungen, als Lieferanten von Daten öffentliches Interessens (ETH-Bereich, SNF, </a:t>
            </a:r>
            <a:r>
              <a:rPr lang="de-CH" dirty="0" err="1" smtClean="0"/>
              <a:t>swissuniversities</a:t>
            </a:r>
            <a:r>
              <a:rPr lang="de-CH" dirty="0" smtClean="0"/>
              <a:t>)</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16</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525298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ctrTitle"/>
          </p:nvPr>
        </p:nvSpPr>
        <p:spPr>
          <a:xfrm>
            <a:off x="1065600" y="3831200"/>
            <a:ext cx="10425600" cy="1128514"/>
          </a:xfrm>
        </p:spPr>
        <p:txBody>
          <a:bodyPr/>
          <a:lstStyle/>
          <a:p>
            <a:r>
              <a:rPr lang="de-CH" sz="3200" dirty="0"/>
              <a:t>3</a:t>
            </a:r>
            <a:r>
              <a:rPr lang="de-CH" sz="3200" dirty="0" smtClean="0"/>
              <a:t>. Umsetzungsplan</a:t>
            </a:r>
            <a:br>
              <a:rPr lang="de-CH" sz="3200" dirty="0" smtClean="0"/>
            </a:br>
            <a:r>
              <a:rPr lang="de-CH" sz="3200" dirty="0" smtClean="0"/>
              <a:t>	</a:t>
            </a:r>
            <a:r>
              <a:rPr lang="de-CH" sz="3200" b="0" dirty="0" smtClean="0"/>
              <a:t>Die ersten prioritären Massnahmen</a:t>
            </a:r>
            <a:endParaRPr lang="de-CH" sz="3200" b="0"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17</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2437845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p:cNvSpPr>
            <a:spLocks noGrp="1"/>
          </p:cNvSpPr>
          <p:nvPr>
            <p:ph idx="1"/>
          </p:nvPr>
        </p:nvSpPr>
        <p:spPr>
          <a:xfrm>
            <a:off x="1059274" y="1671341"/>
            <a:ext cx="10427564" cy="908005"/>
          </a:xfrm>
        </p:spPr>
        <p:txBody>
          <a:bodyPr/>
          <a:lstStyle/>
          <a:p>
            <a:r>
              <a:rPr lang="de-CH" b="1" dirty="0" smtClean="0"/>
              <a:t>I</a:t>
            </a:r>
            <a:r>
              <a:rPr lang="de-CH" b="1" dirty="0"/>
              <a:t>. Koordinierte Datenpublikation fördern</a:t>
            </a:r>
          </a:p>
          <a:p>
            <a:endParaRPr lang="de-CH" b="1"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18</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graphicFrame>
        <p:nvGraphicFramePr>
          <p:cNvPr id="3" name="Tabelle 2"/>
          <p:cNvGraphicFramePr>
            <a:graphicFrameLocks noGrp="1"/>
          </p:cNvGraphicFramePr>
          <p:nvPr>
            <p:extLst>
              <p:ext uri="{D42A27DB-BD31-4B8C-83A1-F6EECF244321}">
                <p14:modId xmlns:p14="http://schemas.microsoft.com/office/powerpoint/2010/main" val="809210371"/>
              </p:ext>
            </p:extLst>
          </p:nvPr>
        </p:nvGraphicFramePr>
        <p:xfrm>
          <a:off x="1059274" y="2234744"/>
          <a:ext cx="10427565" cy="3754120"/>
        </p:xfrm>
        <a:graphic>
          <a:graphicData uri="http://schemas.openxmlformats.org/drawingml/2006/table">
            <a:tbl>
              <a:tblPr firstRow="1" bandRow="1">
                <a:tableStyleId>{C083E6E3-FA7D-4D7B-A595-EF9225AFEA82}</a:tableStyleId>
              </a:tblPr>
              <a:tblGrid>
                <a:gridCol w="625593">
                  <a:extLst>
                    <a:ext uri="{9D8B030D-6E8A-4147-A177-3AD203B41FA5}">
                      <a16:colId xmlns:a16="http://schemas.microsoft.com/office/drawing/2014/main" val="3975669424"/>
                    </a:ext>
                  </a:extLst>
                </a:gridCol>
                <a:gridCol w="8737600">
                  <a:extLst>
                    <a:ext uri="{9D8B030D-6E8A-4147-A177-3AD203B41FA5}">
                      <a16:colId xmlns:a16="http://schemas.microsoft.com/office/drawing/2014/main" val="2590366461"/>
                    </a:ext>
                  </a:extLst>
                </a:gridCol>
                <a:gridCol w="1064372">
                  <a:extLst>
                    <a:ext uri="{9D8B030D-6E8A-4147-A177-3AD203B41FA5}">
                      <a16:colId xmlns:a16="http://schemas.microsoft.com/office/drawing/2014/main" val="3926874514"/>
                    </a:ext>
                  </a:extLst>
                </a:gridCol>
              </a:tblGrid>
              <a:tr h="370840">
                <a:tc>
                  <a:txBody>
                    <a:bodyPr/>
                    <a:lstStyle/>
                    <a:p>
                      <a:r>
                        <a:rPr lang="de-CH" sz="1600" dirty="0" smtClean="0"/>
                        <a:t>ID</a:t>
                      </a:r>
                      <a:endParaRPr lang="de-CH" sz="1600" dirty="0"/>
                    </a:p>
                  </a:txBody>
                  <a:tcPr/>
                </a:tc>
                <a:tc>
                  <a:txBody>
                    <a:bodyPr/>
                    <a:lstStyle/>
                    <a:p>
                      <a:r>
                        <a:rPr lang="de-CH" sz="1600" dirty="0" smtClean="0"/>
                        <a:t>Arbeitspaket</a:t>
                      </a:r>
                      <a:endParaRPr lang="de-CH" sz="1600" dirty="0"/>
                    </a:p>
                  </a:txBody>
                  <a:tcPr/>
                </a:tc>
                <a:tc>
                  <a:txBody>
                    <a:bodyPr/>
                    <a:lstStyle/>
                    <a:p>
                      <a:pPr algn="l"/>
                      <a:r>
                        <a:rPr lang="de-CH" sz="1600" dirty="0" smtClean="0"/>
                        <a:t>Termin</a:t>
                      </a:r>
                      <a:endParaRPr lang="de-CH" sz="1600" dirty="0"/>
                    </a:p>
                  </a:txBody>
                  <a:tcPr/>
                </a:tc>
                <a:extLst>
                  <a:ext uri="{0D108BD9-81ED-4DB2-BD59-A6C34878D82A}">
                    <a16:rowId xmlns:a16="http://schemas.microsoft.com/office/drawing/2014/main" val="4290893981"/>
                  </a:ext>
                </a:extLst>
              </a:tr>
              <a:tr h="370840">
                <a:tc>
                  <a:txBody>
                    <a:bodyPr/>
                    <a:lstStyle/>
                    <a:p>
                      <a:r>
                        <a:rPr lang="de-CH" sz="1600" dirty="0" smtClean="0"/>
                        <a:t>1.1</a:t>
                      </a:r>
                      <a:endParaRPr lang="de-CH" sz="1600" dirty="0"/>
                    </a:p>
                  </a:txBody>
                  <a:tcPr/>
                </a:tc>
                <a:tc>
                  <a:txBody>
                    <a:bodyPr/>
                    <a:lstStyle/>
                    <a:p>
                      <a:r>
                        <a:rPr lang="de-CH" sz="1600" b="1" dirty="0" smtClean="0"/>
                        <a:t>Kommunikationskampagne</a:t>
                      </a:r>
                      <a:r>
                        <a:rPr lang="de-CH" sz="1600" dirty="0" smtClean="0"/>
                        <a:t> zur Sensibilisierung zu OGD innerhalb der Bundesverwaltung. Die </a:t>
                      </a:r>
                      <a:r>
                        <a:rPr lang="de-CH" sz="1600" baseline="0" dirty="0" smtClean="0"/>
                        <a:t>Umsetzung erfolgt in Zusammenarbeit mit den Datenverantwortlichen Bund [Fokus Bund].</a:t>
                      </a:r>
                      <a:endParaRPr lang="de-CH" sz="1600" dirty="0" smtClean="0"/>
                    </a:p>
                  </a:txBody>
                  <a:tcPr/>
                </a:tc>
                <a:tc>
                  <a:txBody>
                    <a:bodyPr/>
                    <a:lstStyle/>
                    <a:p>
                      <a:pPr algn="r"/>
                      <a:r>
                        <a:rPr lang="de-CH" sz="1600" dirty="0" smtClean="0"/>
                        <a:t>12.2020</a:t>
                      </a:r>
                      <a:endParaRPr lang="de-CH" sz="1600" dirty="0"/>
                    </a:p>
                  </a:txBody>
                  <a:tcPr/>
                </a:tc>
                <a:extLst>
                  <a:ext uri="{0D108BD9-81ED-4DB2-BD59-A6C34878D82A}">
                    <a16:rowId xmlns:a16="http://schemas.microsoft.com/office/drawing/2014/main" val="4033195787"/>
                  </a:ext>
                </a:extLst>
              </a:tr>
              <a:tr h="370840">
                <a:tc>
                  <a:txBody>
                    <a:bodyPr/>
                    <a:lstStyle/>
                    <a:p>
                      <a:r>
                        <a:rPr lang="de-CH" sz="1600" dirty="0" smtClean="0"/>
                        <a:t>1.2</a:t>
                      </a:r>
                      <a:endParaRPr lang="de-CH" sz="1600" dirty="0"/>
                    </a:p>
                  </a:txBody>
                  <a:tcPr/>
                </a:tc>
                <a:tc>
                  <a:txBody>
                    <a:bodyPr/>
                    <a:lstStyle/>
                    <a:p>
                      <a:r>
                        <a:rPr lang="de-CH" sz="1600" baseline="0" dirty="0" smtClean="0"/>
                        <a:t>Definition Rolle «</a:t>
                      </a:r>
                      <a:r>
                        <a:rPr lang="de-CH" sz="1600" b="1" baseline="0" dirty="0" smtClean="0"/>
                        <a:t>Domain-Champion</a:t>
                      </a:r>
                      <a:r>
                        <a:rPr lang="de-CH" sz="1600" baseline="0" dirty="0" smtClean="0"/>
                        <a:t>». </a:t>
                      </a:r>
                      <a:r>
                        <a:rPr lang="de-CH" sz="1600" baseline="0" dirty="0" smtClean="0">
                          <a:solidFill>
                            <a:schemeClr val="tx1"/>
                          </a:solidFill>
                        </a:rPr>
                        <a:t>Identifizierung</a:t>
                      </a:r>
                      <a:r>
                        <a:rPr lang="de-CH" sz="1600" baseline="0" dirty="0" smtClean="0"/>
                        <a:t> von Domain Champions in den Bereichen </a:t>
                      </a:r>
                      <a:r>
                        <a:rPr lang="de-CH" sz="1600" baseline="0" dirty="0" err="1" smtClean="0"/>
                        <a:t>Geodaten</a:t>
                      </a:r>
                      <a:r>
                        <a:rPr lang="de-CH" sz="1600" baseline="0" dirty="0" smtClean="0"/>
                        <a:t>, Statistik, Gesundheit, Archivierung.</a:t>
                      </a:r>
                      <a:endParaRPr lang="de-CH" sz="1600" i="0"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de-CH" sz="1600" dirty="0" smtClean="0"/>
                        <a:t>6.2020</a:t>
                      </a:r>
                      <a:endParaRPr lang="de-CH" sz="1600" dirty="0"/>
                    </a:p>
                  </a:txBody>
                  <a:tcPr/>
                </a:tc>
                <a:extLst>
                  <a:ext uri="{0D108BD9-81ED-4DB2-BD59-A6C34878D82A}">
                    <a16:rowId xmlns:a16="http://schemas.microsoft.com/office/drawing/2014/main" val="1236333536"/>
                  </a:ext>
                </a:extLst>
              </a:tr>
              <a:tr h="370840">
                <a:tc>
                  <a:txBody>
                    <a:bodyPr/>
                    <a:lstStyle/>
                    <a:p>
                      <a:r>
                        <a:rPr lang="de-CH" sz="1600" dirty="0" smtClean="0"/>
                        <a:t>1.3</a:t>
                      </a:r>
                      <a:endParaRPr lang="de-CH" sz="1600" dirty="0"/>
                    </a:p>
                  </a:txBody>
                  <a:tcPr/>
                </a:tc>
                <a:tc>
                  <a:txBody>
                    <a:bodyPr/>
                    <a:lstStyle/>
                    <a:p>
                      <a:r>
                        <a:rPr lang="de-CH" sz="1600" b="1" baseline="0" dirty="0" smtClean="0"/>
                        <a:t>Abgleich mit weiteren laufenden Strategien/Vorhaben (des Bundes) im Bereich Daten und Digitalisierung</a:t>
                      </a:r>
                      <a:r>
                        <a:rPr lang="de-CH" sz="1600" baseline="0" dirty="0" smtClean="0"/>
                        <a:t> (z.B. «Digitale Schweiz», «E-</a:t>
                      </a:r>
                      <a:r>
                        <a:rPr lang="de-CH" sz="1600" baseline="0" dirty="0" err="1" smtClean="0"/>
                        <a:t>Government</a:t>
                      </a:r>
                      <a:r>
                        <a:rPr lang="de-CH" sz="1600" baseline="0" dirty="0" smtClean="0"/>
                        <a:t> Schweiz») und ggf. Formulierung von Empfehlungen zur Stärkung der Zusammenarbeit.</a:t>
                      </a:r>
                      <a:endParaRPr lang="de-CH" sz="1600" i="0"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de-CH" sz="1600" dirty="0" smtClean="0"/>
                        <a:t>3.2020</a:t>
                      </a:r>
                      <a:endParaRPr lang="de-CH" sz="1600" dirty="0"/>
                    </a:p>
                  </a:txBody>
                  <a:tcPr/>
                </a:tc>
                <a:extLst>
                  <a:ext uri="{0D108BD9-81ED-4DB2-BD59-A6C34878D82A}">
                    <a16:rowId xmlns:a16="http://schemas.microsoft.com/office/drawing/2014/main" val="858801226"/>
                  </a:ext>
                </a:extLst>
              </a:tr>
              <a:tr h="370840">
                <a:tc>
                  <a:txBody>
                    <a:bodyPr/>
                    <a:lstStyle/>
                    <a:p>
                      <a:r>
                        <a:rPr lang="de-CH" sz="1600" dirty="0" smtClean="0"/>
                        <a:t>2.1</a:t>
                      </a:r>
                      <a:endParaRPr lang="de-CH" sz="1600" dirty="0"/>
                    </a:p>
                  </a:txBody>
                  <a:tcPr/>
                </a:tc>
                <a:tc>
                  <a:txBody>
                    <a:bodyPr/>
                    <a:lstStyle/>
                    <a:p>
                      <a:r>
                        <a:rPr lang="de-CH" sz="1600" dirty="0" smtClean="0"/>
                        <a:t>Prüfung, wie die </a:t>
                      </a:r>
                      <a:r>
                        <a:rPr lang="de-CH" sz="1600" b="1" dirty="0" smtClean="0"/>
                        <a:t>OGD-Grundsätze in bestehende rechtliche Grundlagen</a:t>
                      </a:r>
                      <a:r>
                        <a:rPr lang="de-CH" sz="1600" dirty="0" smtClean="0"/>
                        <a:t> integriert werden können und/oder ob Notwendigkeit für weitere rechtssetzende Massnahmen besteht. Bis 30.6.2020 Berichterstattung</a:t>
                      </a:r>
                      <a:r>
                        <a:rPr lang="de-CH" sz="1600" baseline="0" dirty="0" smtClean="0"/>
                        <a:t> beim BR </a:t>
                      </a:r>
                      <a:r>
                        <a:rPr lang="de-CH" sz="1600" dirty="0" smtClean="0"/>
                        <a:t>(vgl. BRB vom 30.11.2018). </a:t>
                      </a:r>
                      <a:r>
                        <a:rPr lang="de-CH" sz="1600" baseline="0" dirty="0" smtClean="0"/>
                        <a:t>[Fokus Bund]</a:t>
                      </a:r>
                      <a:endParaRPr lang="de-CH" sz="1600"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de-CH" sz="1600" dirty="0" smtClean="0"/>
                        <a:t>6.2020</a:t>
                      </a:r>
                      <a:endParaRPr lang="de-CH" sz="1600" dirty="0"/>
                    </a:p>
                  </a:txBody>
                  <a:tcPr/>
                </a:tc>
                <a:extLst>
                  <a:ext uri="{0D108BD9-81ED-4DB2-BD59-A6C34878D82A}">
                    <a16:rowId xmlns:a16="http://schemas.microsoft.com/office/drawing/2014/main" val="1488814426"/>
                  </a:ext>
                </a:extLst>
              </a:tr>
              <a:tr h="370840">
                <a:tc>
                  <a:txBody>
                    <a:bodyPr/>
                    <a:lstStyle/>
                    <a:p>
                      <a:pPr marL="0" algn="l" defTabSz="914400" rtl="0" eaLnBrk="1" latinLnBrk="0" hangingPunct="1"/>
                      <a:r>
                        <a:rPr lang="de-CH" sz="1600" kern="1200" dirty="0" smtClean="0"/>
                        <a:t>2.3</a:t>
                      </a:r>
                      <a:endParaRPr lang="de-CH" sz="1600" kern="1200" dirty="0">
                        <a:solidFill>
                          <a:schemeClr val="tx1"/>
                        </a:solidFill>
                        <a:latin typeface="+mn-lt"/>
                        <a:ea typeface="+mn-ea"/>
                        <a:cs typeface="+mn-cs"/>
                      </a:endParaRPr>
                    </a:p>
                  </a:txBody>
                  <a:tcPr/>
                </a:tc>
                <a:tc>
                  <a:txBody>
                    <a:bodyPr/>
                    <a:lstStyle/>
                    <a:p>
                      <a:pPr marL="0" algn="l" defTabSz="914400" rtl="0" eaLnBrk="1" latinLnBrk="0" hangingPunct="1"/>
                      <a:r>
                        <a:rPr lang="de-CH" sz="1600" kern="1200" dirty="0" smtClean="0"/>
                        <a:t>Prüfung de</a:t>
                      </a:r>
                      <a:r>
                        <a:rPr lang="de-CH" sz="1600" kern="1200" baseline="0" dirty="0" smtClean="0"/>
                        <a:t>s </a:t>
                      </a:r>
                      <a:r>
                        <a:rPr lang="de-CH" sz="1600" b="1" kern="1200" baseline="0" dirty="0" smtClean="0"/>
                        <a:t>Anpassungsbedarfs der aktuellen </a:t>
                      </a:r>
                      <a:r>
                        <a:rPr lang="de-CH" sz="1600" b="1" kern="1200" baseline="0" dirty="0" smtClean="0">
                          <a:hlinkClick r:id="rId2"/>
                        </a:rPr>
                        <a:t>Nutzungsbedingungen </a:t>
                      </a:r>
                      <a:r>
                        <a:rPr lang="de-CH" sz="1600" b="1" kern="1200" baseline="0" dirty="0" err="1" smtClean="0">
                          <a:hlinkClick r:id="rId2"/>
                        </a:rPr>
                        <a:t>opendata.swiss</a:t>
                      </a:r>
                      <a:r>
                        <a:rPr lang="de-CH" sz="1600" kern="1200" baseline="0" dirty="0" smtClean="0"/>
                        <a:t>, insb. Hinblick auf die internationalen Standards und Berichterstattung </a:t>
                      </a:r>
                      <a:r>
                        <a:rPr lang="de-CH" sz="1600" baseline="0" dirty="0" smtClean="0"/>
                        <a:t>beim BR</a:t>
                      </a:r>
                      <a:r>
                        <a:rPr lang="de-CH" sz="1600" kern="1200" baseline="0" dirty="0" smtClean="0"/>
                        <a:t>. </a:t>
                      </a:r>
                      <a:r>
                        <a:rPr lang="de-CH" sz="1600" baseline="0" dirty="0" smtClean="0"/>
                        <a:t>[Fokus Bund]</a:t>
                      </a:r>
                      <a:endParaRPr lang="de-CH" sz="1600" kern="1200" dirty="0">
                        <a:solidFill>
                          <a:schemeClr val="tx1"/>
                        </a:solidFill>
                        <a:latin typeface="+mn-lt"/>
                        <a:ea typeface="+mn-ea"/>
                        <a:cs typeface="+mn-cs"/>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de-CH" sz="1600" dirty="0" smtClean="0"/>
                        <a:t>6.2020</a:t>
                      </a:r>
                      <a:endParaRPr lang="de-CH" sz="1600" kern="1200" dirty="0">
                        <a:solidFill>
                          <a:schemeClr val="tx1"/>
                        </a:solidFill>
                        <a:latin typeface="+mn-lt"/>
                        <a:ea typeface="+mn-ea"/>
                        <a:cs typeface="+mn-cs"/>
                      </a:endParaRPr>
                    </a:p>
                  </a:txBody>
                  <a:tcPr/>
                </a:tc>
                <a:extLst>
                  <a:ext uri="{0D108BD9-81ED-4DB2-BD59-A6C34878D82A}">
                    <a16:rowId xmlns:a16="http://schemas.microsoft.com/office/drawing/2014/main" val="812238490"/>
                  </a:ext>
                </a:extLst>
              </a:tr>
            </a:tbl>
          </a:graphicData>
        </a:graphic>
      </p:graphicFrame>
    </p:spTree>
    <p:extLst>
      <p:ext uri="{BB962C8B-B14F-4D97-AF65-F5344CB8AC3E}">
        <p14:creationId xmlns:p14="http://schemas.microsoft.com/office/powerpoint/2010/main" val="541694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059275" y="1426032"/>
            <a:ext cx="10431925" cy="461665"/>
          </a:xfrm>
        </p:spPr>
        <p:txBody>
          <a:bodyPr/>
          <a:lstStyle/>
          <a:p>
            <a:r>
              <a:rPr lang="de-CH" dirty="0" smtClean="0"/>
              <a:t>Kommunikation: </a:t>
            </a:r>
            <a:r>
              <a:rPr lang="de-CH" dirty="0" err="1" smtClean="0"/>
              <a:t>Good</a:t>
            </a:r>
            <a:r>
              <a:rPr lang="de-CH" dirty="0" smtClean="0"/>
              <a:t> Practices</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19</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pic>
        <p:nvPicPr>
          <p:cNvPr id="6" name="Grafik 5"/>
          <p:cNvPicPr>
            <a:picLocks noChangeAspect="1"/>
          </p:cNvPicPr>
          <p:nvPr/>
        </p:nvPicPr>
        <p:blipFill>
          <a:blip r:embed="rId2"/>
          <a:stretch>
            <a:fillRect/>
          </a:stretch>
        </p:blipFill>
        <p:spPr>
          <a:xfrm>
            <a:off x="6962253" y="2203276"/>
            <a:ext cx="4605865" cy="320317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9" name="Inhaltsplatzhalter 2"/>
          <p:cNvSpPr txBox="1">
            <a:spLocks/>
          </p:cNvSpPr>
          <p:nvPr/>
        </p:nvSpPr>
        <p:spPr>
          <a:xfrm>
            <a:off x="6962253" y="5441443"/>
            <a:ext cx="4605865" cy="795089"/>
          </a:xfrm>
          <a:prstGeom prst="rect">
            <a:avLst/>
          </a:prstGeom>
        </p:spPr>
        <p:txBody>
          <a:bodyPr vert="horz" wrap="square" lIns="0" tIns="0" rIns="0" bIns="0" rtlCol="0">
            <a:spAutoFit/>
          </a:bodyPr>
          <a:lstStyle>
            <a:lvl1pPr marL="0" marR="0" indent="0" algn="l" defTabSz="914400" rtl="0" eaLnBrk="1" fontAlgn="auto" latinLnBrk="0" hangingPunct="1">
              <a:lnSpc>
                <a:spcPts val="3100"/>
              </a:lnSpc>
              <a:spcBef>
                <a:spcPts val="0"/>
              </a:spcBef>
              <a:spcAft>
                <a:spcPts val="1200"/>
              </a:spcAft>
              <a:buClrTx/>
              <a:buSzTx/>
              <a:buFont typeface="Wingdings" panose="05000000000000000000" pitchFamily="2" charset="2"/>
              <a:buNone/>
              <a:tabLst/>
              <a:defRPr sz="2000" kern="1200">
                <a:solidFill>
                  <a:schemeClr val="tx1"/>
                </a:solidFill>
                <a:latin typeface="+mn-lt"/>
                <a:ea typeface="+mn-ea"/>
                <a:cs typeface="+mn-cs"/>
              </a:defRPr>
            </a:lvl1pPr>
            <a:lvl2pPr marL="0" indent="0" algn="l" defTabSz="914400" rtl="0" eaLnBrk="1" latinLnBrk="0" hangingPunct="1">
              <a:lnSpc>
                <a:spcPts val="2800"/>
              </a:lnSpc>
              <a:spcBef>
                <a:spcPts val="500"/>
              </a:spcBef>
              <a:buFont typeface="Arial" panose="020B0604020202020204" pitchFamily="34" charset="0"/>
              <a:buNone/>
              <a:defRPr sz="2000" kern="1200">
                <a:solidFill>
                  <a:schemeClr val="tx1"/>
                </a:solidFill>
                <a:latin typeface="+mn-lt"/>
                <a:ea typeface="+mn-ea"/>
                <a:cs typeface="+mn-cs"/>
              </a:defRPr>
            </a:lvl2pPr>
            <a:lvl3pPr marL="536575" indent="-176213" algn="l" defTabSz="914400" rtl="0" eaLnBrk="1" latinLnBrk="0" hangingPunct="1">
              <a:lnSpc>
                <a:spcPts val="2400"/>
              </a:lnSpc>
              <a:spcBef>
                <a:spcPts val="500"/>
              </a:spcBef>
              <a:buFont typeface="Arial" panose="020B0604020202020204" pitchFamily="34" charset="0"/>
              <a:buChar char="•"/>
              <a:defRPr sz="2000" kern="1200">
                <a:solidFill>
                  <a:schemeClr val="tx1"/>
                </a:solidFill>
                <a:latin typeface="+mn-lt"/>
                <a:ea typeface="+mn-ea"/>
                <a:cs typeface="+mn-cs"/>
              </a:defRPr>
            </a:lvl3pPr>
            <a:lvl4pPr marL="895350" indent="-176213" algn="l" defTabSz="914400" rtl="0" eaLnBrk="1" latinLnBrk="0" hangingPunct="1">
              <a:lnSpc>
                <a:spcPts val="2200"/>
              </a:lnSpc>
              <a:spcBef>
                <a:spcPts val="500"/>
              </a:spcBef>
              <a:buFont typeface="Arial" panose="020B0604020202020204" pitchFamily="34" charset="0"/>
              <a:buChar char="•"/>
              <a:defRPr sz="2000" kern="1200">
                <a:solidFill>
                  <a:schemeClr val="tx1"/>
                </a:solidFill>
                <a:latin typeface="+mn-lt"/>
                <a:ea typeface="+mn-ea"/>
                <a:cs typeface="+mn-cs"/>
              </a:defRPr>
            </a:lvl4pPr>
            <a:lvl5pPr marL="1255713" indent="-176213" algn="l" defTabSz="914400" rtl="0" eaLnBrk="1" latinLnBrk="0" hangingPunct="1">
              <a:lnSpc>
                <a:spcPts val="22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smtClean="0"/>
              <a:t>Open Data Ireland training courses 2019 (</a:t>
            </a:r>
            <a:r>
              <a:rPr lang="de-CH" sz="1600" dirty="0" smtClean="0"/>
              <a:t>data.gov.ie) </a:t>
            </a:r>
            <a:endParaRPr lang="de-CH" sz="1600" dirty="0"/>
          </a:p>
        </p:txBody>
      </p:sp>
      <p:pic>
        <p:nvPicPr>
          <p:cNvPr id="10" name="Grafik 9"/>
          <p:cNvPicPr>
            <a:picLocks noChangeAspect="1"/>
          </p:cNvPicPr>
          <p:nvPr/>
        </p:nvPicPr>
        <p:blipFill>
          <a:blip r:embed="rId3"/>
          <a:stretch>
            <a:fillRect/>
          </a:stretch>
        </p:blipFill>
        <p:spPr>
          <a:xfrm>
            <a:off x="728384" y="2203276"/>
            <a:ext cx="5442325" cy="1950524"/>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11" name="Inhaltsplatzhalter 2"/>
          <p:cNvSpPr txBox="1">
            <a:spLocks/>
          </p:cNvSpPr>
          <p:nvPr/>
        </p:nvSpPr>
        <p:spPr>
          <a:xfrm>
            <a:off x="728384" y="4218985"/>
            <a:ext cx="5442325" cy="795089"/>
          </a:xfrm>
          <a:prstGeom prst="rect">
            <a:avLst/>
          </a:prstGeom>
        </p:spPr>
        <p:txBody>
          <a:bodyPr vert="horz" wrap="square" lIns="0" tIns="0" rIns="0" bIns="0" rtlCol="0">
            <a:spAutoFit/>
          </a:bodyPr>
          <a:lstStyle>
            <a:lvl1pPr marL="0" marR="0" indent="0" algn="l" defTabSz="914400" rtl="0" eaLnBrk="1" fontAlgn="auto" latinLnBrk="0" hangingPunct="1">
              <a:lnSpc>
                <a:spcPts val="3100"/>
              </a:lnSpc>
              <a:spcBef>
                <a:spcPts val="0"/>
              </a:spcBef>
              <a:spcAft>
                <a:spcPts val="1200"/>
              </a:spcAft>
              <a:buClrTx/>
              <a:buSzTx/>
              <a:buFont typeface="Wingdings" panose="05000000000000000000" pitchFamily="2" charset="2"/>
              <a:buNone/>
              <a:tabLst/>
              <a:defRPr sz="2000" kern="1200">
                <a:solidFill>
                  <a:schemeClr val="tx1"/>
                </a:solidFill>
                <a:latin typeface="+mn-lt"/>
                <a:ea typeface="+mn-ea"/>
                <a:cs typeface="+mn-cs"/>
              </a:defRPr>
            </a:lvl1pPr>
            <a:lvl2pPr marL="0" indent="0" algn="l" defTabSz="914400" rtl="0" eaLnBrk="1" latinLnBrk="0" hangingPunct="1">
              <a:lnSpc>
                <a:spcPts val="2800"/>
              </a:lnSpc>
              <a:spcBef>
                <a:spcPts val="500"/>
              </a:spcBef>
              <a:buFont typeface="Arial" panose="020B0604020202020204" pitchFamily="34" charset="0"/>
              <a:buNone/>
              <a:defRPr sz="2000" kern="1200">
                <a:solidFill>
                  <a:schemeClr val="tx1"/>
                </a:solidFill>
                <a:latin typeface="+mn-lt"/>
                <a:ea typeface="+mn-ea"/>
                <a:cs typeface="+mn-cs"/>
              </a:defRPr>
            </a:lvl2pPr>
            <a:lvl3pPr marL="536575" indent="-176213" algn="l" defTabSz="914400" rtl="0" eaLnBrk="1" latinLnBrk="0" hangingPunct="1">
              <a:lnSpc>
                <a:spcPts val="2400"/>
              </a:lnSpc>
              <a:spcBef>
                <a:spcPts val="500"/>
              </a:spcBef>
              <a:buFont typeface="Arial" panose="020B0604020202020204" pitchFamily="34" charset="0"/>
              <a:buChar char="•"/>
              <a:defRPr sz="2000" kern="1200">
                <a:solidFill>
                  <a:schemeClr val="tx1"/>
                </a:solidFill>
                <a:latin typeface="+mn-lt"/>
                <a:ea typeface="+mn-ea"/>
                <a:cs typeface="+mn-cs"/>
              </a:defRPr>
            </a:lvl3pPr>
            <a:lvl4pPr marL="895350" indent="-176213" algn="l" defTabSz="914400" rtl="0" eaLnBrk="1" latinLnBrk="0" hangingPunct="1">
              <a:lnSpc>
                <a:spcPts val="2200"/>
              </a:lnSpc>
              <a:spcBef>
                <a:spcPts val="500"/>
              </a:spcBef>
              <a:buFont typeface="Arial" panose="020B0604020202020204" pitchFamily="34" charset="0"/>
              <a:buChar char="•"/>
              <a:defRPr sz="2000" kern="1200">
                <a:solidFill>
                  <a:schemeClr val="tx1"/>
                </a:solidFill>
                <a:latin typeface="+mn-lt"/>
                <a:ea typeface="+mn-ea"/>
                <a:cs typeface="+mn-cs"/>
              </a:defRPr>
            </a:lvl4pPr>
            <a:lvl5pPr marL="1255713" indent="-176213" algn="l" defTabSz="914400" rtl="0" eaLnBrk="1" latinLnBrk="0" hangingPunct="1">
              <a:lnSpc>
                <a:spcPts val="22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40 datasets to be published by the Local </a:t>
            </a:r>
            <a:r>
              <a:rPr lang="en-US" sz="1600" dirty="0" smtClean="0"/>
              <a:t>Entities (</a:t>
            </a:r>
            <a:r>
              <a:rPr lang="de-CH" sz="1600" dirty="0" smtClean="0"/>
              <a:t>datos.gob.es</a:t>
            </a:r>
            <a:r>
              <a:rPr lang="de-CH" sz="1600" dirty="0"/>
              <a:t>) </a:t>
            </a:r>
          </a:p>
        </p:txBody>
      </p:sp>
    </p:spTree>
    <p:extLst>
      <p:ext uri="{BB962C8B-B14F-4D97-AF65-F5344CB8AC3E}">
        <p14:creationId xmlns:p14="http://schemas.microsoft.com/office/powerpoint/2010/main" val="18541405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059275" y="1426032"/>
            <a:ext cx="10431925" cy="461665"/>
          </a:xfrm>
        </p:spPr>
        <p:txBody>
          <a:bodyPr/>
          <a:lstStyle/>
          <a:p>
            <a:r>
              <a:rPr lang="de-CH" dirty="0"/>
              <a:t>Inhaltsverzeichnis</a:t>
            </a:r>
          </a:p>
        </p:txBody>
      </p:sp>
      <p:sp>
        <p:nvSpPr>
          <p:cNvPr id="7" name="Inhaltsplatzhalter 6"/>
          <p:cNvSpPr>
            <a:spLocks noGrp="1"/>
          </p:cNvSpPr>
          <p:nvPr>
            <p:ph idx="1"/>
          </p:nvPr>
        </p:nvSpPr>
        <p:spPr>
          <a:xfrm>
            <a:off x="1063636" y="2492375"/>
            <a:ext cx="10427564" cy="2051844"/>
          </a:xfrm>
        </p:spPr>
        <p:txBody>
          <a:bodyPr/>
          <a:lstStyle/>
          <a:p>
            <a:pPr marL="457200" indent="-457200">
              <a:buFont typeface="+mj-lt"/>
              <a:buAutoNum type="arabicPeriod"/>
            </a:pPr>
            <a:r>
              <a:rPr lang="de-CH" sz="2400" dirty="0" smtClean="0"/>
              <a:t>Die «Open </a:t>
            </a:r>
            <a:r>
              <a:rPr lang="de-CH" sz="2400" dirty="0" err="1" smtClean="0"/>
              <a:t>Government</a:t>
            </a:r>
            <a:r>
              <a:rPr lang="de-CH" sz="2400" dirty="0" smtClean="0"/>
              <a:t> Data-Strategie 2019-2023»</a:t>
            </a:r>
          </a:p>
          <a:p>
            <a:pPr marL="457200" indent="-457200">
              <a:buFont typeface="+mj-lt"/>
              <a:buAutoNum type="arabicPeriod"/>
            </a:pPr>
            <a:r>
              <a:rPr lang="de-CH" sz="2400" dirty="0" smtClean="0"/>
              <a:t>Die Organisation zur Strategieumsetzung</a:t>
            </a:r>
          </a:p>
          <a:p>
            <a:pPr marL="457200" indent="-457200">
              <a:buFont typeface="+mj-lt"/>
              <a:buAutoNum type="arabicPeriod"/>
            </a:pPr>
            <a:r>
              <a:rPr lang="de-CH" sz="2400" dirty="0" smtClean="0"/>
              <a:t>Umsetzungsplan: </a:t>
            </a:r>
            <a:r>
              <a:rPr lang="de-CH" sz="2400" dirty="0"/>
              <a:t>Die </a:t>
            </a:r>
            <a:r>
              <a:rPr lang="de-CH" sz="2400" dirty="0" smtClean="0"/>
              <a:t>ersten prioritären </a:t>
            </a:r>
            <a:r>
              <a:rPr lang="de-CH" sz="2400" dirty="0"/>
              <a:t>Massnahmen</a:t>
            </a:r>
            <a:endParaRPr lang="de-CH" sz="2400" dirty="0" smtClean="0"/>
          </a:p>
          <a:p>
            <a:pPr marL="457200" indent="-457200">
              <a:buFont typeface="+mj-lt"/>
              <a:buAutoNum type="arabicPeriod"/>
            </a:pPr>
            <a:r>
              <a:rPr lang="de-CH" sz="2400" dirty="0" smtClean="0"/>
              <a:t>Weiteres Vorgehen</a:t>
            </a:r>
            <a:endParaRPr lang="de-CH" sz="2400" dirty="0"/>
          </a:p>
        </p:txBody>
      </p:sp>
      <p:sp>
        <p:nvSpPr>
          <p:cNvPr id="5" name="Foliennummernplatzhalter 4"/>
          <p:cNvSpPr>
            <a:spLocks noGrp="1"/>
          </p:cNvSpPr>
          <p:nvPr>
            <p:ph type="sldNum" sz="quarter" idx="11"/>
          </p:nvPr>
        </p:nvSpPr>
        <p:spPr/>
        <p:txBody>
          <a:bodyPr/>
          <a:lstStyle/>
          <a:p>
            <a:fld id="{7376A5A3-8F85-406F-8E5A-90FF9E31E9F2}" type="slidenum">
              <a:rPr lang="de-CH" smtClean="0"/>
              <a:pPr/>
              <a:t>2</a:t>
            </a:fld>
            <a:endParaRPr lang="de-CH" dirty="0"/>
          </a:p>
        </p:txBody>
      </p:sp>
      <p:sp>
        <p:nvSpPr>
          <p:cNvPr id="4" name="Fußzeilenplatzhalter 3"/>
          <p:cNvSpPr>
            <a:spLocks noGrp="1"/>
          </p:cNvSpPr>
          <p:nvPr>
            <p:ph type="ftr" sz="quarter" idx="10"/>
          </p:nvPr>
        </p:nvSpPr>
        <p:spPr/>
        <p:txBody>
          <a:bodyPr/>
          <a:lstStyle/>
          <a:p>
            <a:r>
              <a:rPr lang="de-CH" smtClean="0"/>
              <a:t>Forum öV OGD  |  1. Sitzung vom 10.10.2019  |  Geschäftsstelle Open Government Data</a:t>
            </a:r>
            <a:endParaRPr lang="de-CH" dirty="0" smtClean="0"/>
          </a:p>
        </p:txBody>
      </p:sp>
    </p:spTree>
    <p:extLst>
      <p:ext uri="{BB962C8B-B14F-4D97-AF65-F5344CB8AC3E}">
        <p14:creationId xmlns:p14="http://schemas.microsoft.com/office/powerpoint/2010/main" val="106534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p:cNvSpPr>
            <a:spLocks noGrp="1"/>
          </p:cNvSpPr>
          <p:nvPr>
            <p:ph idx="1"/>
          </p:nvPr>
        </p:nvSpPr>
        <p:spPr>
          <a:xfrm>
            <a:off x="1059274" y="1671341"/>
            <a:ext cx="10427564" cy="356572"/>
          </a:xfrm>
        </p:spPr>
        <p:txBody>
          <a:bodyPr/>
          <a:lstStyle/>
          <a:p>
            <a:r>
              <a:rPr lang="de-CH" b="1" dirty="0"/>
              <a:t>II. Daten und Datenbeschreibung: Qualität</a:t>
            </a:r>
          </a:p>
        </p:txBody>
      </p:sp>
      <p:sp>
        <p:nvSpPr>
          <p:cNvPr id="4" name="Foliennummernplatzhalter 3"/>
          <p:cNvSpPr>
            <a:spLocks noGrp="1"/>
          </p:cNvSpPr>
          <p:nvPr>
            <p:ph type="sldNum" sz="quarter" idx="11"/>
          </p:nvPr>
        </p:nvSpPr>
        <p:spPr/>
        <p:txBody>
          <a:bodyPr/>
          <a:lstStyle/>
          <a:p>
            <a:fld id="{7376A5A3-8F85-406F-8E5A-90FF9E31E9F2}" type="slidenum">
              <a:rPr lang="de-CH" smtClean="0"/>
              <a:pPr/>
              <a:t>20</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graphicFrame>
        <p:nvGraphicFramePr>
          <p:cNvPr id="3" name="Tabelle 2"/>
          <p:cNvGraphicFramePr>
            <a:graphicFrameLocks noGrp="1"/>
          </p:cNvGraphicFramePr>
          <p:nvPr>
            <p:extLst>
              <p:ext uri="{D42A27DB-BD31-4B8C-83A1-F6EECF244321}">
                <p14:modId xmlns:p14="http://schemas.microsoft.com/office/powerpoint/2010/main" val="647932678"/>
              </p:ext>
            </p:extLst>
          </p:nvPr>
        </p:nvGraphicFramePr>
        <p:xfrm>
          <a:off x="1059274" y="2234744"/>
          <a:ext cx="10427565" cy="3083560"/>
        </p:xfrm>
        <a:graphic>
          <a:graphicData uri="http://schemas.openxmlformats.org/drawingml/2006/table">
            <a:tbl>
              <a:tblPr firstRow="1" bandRow="1">
                <a:tableStyleId>{C083E6E3-FA7D-4D7B-A595-EF9225AFEA82}</a:tableStyleId>
              </a:tblPr>
              <a:tblGrid>
                <a:gridCol w="625593">
                  <a:extLst>
                    <a:ext uri="{9D8B030D-6E8A-4147-A177-3AD203B41FA5}">
                      <a16:colId xmlns:a16="http://schemas.microsoft.com/office/drawing/2014/main" val="3975669424"/>
                    </a:ext>
                  </a:extLst>
                </a:gridCol>
                <a:gridCol w="8737600">
                  <a:extLst>
                    <a:ext uri="{9D8B030D-6E8A-4147-A177-3AD203B41FA5}">
                      <a16:colId xmlns:a16="http://schemas.microsoft.com/office/drawing/2014/main" val="2590366461"/>
                    </a:ext>
                  </a:extLst>
                </a:gridCol>
                <a:gridCol w="1064372">
                  <a:extLst>
                    <a:ext uri="{9D8B030D-6E8A-4147-A177-3AD203B41FA5}">
                      <a16:colId xmlns:a16="http://schemas.microsoft.com/office/drawing/2014/main" val="3926874514"/>
                    </a:ext>
                  </a:extLst>
                </a:gridCol>
              </a:tblGrid>
              <a:tr h="370840">
                <a:tc>
                  <a:txBody>
                    <a:bodyPr/>
                    <a:lstStyle/>
                    <a:p>
                      <a:r>
                        <a:rPr lang="de-CH" sz="1600" dirty="0" smtClean="0"/>
                        <a:t>ID</a:t>
                      </a:r>
                      <a:endParaRPr lang="de-CH" sz="1600" dirty="0"/>
                    </a:p>
                  </a:txBody>
                  <a:tcPr/>
                </a:tc>
                <a:tc>
                  <a:txBody>
                    <a:bodyPr/>
                    <a:lstStyle/>
                    <a:p>
                      <a:r>
                        <a:rPr lang="de-CH" sz="1600" dirty="0" smtClean="0"/>
                        <a:t>Arbeitspaket</a:t>
                      </a:r>
                      <a:endParaRPr lang="de-CH" sz="1600" dirty="0"/>
                    </a:p>
                  </a:txBody>
                  <a:tcPr/>
                </a:tc>
                <a:tc>
                  <a:txBody>
                    <a:bodyPr/>
                    <a:lstStyle/>
                    <a:p>
                      <a:pPr algn="l"/>
                      <a:r>
                        <a:rPr lang="de-CH" sz="1600" dirty="0" smtClean="0"/>
                        <a:t>Termin</a:t>
                      </a:r>
                      <a:endParaRPr lang="de-CH" sz="1600" dirty="0"/>
                    </a:p>
                  </a:txBody>
                  <a:tcPr/>
                </a:tc>
                <a:extLst>
                  <a:ext uri="{0D108BD9-81ED-4DB2-BD59-A6C34878D82A}">
                    <a16:rowId xmlns:a16="http://schemas.microsoft.com/office/drawing/2014/main" val="4290893981"/>
                  </a:ext>
                </a:extLst>
              </a:tr>
              <a:tr h="370840">
                <a:tc>
                  <a:txBody>
                    <a:bodyPr/>
                    <a:lstStyle/>
                    <a:p>
                      <a:r>
                        <a:rPr lang="de-CH" sz="1600" dirty="0" smtClean="0"/>
                        <a:t>6.1</a:t>
                      </a:r>
                      <a:endParaRPr lang="de-CH" sz="1600" dirty="0"/>
                    </a:p>
                  </a:txBody>
                  <a:tcPr/>
                </a:tc>
                <a:tc>
                  <a:txBody>
                    <a:bodyPr/>
                    <a:lstStyle/>
                    <a:p>
                      <a:r>
                        <a:rPr lang="de-CH" sz="1600" b="1" dirty="0" smtClean="0"/>
                        <a:t>Konkretisierung</a:t>
                      </a:r>
                      <a:r>
                        <a:rPr lang="de-CH" sz="1600" b="1" baseline="0" dirty="0" smtClean="0"/>
                        <a:t> übergreifender Qualitätsanforderungen</a:t>
                      </a:r>
                      <a:r>
                        <a:rPr lang="de-CH" sz="1600" baseline="0" dirty="0" smtClean="0"/>
                        <a:t> (</a:t>
                      </a:r>
                      <a:r>
                        <a:rPr lang="de-CH" sz="1600" i="1" baseline="0" dirty="0" smtClean="0"/>
                        <a:t>Daten, Metadaten, weitere Anforderungen</a:t>
                      </a:r>
                      <a:r>
                        <a:rPr lang="de-CH" sz="1600" baseline="0" dirty="0" smtClean="0"/>
                        <a:t>). Insb. </a:t>
                      </a:r>
                      <a:endParaRPr lang="de-CH" sz="1600" dirty="0" smtClean="0"/>
                    </a:p>
                    <a:p>
                      <a:r>
                        <a:rPr lang="de-CH" sz="1600" dirty="0" smtClean="0"/>
                        <a:t>Prüfung des</a:t>
                      </a:r>
                      <a:r>
                        <a:rPr lang="de-CH" sz="1600" baseline="0" dirty="0" smtClean="0"/>
                        <a:t> Bedarfs an der Weiterentwicklung des Metadatenmodells (</a:t>
                      </a:r>
                      <a:r>
                        <a:rPr lang="de-CH" sz="1600" baseline="0" dirty="0" err="1" smtClean="0"/>
                        <a:t>eCH</a:t>
                      </a:r>
                      <a:r>
                        <a:rPr lang="de-CH" sz="1600" baseline="0" dirty="0" smtClean="0"/>
                        <a:t> 0200 - DCAT-Anwendungsprofil für Datenportale in der Schweiz).</a:t>
                      </a:r>
                      <a:endParaRPr lang="de-CH" sz="1600" dirty="0"/>
                    </a:p>
                  </a:txBody>
                  <a:tcPr/>
                </a:tc>
                <a:tc>
                  <a:txBody>
                    <a:bodyPr/>
                    <a:lstStyle/>
                    <a:p>
                      <a:pPr algn="l"/>
                      <a:r>
                        <a:rPr lang="de-CH" sz="1600" dirty="0" smtClean="0"/>
                        <a:t>3.2020</a:t>
                      </a:r>
                      <a:endParaRPr lang="de-CH" sz="1600" dirty="0"/>
                    </a:p>
                  </a:txBody>
                  <a:tcPr/>
                </a:tc>
                <a:extLst>
                  <a:ext uri="{0D108BD9-81ED-4DB2-BD59-A6C34878D82A}">
                    <a16:rowId xmlns:a16="http://schemas.microsoft.com/office/drawing/2014/main" val="4033195787"/>
                  </a:ext>
                </a:extLst>
              </a:tr>
              <a:tr h="370840">
                <a:tc>
                  <a:txBody>
                    <a:bodyPr/>
                    <a:lstStyle/>
                    <a:p>
                      <a:r>
                        <a:rPr lang="de-CH" sz="1600" dirty="0" smtClean="0"/>
                        <a:t>7.2</a:t>
                      </a:r>
                      <a:endParaRPr lang="de-CH" sz="1600" dirty="0"/>
                    </a:p>
                  </a:txBody>
                  <a:tcPr/>
                </a:tc>
                <a:tc>
                  <a:txBody>
                    <a:bodyPr/>
                    <a:lstStyle/>
                    <a:p>
                      <a:r>
                        <a:rPr lang="de-CH" sz="1600" i="0" dirty="0" smtClean="0"/>
                        <a:t>Einführung eines </a:t>
                      </a:r>
                      <a:r>
                        <a:rPr lang="de-CH" sz="1600" b="1" i="0" dirty="0" smtClean="0"/>
                        <a:t>Controlling-Systems fürs Angebot</a:t>
                      </a:r>
                      <a:r>
                        <a:rPr lang="de-CH" sz="1600" b="1" i="0" baseline="0" dirty="0" smtClean="0"/>
                        <a:t> OGD</a:t>
                      </a:r>
                      <a:r>
                        <a:rPr lang="de-CH" sz="1600" i="0" baseline="0" dirty="0" smtClean="0"/>
                        <a:t>, welches von der Geschäftsstelle OGD geführt wird.</a:t>
                      </a:r>
                      <a:endParaRPr lang="de-CH" sz="160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smtClean="0"/>
                        <a:t>6.2020</a:t>
                      </a:r>
                      <a:endParaRPr lang="de-CH" sz="1600" dirty="0"/>
                    </a:p>
                  </a:txBody>
                  <a:tcPr/>
                </a:tc>
                <a:extLst>
                  <a:ext uri="{0D108BD9-81ED-4DB2-BD59-A6C34878D82A}">
                    <a16:rowId xmlns:a16="http://schemas.microsoft.com/office/drawing/2014/main" val="3597343400"/>
                  </a:ext>
                </a:extLst>
              </a:tr>
              <a:tr h="370840">
                <a:tc>
                  <a:txBody>
                    <a:bodyPr/>
                    <a:lstStyle/>
                    <a:p>
                      <a:r>
                        <a:rPr lang="de-CH" sz="1600" dirty="0" smtClean="0"/>
                        <a:t>7.1</a:t>
                      </a:r>
                      <a:endParaRPr lang="de-CH" sz="1600" dirty="0"/>
                    </a:p>
                  </a:txBody>
                  <a:tcPr/>
                </a:tc>
                <a:tc>
                  <a:txBody>
                    <a:bodyPr/>
                    <a:lstStyle/>
                    <a:p>
                      <a:r>
                        <a:rPr lang="de-CH" sz="1600" i="0" dirty="0" smtClean="0"/>
                        <a:t>Verstärkung der Publikation von OGD mittels</a:t>
                      </a:r>
                      <a:r>
                        <a:rPr lang="de-CH" sz="1600" i="0" baseline="0" dirty="0" smtClean="0"/>
                        <a:t> automatisierten Schnittstellen (</a:t>
                      </a:r>
                      <a:r>
                        <a:rPr lang="de-CH" sz="1600" i="0" baseline="0" dirty="0" err="1" smtClean="0"/>
                        <a:t>Harvester</a:t>
                      </a:r>
                      <a:r>
                        <a:rPr lang="de-CH" sz="1600" i="0" baseline="0" dirty="0" smtClean="0"/>
                        <a:t>). Ein Vorschlag der aufzeigt, welche weiteren Kataloge und Datenquellen «</a:t>
                      </a:r>
                      <a:r>
                        <a:rPr lang="de-CH" sz="1600" i="0" baseline="0" dirty="0" err="1" smtClean="0"/>
                        <a:t>geharvestet</a:t>
                      </a:r>
                      <a:r>
                        <a:rPr lang="de-CH" sz="1600" i="0" baseline="0" dirty="0" smtClean="0"/>
                        <a:t>» werden sollen, wird erarbeitet. Anschliessend werden, wo möglich, entsprechende Entwicklungsprojekte lanciert.</a:t>
                      </a:r>
                      <a:endParaRPr lang="de-CH" sz="160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smtClean="0"/>
                        <a:t>3.2020</a:t>
                      </a:r>
                      <a:endParaRPr lang="de-CH" sz="1600" dirty="0"/>
                    </a:p>
                  </a:txBody>
                  <a:tcPr/>
                </a:tc>
                <a:extLst>
                  <a:ext uri="{0D108BD9-81ED-4DB2-BD59-A6C34878D82A}">
                    <a16:rowId xmlns:a16="http://schemas.microsoft.com/office/drawing/2014/main" val="1236333536"/>
                  </a:ext>
                </a:extLst>
              </a:tr>
            </a:tbl>
          </a:graphicData>
        </a:graphic>
      </p:graphicFrame>
    </p:spTree>
    <p:extLst>
      <p:ext uri="{BB962C8B-B14F-4D97-AF65-F5344CB8AC3E}">
        <p14:creationId xmlns:p14="http://schemas.microsoft.com/office/powerpoint/2010/main" val="546054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59274" y="5700088"/>
            <a:ext cx="10427564" cy="356572"/>
          </a:xfrm>
        </p:spPr>
        <p:txBody>
          <a:bodyPr/>
          <a:lstStyle/>
          <a:p>
            <a:r>
              <a:rPr lang="de-CH" dirty="0">
                <a:hlinkClick r:id="rId2"/>
              </a:rPr>
              <a:t>https://</a:t>
            </a:r>
            <a:r>
              <a:rPr lang="de-CH" dirty="0" smtClean="0">
                <a:hlinkClick r:id="rId2"/>
              </a:rPr>
              <a:t>www.europeandataportal.eu/de/news/open-data-maturity-europe-2018</a:t>
            </a:r>
            <a:r>
              <a:rPr lang="de-CH" dirty="0" smtClean="0"/>
              <a:t> </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21</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pic>
        <p:nvPicPr>
          <p:cNvPr id="7" name="Grafik 6"/>
          <p:cNvPicPr>
            <a:picLocks noChangeAspect="1"/>
          </p:cNvPicPr>
          <p:nvPr/>
        </p:nvPicPr>
        <p:blipFill>
          <a:blip r:embed="rId3"/>
          <a:stretch>
            <a:fillRect/>
          </a:stretch>
        </p:blipFill>
        <p:spPr>
          <a:xfrm>
            <a:off x="1689330" y="1398342"/>
            <a:ext cx="8813340" cy="41294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235458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59274" y="5700088"/>
            <a:ext cx="10427564" cy="397545"/>
          </a:xfrm>
        </p:spPr>
        <p:txBody>
          <a:bodyPr/>
          <a:lstStyle/>
          <a:p>
            <a:r>
              <a:rPr lang="de-CH" dirty="0">
                <a:hlinkClick r:id="rId2"/>
              </a:rPr>
              <a:t>https://</a:t>
            </a:r>
            <a:r>
              <a:rPr lang="de-CH" dirty="0" smtClean="0">
                <a:hlinkClick r:id="rId2"/>
              </a:rPr>
              <a:t>data.gov.ie/stats</a:t>
            </a:r>
            <a:r>
              <a:rPr lang="de-CH" dirty="0" smtClean="0"/>
              <a:t> - </a:t>
            </a:r>
            <a:r>
              <a:rPr lang="de-CH" dirty="0"/>
              <a:t>Monitoring (</a:t>
            </a:r>
            <a:r>
              <a:rPr lang="de-CH" dirty="0" err="1"/>
              <a:t>meta</a:t>
            </a:r>
            <a:r>
              <a:rPr lang="de-CH" dirty="0"/>
              <a:t>)</a:t>
            </a:r>
            <a:r>
              <a:rPr lang="de-CH" dirty="0" err="1"/>
              <a:t>data</a:t>
            </a:r>
            <a:r>
              <a:rPr lang="de-CH" dirty="0"/>
              <a:t> </a:t>
            </a:r>
            <a:r>
              <a:rPr lang="de-CH" dirty="0" err="1" smtClean="0"/>
              <a:t>quality</a:t>
            </a:r>
            <a:r>
              <a:rPr lang="de-CH" dirty="0" smtClean="0"/>
              <a:t>   </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22</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pic>
        <p:nvPicPr>
          <p:cNvPr id="6" name="Grafik 5"/>
          <p:cNvPicPr>
            <a:picLocks noChangeAspect="1"/>
          </p:cNvPicPr>
          <p:nvPr/>
        </p:nvPicPr>
        <p:blipFill>
          <a:blip r:embed="rId3"/>
          <a:stretch>
            <a:fillRect/>
          </a:stretch>
        </p:blipFill>
        <p:spPr>
          <a:xfrm>
            <a:off x="1917700" y="1663512"/>
            <a:ext cx="8356600" cy="3884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754270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p:cNvSpPr>
            <a:spLocks noGrp="1"/>
          </p:cNvSpPr>
          <p:nvPr>
            <p:ph idx="1"/>
          </p:nvPr>
        </p:nvSpPr>
        <p:spPr>
          <a:xfrm>
            <a:off x="1059274" y="1671341"/>
            <a:ext cx="10427564" cy="356572"/>
          </a:xfrm>
        </p:spPr>
        <p:txBody>
          <a:bodyPr/>
          <a:lstStyle/>
          <a:p>
            <a:r>
              <a:rPr lang="de-CH" b="1" dirty="0"/>
              <a:t>III. Das zentrale Portal </a:t>
            </a:r>
            <a:r>
              <a:rPr lang="de-CH" b="1" dirty="0" err="1"/>
              <a:t>opendata.swiss</a:t>
            </a:r>
            <a:endParaRPr lang="de-CH" b="1"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23</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graphicFrame>
        <p:nvGraphicFramePr>
          <p:cNvPr id="3" name="Tabelle 2"/>
          <p:cNvGraphicFramePr>
            <a:graphicFrameLocks noGrp="1"/>
          </p:cNvGraphicFramePr>
          <p:nvPr>
            <p:extLst>
              <p:ext uri="{D42A27DB-BD31-4B8C-83A1-F6EECF244321}">
                <p14:modId xmlns:p14="http://schemas.microsoft.com/office/powerpoint/2010/main" val="3731592618"/>
              </p:ext>
            </p:extLst>
          </p:nvPr>
        </p:nvGraphicFramePr>
        <p:xfrm>
          <a:off x="1059274" y="2234744"/>
          <a:ext cx="10427565" cy="3418840"/>
        </p:xfrm>
        <a:graphic>
          <a:graphicData uri="http://schemas.openxmlformats.org/drawingml/2006/table">
            <a:tbl>
              <a:tblPr firstRow="1" bandRow="1">
                <a:tableStyleId>{C083E6E3-FA7D-4D7B-A595-EF9225AFEA82}</a:tableStyleId>
              </a:tblPr>
              <a:tblGrid>
                <a:gridCol w="625593">
                  <a:extLst>
                    <a:ext uri="{9D8B030D-6E8A-4147-A177-3AD203B41FA5}">
                      <a16:colId xmlns:a16="http://schemas.microsoft.com/office/drawing/2014/main" val="3975669424"/>
                    </a:ext>
                  </a:extLst>
                </a:gridCol>
                <a:gridCol w="8737600">
                  <a:extLst>
                    <a:ext uri="{9D8B030D-6E8A-4147-A177-3AD203B41FA5}">
                      <a16:colId xmlns:a16="http://schemas.microsoft.com/office/drawing/2014/main" val="2590366461"/>
                    </a:ext>
                  </a:extLst>
                </a:gridCol>
                <a:gridCol w="1064372">
                  <a:extLst>
                    <a:ext uri="{9D8B030D-6E8A-4147-A177-3AD203B41FA5}">
                      <a16:colId xmlns:a16="http://schemas.microsoft.com/office/drawing/2014/main" val="3926874514"/>
                    </a:ext>
                  </a:extLst>
                </a:gridCol>
              </a:tblGrid>
              <a:tr h="370840">
                <a:tc>
                  <a:txBody>
                    <a:bodyPr/>
                    <a:lstStyle/>
                    <a:p>
                      <a:r>
                        <a:rPr lang="de-CH" sz="1600" dirty="0" smtClean="0"/>
                        <a:t>ID</a:t>
                      </a:r>
                      <a:endParaRPr lang="de-CH" sz="1600" dirty="0"/>
                    </a:p>
                  </a:txBody>
                  <a:tcPr/>
                </a:tc>
                <a:tc>
                  <a:txBody>
                    <a:bodyPr/>
                    <a:lstStyle/>
                    <a:p>
                      <a:r>
                        <a:rPr lang="de-CH" sz="1600" dirty="0" smtClean="0"/>
                        <a:t>Arbeitspaket</a:t>
                      </a:r>
                      <a:endParaRPr lang="de-CH" sz="1600" dirty="0"/>
                    </a:p>
                  </a:txBody>
                  <a:tcPr/>
                </a:tc>
                <a:tc>
                  <a:txBody>
                    <a:bodyPr/>
                    <a:lstStyle/>
                    <a:p>
                      <a:pPr algn="l"/>
                      <a:r>
                        <a:rPr lang="de-CH" sz="1600" dirty="0" smtClean="0"/>
                        <a:t>Termin</a:t>
                      </a:r>
                      <a:endParaRPr lang="de-CH" sz="1600" dirty="0"/>
                    </a:p>
                  </a:txBody>
                  <a:tcPr/>
                </a:tc>
                <a:extLst>
                  <a:ext uri="{0D108BD9-81ED-4DB2-BD59-A6C34878D82A}">
                    <a16:rowId xmlns:a16="http://schemas.microsoft.com/office/drawing/2014/main" val="4290893981"/>
                  </a:ext>
                </a:extLst>
              </a:tr>
              <a:tr h="370840">
                <a:tc>
                  <a:txBody>
                    <a:bodyPr/>
                    <a:lstStyle/>
                    <a:p>
                      <a:r>
                        <a:rPr lang="de-CH" sz="1600" dirty="0" smtClean="0"/>
                        <a:t>8.3</a:t>
                      </a:r>
                      <a:endParaRPr lang="de-CH" sz="1600" dirty="0"/>
                    </a:p>
                  </a:txBody>
                  <a:tcPr/>
                </a:tc>
                <a:tc>
                  <a:txBody>
                    <a:bodyPr/>
                    <a:lstStyle/>
                    <a:p>
                      <a:r>
                        <a:rPr lang="de-CH" sz="1600" b="1" dirty="0" smtClean="0"/>
                        <a:t>Klärung der langfristigen,</a:t>
                      </a:r>
                      <a:r>
                        <a:rPr lang="de-CH" sz="1600" b="1" baseline="0" dirty="0" smtClean="0"/>
                        <a:t> strategischen Ausrichtung des OGD-Angebots bzw. des OGD-Portals</a:t>
                      </a:r>
                      <a:r>
                        <a:rPr lang="de-CH" sz="1600" baseline="0" dirty="0" smtClean="0"/>
                        <a:t>. Fragen sind u.a.: </a:t>
                      </a:r>
                      <a:r>
                        <a:rPr lang="de-CH" sz="1600" i="1" baseline="0" dirty="0" smtClean="0"/>
                        <a:t>Sollen auch </a:t>
                      </a:r>
                      <a:r>
                        <a:rPr lang="de-CH" sz="1600" i="1" baseline="0" dirty="0" err="1" smtClean="0"/>
                        <a:t>Closed</a:t>
                      </a:r>
                      <a:r>
                        <a:rPr lang="de-CH" sz="1600" i="1" baseline="0" dirty="0" smtClean="0"/>
                        <a:t> Data publiziert werden? Ist eine Segmentierung des Angebotes, mit unterschiedlichen Nutzungsbedingungen für unterschiedliche User, sinnvoll?</a:t>
                      </a:r>
                      <a:endParaRPr lang="de-CH" sz="1600" i="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smtClean="0"/>
                        <a:t>6.2020</a:t>
                      </a:r>
                      <a:endParaRPr lang="de-CH" sz="1600" dirty="0"/>
                    </a:p>
                  </a:txBody>
                  <a:tcPr/>
                </a:tc>
                <a:extLst>
                  <a:ext uri="{0D108BD9-81ED-4DB2-BD59-A6C34878D82A}">
                    <a16:rowId xmlns:a16="http://schemas.microsoft.com/office/drawing/2014/main" val="3597343400"/>
                  </a:ext>
                </a:extLst>
              </a:tr>
              <a:tr h="370840">
                <a:tc>
                  <a:txBody>
                    <a:bodyPr/>
                    <a:lstStyle/>
                    <a:p>
                      <a:r>
                        <a:rPr lang="de-CH" sz="1600" dirty="0" smtClean="0"/>
                        <a:t>10.2</a:t>
                      </a:r>
                      <a:endParaRPr lang="de-CH" sz="1600" dirty="0"/>
                    </a:p>
                  </a:txBody>
                  <a:tcPr/>
                </a:tc>
                <a:tc>
                  <a:txBody>
                    <a:bodyPr/>
                    <a:lstStyle/>
                    <a:p>
                      <a:pPr marL="0" algn="l" defTabSz="914400" rtl="0" eaLnBrk="1" latinLnBrk="0" hangingPunct="1"/>
                      <a:r>
                        <a:rPr lang="de-CH" sz="1600" kern="1200" dirty="0" smtClean="0">
                          <a:solidFill>
                            <a:schemeClr val="tx1"/>
                          </a:solidFill>
                          <a:latin typeface="+mn-lt"/>
                          <a:ea typeface="+mn-ea"/>
                          <a:cs typeface="+mn-cs"/>
                        </a:rPr>
                        <a:t>Stabilisierung von</a:t>
                      </a:r>
                      <a:r>
                        <a:rPr lang="de-CH" sz="1600" kern="1200" baseline="0" dirty="0" smtClean="0">
                          <a:solidFill>
                            <a:schemeClr val="tx1"/>
                          </a:solidFill>
                          <a:latin typeface="+mn-lt"/>
                          <a:ea typeface="+mn-ea"/>
                          <a:cs typeface="+mn-cs"/>
                        </a:rPr>
                        <a:t> </a:t>
                      </a:r>
                      <a:r>
                        <a:rPr lang="de-CH" sz="1600" kern="1200" baseline="0" dirty="0" err="1" smtClean="0">
                          <a:solidFill>
                            <a:schemeClr val="tx1"/>
                          </a:solidFill>
                          <a:latin typeface="+mn-lt"/>
                          <a:ea typeface="+mn-ea"/>
                          <a:cs typeface="+mn-cs"/>
                        </a:rPr>
                        <a:t>opendata.swiss</a:t>
                      </a:r>
                      <a:r>
                        <a:rPr lang="de-CH" sz="1600" kern="1200" baseline="0" dirty="0" smtClean="0">
                          <a:solidFill>
                            <a:schemeClr val="tx1"/>
                          </a:solidFill>
                          <a:latin typeface="+mn-lt"/>
                          <a:ea typeface="+mn-ea"/>
                          <a:cs typeface="+mn-cs"/>
                        </a:rPr>
                        <a:t> und </a:t>
                      </a:r>
                      <a:r>
                        <a:rPr lang="de-CH" sz="1600" kern="1200" dirty="0" smtClean="0">
                          <a:solidFill>
                            <a:schemeClr val="tx1"/>
                          </a:solidFill>
                          <a:latin typeface="+mn-lt"/>
                          <a:ea typeface="+mn-ea"/>
                          <a:cs typeface="+mn-cs"/>
                        </a:rPr>
                        <a:t>Definition der</a:t>
                      </a:r>
                      <a:r>
                        <a:rPr lang="de-CH" sz="1600" kern="1200" baseline="0" dirty="0" smtClean="0">
                          <a:solidFill>
                            <a:schemeClr val="tx1"/>
                          </a:solidFill>
                          <a:latin typeface="+mn-lt"/>
                          <a:ea typeface="+mn-ea"/>
                          <a:cs typeface="+mn-cs"/>
                        </a:rPr>
                        <a:t> </a:t>
                      </a:r>
                      <a:r>
                        <a:rPr lang="de-CH" sz="1600" kern="1200" dirty="0" smtClean="0">
                          <a:solidFill>
                            <a:schemeClr val="tx1"/>
                          </a:solidFill>
                          <a:latin typeface="+mn-lt"/>
                          <a:ea typeface="+mn-ea"/>
                          <a:cs typeface="+mn-cs"/>
                        </a:rPr>
                        <a:t>Weiterentwicklungsprioritäten bzw. Schritte.</a:t>
                      </a:r>
                      <a:endParaRPr lang="de-CH" sz="1600" kern="1200" dirty="0">
                        <a:solidFill>
                          <a:schemeClr val="tx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smtClean="0"/>
                        <a:t>12.2019</a:t>
                      </a:r>
                      <a:endParaRPr lang="de-CH" sz="1600" dirty="0"/>
                    </a:p>
                  </a:txBody>
                  <a:tcPr/>
                </a:tc>
                <a:extLst>
                  <a:ext uri="{0D108BD9-81ED-4DB2-BD59-A6C34878D82A}">
                    <a16:rowId xmlns:a16="http://schemas.microsoft.com/office/drawing/2014/main" val="614132891"/>
                  </a:ext>
                </a:extLst>
              </a:tr>
              <a:tr h="370840">
                <a:tc>
                  <a:txBody>
                    <a:bodyPr/>
                    <a:lstStyle/>
                    <a:p>
                      <a:r>
                        <a:rPr lang="de-CH" sz="1600" dirty="0" smtClean="0"/>
                        <a:t>11.2</a:t>
                      </a:r>
                      <a:endParaRPr lang="de-CH" sz="1600" dirty="0"/>
                    </a:p>
                  </a:txBody>
                  <a:tcPr/>
                </a:tc>
                <a:tc>
                  <a:txBody>
                    <a:bodyPr/>
                    <a:lstStyle/>
                    <a:p>
                      <a:pPr marL="0" algn="l" defTabSz="914400" rtl="0" eaLnBrk="1" latinLnBrk="0" hangingPunct="1"/>
                      <a:r>
                        <a:rPr lang="de-CH" sz="1600" kern="1200" dirty="0" smtClean="0">
                          <a:solidFill>
                            <a:schemeClr val="tx1"/>
                          </a:solidFill>
                          <a:latin typeface="+mn-lt"/>
                          <a:ea typeface="+mn-ea"/>
                          <a:cs typeface="+mn-cs"/>
                        </a:rPr>
                        <a:t>Entscheid zur Umsetzung </a:t>
                      </a:r>
                      <a:r>
                        <a:rPr lang="de-CH" sz="1600" b="1" kern="1200" dirty="0" smtClean="0">
                          <a:solidFill>
                            <a:schemeClr val="tx1"/>
                          </a:solidFill>
                          <a:latin typeface="+mn-lt"/>
                          <a:ea typeface="+mn-ea"/>
                          <a:cs typeface="+mn-cs"/>
                        </a:rPr>
                        <a:t>technischer/organisatorischer Massnahmen zur Schaffung eines kontinuierlichen Dialoges zwischen Datenpublizierenden und Nutzer</a:t>
                      </a:r>
                      <a:r>
                        <a:rPr lang="de-CH" sz="1600" kern="1200" dirty="0" smtClean="0">
                          <a:solidFill>
                            <a:schemeClr val="tx1"/>
                          </a:solidFill>
                          <a:latin typeface="+mn-lt"/>
                          <a:ea typeface="+mn-ea"/>
                          <a:cs typeface="+mn-cs"/>
                        </a:rPr>
                        <a:t> auf </a:t>
                      </a:r>
                      <a:r>
                        <a:rPr lang="de-CH" sz="1600" kern="1200" dirty="0" err="1" smtClean="0">
                          <a:solidFill>
                            <a:schemeClr val="tx1"/>
                          </a:solidFill>
                          <a:latin typeface="+mn-lt"/>
                          <a:ea typeface="+mn-ea"/>
                          <a:cs typeface="+mn-cs"/>
                        </a:rPr>
                        <a:t>opendata.swiss</a:t>
                      </a:r>
                      <a:r>
                        <a:rPr lang="de-CH" sz="1600" kern="1200" dirty="0" smtClean="0">
                          <a:solidFill>
                            <a:schemeClr val="tx1"/>
                          </a:solidFill>
                          <a:latin typeface="+mn-lt"/>
                          <a:ea typeface="+mn-ea"/>
                          <a:cs typeface="+mn-cs"/>
                        </a:rPr>
                        <a:t> (wie z.B. eine «Kommentar-Funktion»).</a:t>
                      </a:r>
                      <a:endParaRPr lang="de-CH" sz="1600" kern="1200" dirty="0">
                        <a:solidFill>
                          <a:schemeClr val="tx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smtClean="0"/>
                        <a:t>12.2019</a:t>
                      </a:r>
                      <a:endParaRPr lang="de-CH" sz="1600" dirty="0"/>
                    </a:p>
                  </a:txBody>
                  <a:tcPr/>
                </a:tc>
                <a:extLst>
                  <a:ext uri="{0D108BD9-81ED-4DB2-BD59-A6C34878D82A}">
                    <a16:rowId xmlns:a16="http://schemas.microsoft.com/office/drawing/2014/main" val="676209094"/>
                  </a:ext>
                </a:extLst>
              </a:tr>
              <a:tr h="370840">
                <a:tc>
                  <a:txBody>
                    <a:bodyPr/>
                    <a:lstStyle/>
                    <a:p>
                      <a:r>
                        <a:rPr lang="de-CH" sz="1600" dirty="0" smtClean="0"/>
                        <a:t>8.4</a:t>
                      </a:r>
                      <a:endParaRPr lang="de-CH" sz="1600" dirty="0"/>
                    </a:p>
                  </a:txBody>
                  <a:tcPr/>
                </a:tc>
                <a:tc>
                  <a:txBody>
                    <a:bodyPr/>
                    <a:lstStyle/>
                    <a:p>
                      <a:pPr marL="0" algn="l" defTabSz="914400" rtl="0" eaLnBrk="1" latinLnBrk="0" hangingPunct="1"/>
                      <a:r>
                        <a:rPr lang="de-CH" sz="1600" kern="1200" dirty="0" smtClean="0">
                          <a:solidFill>
                            <a:schemeClr val="tx1"/>
                          </a:solidFill>
                          <a:latin typeface="+mn-lt"/>
                          <a:ea typeface="+mn-ea"/>
                          <a:cs typeface="+mn-cs"/>
                        </a:rPr>
                        <a:t>Einführung</a:t>
                      </a:r>
                      <a:r>
                        <a:rPr lang="de-CH" sz="1600" kern="1200" baseline="0" dirty="0" smtClean="0">
                          <a:solidFill>
                            <a:schemeClr val="tx1"/>
                          </a:solidFill>
                          <a:latin typeface="+mn-lt"/>
                          <a:ea typeface="+mn-ea"/>
                          <a:cs typeface="+mn-cs"/>
                        </a:rPr>
                        <a:t> einer «</a:t>
                      </a:r>
                      <a:r>
                        <a:rPr lang="de-CH" sz="1600" b="1" kern="1200" baseline="0" dirty="0" smtClean="0">
                          <a:solidFill>
                            <a:schemeClr val="tx1"/>
                          </a:solidFill>
                          <a:latin typeface="+mn-lt"/>
                          <a:ea typeface="+mn-ea"/>
                          <a:cs typeface="+mn-cs"/>
                        </a:rPr>
                        <a:t>Betriebsvereinbarung</a:t>
                      </a:r>
                      <a:r>
                        <a:rPr lang="de-CH" sz="1600" kern="1200" baseline="0" dirty="0" smtClean="0">
                          <a:solidFill>
                            <a:schemeClr val="tx1"/>
                          </a:solidFill>
                          <a:latin typeface="+mn-lt"/>
                          <a:ea typeface="+mn-ea"/>
                          <a:cs typeface="+mn-cs"/>
                        </a:rPr>
                        <a:t>» (Rechte und Pflichten für Portalbetreiber und Datenpublizierende).</a:t>
                      </a:r>
                      <a:endParaRPr lang="de-CH" sz="1600" kern="1200" dirty="0">
                        <a:solidFill>
                          <a:schemeClr val="tx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smtClean="0"/>
                        <a:t>12.2019</a:t>
                      </a:r>
                      <a:endParaRPr lang="de-CH" sz="1600" dirty="0"/>
                    </a:p>
                  </a:txBody>
                  <a:tcPr/>
                </a:tc>
                <a:extLst>
                  <a:ext uri="{0D108BD9-81ED-4DB2-BD59-A6C34878D82A}">
                    <a16:rowId xmlns:a16="http://schemas.microsoft.com/office/drawing/2014/main" val="2881826887"/>
                  </a:ext>
                </a:extLst>
              </a:tr>
            </a:tbl>
          </a:graphicData>
        </a:graphic>
      </p:graphicFrame>
    </p:spTree>
    <p:extLst>
      <p:ext uri="{BB962C8B-B14F-4D97-AF65-F5344CB8AC3E}">
        <p14:creationId xmlns:p14="http://schemas.microsoft.com/office/powerpoint/2010/main" val="32037352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p:cNvSpPr>
            <a:spLocks noGrp="1"/>
          </p:cNvSpPr>
          <p:nvPr>
            <p:ph idx="1"/>
          </p:nvPr>
        </p:nvSpPr>
        <p:spPr>
          <a:xfrm>
            <a:off x="1059274" y="1671341"/>
            <a:ext cx="10427564" cy="356572"/>
          </a:xfrm>
        </p:spPr>
        <p:txBody>
          <a:bodyPr/>
          <a:lstStyle/>
          <a:p>
            <a:r>
              <a:rPr lang="de-CH" b="1" dirty="0"/>
              <a:t>IV. Übersicht über Verwaltungsdaten</a:t>
            </a:r>
          </a:p>
        </p:txBody>
      </p:sp>
      <p:sp>
        <p:nvSpPr>
          <p:cNvPr id="4" name="Foliennummernplatzhalter 3"/>
          <p:cNvSpPr>
            <a:spLocks noGrp="1"/>
          </p:cNvSpPr>
          <p:nvPr>
            <p:ph type="sldNum" sz="quarter" idx="11"/>
          </p:nvPr>
        </p:nvSpPr>
        <p:spPr/>
        <p:txBody>
          <a:bodyPr/>
          <a:lstStyle/>
          <a:p>
            <a:fld id="{7376A5A3-8F85-406F-8E5A-90FF9E31E9F2}" type="slidenum">
              <a:rPr lang="de-CH" smtClean="0"/>
              <a:pPr/>
              <a:t>24</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graphicFrame>
        <p:nvGraphicFramePr>
          <p:cNvPr id="3" name="Tabelle 2"/>
          <p:cNvGraphicFramePr>
            <a:graphicFrameLocks noGrp="1"/>
          </p:cNvGraphicFramePr>
          <p:nvPr>
            <p:extLst>
              <p:ext uri="{D42A27DB-BD31-4B8C-83A1-F6EECF244321}">
                <p14:modId xmlns:p14="http://schemas.microsoft.com/office/powerpoint/2010/main" val="1724471457"/>
              </p:ext>
            </p:extLst>
          </p:nvPr>
        </p:nvGraphicFramePr>
        <p:xfrm>
          <a:off x="1059274" y="2234744"/>
          <a:ext cx="10427565" cy="1925320"/>
        </p:xfrm>
        <a:graphic>
          <a:graphicData uri="http://schemas.openxmlformats.org/drawingml/2006/table">
            <a:tbl>
              <a:tblPr firstRow="1" bandRow="1">
                <a:tableStyleId>{C083E6E3-FA7D-4D7B-A595-EF9225AFEA82}</a:tableStyleId>
              </a:tblPr>
              <a:tblGrid>
                <a:gridCol w="625593">
                  <a:extLst>
                    <a:ext uri="{9D8B030D-6E8A-4147-A177-3AD203B41FA5}">
                      <a16:colId xmlns:a16="http://schemas.microsoft.com/office/drawing/2014/main" val="3975669424"/>
                    </a:ext>
                  </a:extLst>
                </a:gridCol>
                <a:gridCol w="8737600">
                  <a:extLst>
                    <a:ext uri="{9D8B030D-6E8A-4147-A177-3AD203B41FA5}">
                      <a16:colId xmlns:a16="http://schemas.microsoft.com/office/drawing/2014/main" val="2590366461"/>
                    </a:ext>
                  </a:extLst>
                </a:gridCol>
                <a:gridCol w="1064372">
                  <a:extLst>
                    <a:ext uri="{9D8B030D-6E8A-4147-A177-3AD203B41FA5}">
                      <a16:colId xmlns:a16="http://schemas.microsoft.com/office/drawing/2014/main" val="3926874514"/>
                    </a:ext>
                  </a:extLst>
                </a:gridCol>
              </a:tblGrid>
              <a:tr h="370840">
                <a:tc>
                  <a:txBody>
                    <a:bodyPr/>
                    <a:lstStyle/>
                    <a:p>
                      <a:r>
                        <a:rPr lang="de-CH" sz="1600" dirty="0" smtClean="0"/>
                        <a:t>ID</a:t>
                      </a:r>
                      <a:endParaRPr lang="de-CH" sz="1600" dirty="0"/>
                    </a:p>
                  </a:txBody>
                  <a:tcPr/>
                </a:tc>
                <a:tc>
                  <a:txBody>
                    <a:bodyPr/>
                    <a:lstStyle/>
                    <a:p>
                      <a:r>
                        <a:rPr lang="de-CH" sz="1600" dirty="0" smtClean="0"/>
                        <a:t>Arbeitspaket</a:t>
                      </a:r>
                      <a:endParaRPr lang="de-CH" sz="1600" dirty="0"/>
                    </a:p>
                  </a:txBody>
                  <a:tcPr/>
                </a:tc>
                <a:tc>
                  <a:txBody>
                    <a:bodyPr/>
                    <a:lstStyle/>
                    <a:p>
                      <a:pPr algn="l"/>
                      <a:r>
                        <a:rPr lang="de-CH" sz="1600" dirty="0" smtClean="0"/>
                        <a:t>Termin</a:t>
                      </a:r>
                      <a:endParaRPr lang="de-CH" sz="1600" dirty="0"/>
                    </a:p>
                  </a:txBody>
                  <a:tcPr/>
                </a:tc>
                <a:extLst>
                  <a:ext uri="{0D108BD9-81ED-4DB2-BD59-A6C34878D82A}">
                    <a16:rowId xmlns:a16="http://schemas.microsoft.com/office/drawing/2014/main" val="4290893981"/>
                  </a:ext>
                </a:extLst>
              </a:tr>
              <a:tr h="370840">
                <a:tc>
                  <a:txBody>
                    <a:bodyPr/>
                    <a:lstStyle/>
                    <a:p>
                      <a:r>
                        <a:rPr lang="de-CH" sz="1600" dirty="0" smtClean="0"/>
                        <a:t>14.1</a:t>
                      </a:r>
                      <a:endParaRPr lang="de-CH" sz="1600" dirty="0"/>
                    </a:p>
                  </a:txBody>
                  <a:tcPr/>
                </a:tc>
                <a:tc>
                  <a:txBody>
                    <a:bodyPr/>
                    <a:lstStyle/>
                    <a:p>
                      <a:r>
                        <a:rPr lang="de-CH" sz="1600" i="0" dirty="0" smtClean="0"/>
                        <a:t>Definition eines Konzepts «</a:t>
                      </a:r>
                      <a:r>
                        <a:rPr lang="de-CH" sz="1600" b="1" i="0" dirty="0" smtClean="0"/>
                        <a:t>Dateninventar Bund 2.0</a:t>
                      </a:r>
                      <a:r>
                        <a:rPr lang="de-CH" sz="1600" i="0" dirty="0" smtClean="0"/>
                        <a:t>»,</a:t>
                      </a:r>
                      <a:r>
                        <a:rPr lang="de-CH" sz="1600" i="0" baseline="0" dirty="0" smtClean="0"/>
                        <a:t> b</a:t>
                      </a:r>
                      <a:r>
                        <a:rPr lang="de-CH" sz="1600" i="0" dirty="0" smtClean="0"/>
                        <a:t>asierend auf den Inventarisierungsübungen (2015 und 2017) und in Absprache mit den VE. Dazu gehören u.a. die Prüfung einer klareren Definition des Umfangs der Inventarisierung, sowie auch des Inventarisierungsobjekts, des Aktualisierungsintervalls und der Granularität (zeitlich, räumlich, thematisch). Eine Pilot-Umfrage mit der neuen Plattform soll anschliessend</a:t>
                      </a:r>
                      <a:r>
                        <a:rPr lang="de-CH" sz="1600" i="0" baseline="0" dirty="0" smtClean="0"/>
                        <a:t> </a:t>
                      </a:r>
                      <a:r>
                        <a:rPr lang="de-CH" sz="1600" i="0" dirty="0" smtClean="0"/>
                        <a:t>durchgeführt werden.</a:t>
                      </a:r>
                      <a:endParaRPr lang="de-CH" sz="1600" i="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dirty="0" smtClean="0"/>
                        <a:t>3.2020</a:t>
                      </a:r>
                      <a:endParaRPr lang="de-CH" sz="1600" dirty="0"/>
                    </a:p>
                  </a:txBody>
                  <a:tcPr/>
                </a:tc>
                <a:extLst>
                  <a:ext uri="{0D108BD9-81ED-4DB2-BD59-A6C34878D82A}">
                    <a16:rowId xmlns:a16="http://schemas.microsoft.com/office/drawing/2014/main" val="4033195787"/>
                  </a:ext>
                </a:extLst>
              </a:tr>
            </a:tbl>
          </a:graphicData>
        </a:graphic>
      </p:graphicFrame>
    </p:spTree>
    <p:extLst>
      <p:ext uri="{BB962C8B-B14F-4D97-AF65-F5344CB8AC3E}">
        <p14:creationId xmlns:p14="http://schemas.microsoft.com/office/powerpoint/2010/main" val="41552954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Das Dateninventar Bund (2017)</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25</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pic>
        <p:nvPicPr>
          <p:cNvPr id="6" name="Grafik 5"/>
          <p:cNvPicPr>
            <a:picLocks noChangeAspect="1"/>
          </p:cNvPicPr>
          <p:nvPr/>
        </p:nvPicPr>
        <p:blipFill>
          <a:blip r:embed="rId2"/>
          <a:stretch>
            <a:fillRect/>
          </a:stretch>
        </p:blipFill>
        <p:spPr>
          <a:xfrm>
            <a:off x="1059275" y="2625023"/>
            <a:ext cx="10427563" cy="3075410"/>
          </a:xfrm>
          <a:prstGeom prst="rect">
            <a:avLst/>
          </a:prstGeom>
        </p:spPr>
      </p:pic>
    </p:spTree>
    <p:extLst>
      <p:ext uri="{BB962C8B-B14F-4D97-AF65-F5344CB8AC3E}">
        <p14:creationId xmlns:p14="http://schemas.microsoft.com/office/powerpoint/2010/main" val="820176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p:cNvSpPr>
            <a:spLocks noGrp="1"/>
          </p:cNvSpPr>
          <p:nvPr>
            <p:ph idx="1"/>
          </p:nvPr>
        </p:nvSpPr>
        <p:spPr>
          <a:xfrm>
            <a:off x="1059274" y="1671341"/>
            <a:ext cx="10427564" cy="356572"/>
          </a:xfrm>
        </p:spPr>
        <p:txBody>
          <a:bodyPr/>
          <a:lstStyle/>
          <a:p>
            <a:r>
              <a:rPr lang="de-CH" b="1" dirty="0"/>
              <a:t>V. Förderung der Datennutzung</a:t>
            </a:r>
          </a:p>
        </p:txBody>
      </p:sp>
      <p:sp>
        <p:nvSpPr>
          <p:cNvPr id="4" name="Foliennummernplatzhalter 3"/>
          <p:cNvSpPr>
            <a:spLocks noGrp="1"/>
          </p:cNvSpPr>
          <p:nvPr>
            <p:ph type="sldNum" sz="quarter" idx="11"/>
          </p:nvPr>
        </p:nvSpPr>
        <p:spPr/>
        <p:txBody>
          <a:bodyPr/>
          <a:lstStyle/>
          <a:p>
            <a:fld id="{7376A5A3-8F85-406F-8E5A-90FF9E31E9F2}" type="slidenum">
              <a:rPr lang="de-CH" smtClean="0"/>
              <a:pPr/>
              <a:t>26</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graphicFrame>
        <p:nvGraphicFramePr>
          <p:cNvPr id="3" name="Tabelle 2"/>
          <p:cNvGraphicFramePr>
            <a:graphicFrameLocks noGrp="1"/>
          </p:cNvGraphicFramePr>
          <p:nvPr>
            <p:extLst>
              <p:ext uri="{D42A27DB-BD31-4B8C-83A1-F6EECF244321}">
                <p14:modId xmlns:p14="http://schemas.microsoft.com/office/powerpoint/2010/main" val="2490865976"/>
              </p:ext>
            </p:extLst>
          </p:nvPr>
        </p:nvGraphicFramePr>
        <p:xfrm>
          <a:off x="1059274" y="2234744"/>
          <a:ext cx="10427565" cy="3144520"/>
        </p:xfrm>
        <a:graphic>
          <a:graphicData uri="http://schemas.openxmlformats.org/drawingml/2006/table">
            <a:tbl>
              <a:tblPr firstRow="1" bandRow="1">
                <a:tableStyleId>{C083E6E3-FA7D-4D7B-A595-EF9225AFEA82}</a:tableStyleId>
              </a:tblPr>
              <a:tblGrid>
                <a:gridCol w="625593">
                  <a:extLst>
                    <a:ext uri="{9D8B030D-6E8A-4147-A177-3AD203B41FA5}">
                      <a16:colId xmlns:a16="http://schemas.microsoft.com/office/drawing/2014/main" val="3975669424"/>
                    </a:ext>
                  </a:extLst>
                </a:gridCol>
                <a:gridCol w="8737600">
                  <a:extLst>
                    <a:ext uri="{9D8B030D-6E8A-4147-A177-3AD203B41FA5}">
                      <a16:colId xmlns:a16="http://schemas.microsoft.com/office/drawing/2014/main" val="2590366461"/>
                    </a:ext>
                  </a:extLst>
                </a:gridCol>
                <a:gridCol w="1064372">
                  <a:extLst>
                    <a:ext uri="{9D8B030D-6E8A-4147-A177-3AD203B41FA5}">
                      <a16:colId xmlns:a16="http://schemas.microsoft.com/office/drawing/2014/main" val="3926874514"/>
                    </a:ext>
                  </a:extLst>
                </a:gridCol>
              </a:tblGrid>
              <a:tr h="370840">
                <a:tc>
                  <a:txBody>
                    <a:bodyPr/>
                    <a:lstStyle/>
                    <a:p>
                      <a:r>
                        <a:rPr lang="de-CH" sz="1600" dirty="0" smtClean="0"/>
                        <a:t>ID</a:t>
                      </a:r>
                      <a:endParaRPr lang="de-CH" sz="1600" dirty="0"/>
                    </a:p>
                  </a:txBody>
                  <a:tcPr/>
                </a:tc>
                <a:tc>
                  <a:txBody>
                    <a:bodyPr/>
                    <a:lstStyle/>
                    <a:p>
                      <a:r>
                        <a:rPr lang="de-CH" sz="1600" dirty="0" smtClean="0"/>
                        <a:t>Arbeitspaket</a:t>
                      </a:r>
                      <a:endParaRPr lang="de-CH" sz="1600" dirty="0"/>
                    </a:p>
                  </a:txBody>
                  <a:tcPr/>
                </a:tc>
                <a:tc>
                  <a:txBody>
                    <a:bodyPr/>
                    <a:lstStyle/>
                    <a:p>
                      <a:pPr algn="l"/>
                      <a:r>
                        <a:rPr lang="de-CH" sz="1600" dirty="0" smtClean="0"/>
                        <a:t>Termin</a:t>
                      </a:r>
                      <a:endParaRPr lang="de-CH" sz="1600" dirty="0"/>
                    </a:p>
                  </a:txBody>
                  <a:tcPr/>
                </a:tc>
                <a:extLst>
                  <a:ext uri="{0D108BD9-81ED-4DB2-BD59-A6C34878D82A}">
                    <a16:rowId xmlns:a16="http://schemas.microsoft.com/office/drawing/2014/main" val="429089398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dk1"/>
                          </a:solidFill>
                          <a:latin typeface="+mn-lt"/>
                          <a:ea typeface="+mn-ea"/>
                          <a:cs typeface="+mn-cs"/>
                        </a:rPr>
                        <a:t>16.1</a:t>
                      </a:r>
                      <a:endParaRPr lang="de-CH" sz="16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dk1"/>
                          </a:solidFill>
                          <a:latin typeface="+mn-lt"/>
                          <a:ea typeface="+mn-ea"/>
                          <a:cs typeface="+mn-cs"/>
                        </a:rPr>
                        <a:t>Bestimmung von </a:t>
                      </a:r>
                      <a:r>
                        <a:rPr lang="de-CH" sz="1600" b="1" kern="1200" dirty="0" smtClean="0">
                          <a:solidFill>
                            <a:schemeClr val="dk1"/>
                          </a:solidFill>
                          <a:latin typeface="+mn-lt"/>
                          <a:ea typeface="+mn-ea"/>
                          <a:cs typeface="+mn-cs"/>
                        </a:rPr>
                        <a:t>datenverantwortlichen Personen oder Stellen</a:t>
                      </a:r>
                      <a:r>
                        <a:rPr lang="de-CH" sz="1600" kern="1200" dirty="0" smtClean="0">
                          <a:solidFill>
                            <a:schemeClr val="dk1"/>
                          </a:solidFill>
                          <a:latin typeface="+mn-lt"/>
                          <a:ea typeface="+mn-ea"/>
                          <a:cs typeface="+mn-cs"/>
                        </a:rPr>
                        <a:t>, in allen Departementen,</a:t>
                      </a:r>
                      <a:r>
                        <a:rPr lang="de-CH" sz="1600" kern="1200" baseline="0" dirty="0" smtClean="0">
                          <a:solidFill>
                            <a:schemeClr val="dk1"/>
                          </a:solidFill>
                          <a:latin typeface="+mn-lt"/>
                          <a:ea typeface="+mn-ea"/>
                          <a:cs typeface="+mn-cs"/>
                        </a:rPr>
                        <a:t> </a:t>
                      </a:r>
                      <a:r>
                        <a:rPr lang="de-CH" sz="1600" kern="1200" dirty="0" smtClean="0">
                          <a:solidFill>
                            <a:schemeClr val="dk1"/>
                          </a:solidFill>
                          <a:latin typeface="+mn-lt"/>
                          <a:ea typeface="+mn-ea"/>
                          <a:cs typeface="+mn-cs"/>
                        </a:rPr>
                        <a:t>in der Bundeskanzlei und, wo</a:t>
                      </a:r>
                      <a:r>
                        <a:rPr lang="de-CH" sz="1600" kern="1200" baseline="0" dirty="0" smtClean="0">
                          <a:solidFill>
                            <a:schemeClr val="dk1"/>
                          </a:solidFill>
                          <a:latin typeface="+mn-lt"/>
                          <a:ea typeface="+mn-ea"/>
                          <a:cs typeface="+mn-cs"/>
                        </a:rPr>
                        <a:t> sinnvoll, </a:t>
                      </a:r>
                      <a:r>
                        <a:rPr lang="de-CH" sz="1600" kern="1200" dirty="0" smtClean="0">
                          <a:solidFill>
                            <a:schemeClr val="dk1"/>
                          </a:solidFill>
                          <a:latin typeface="+mn-lt"/>
                          <a:ea typeface="+mn-ea"/>
                          <a:cs typeface="+mn-cs"/>
                        </a:rPr>
                        <a:t>auch bei</a:t>
                      </a:r>
                      <a:r>
                        <a:rPr lang="de-CH" sz="1600" kern="1200" baseline="0" dirty="0" smtClean="0">
                          <a:solidFill>
                            <a:schemeClr val="dk1"/>
                          </a:solidFill>
                          <a:latin typeface="+mn-lt"/>
                          <a:ea typeface="+mn-ea"/>
                          <a:cs typeface="+mn-cs"/>
                        </a:rPr>
                        <a:t> den </a:t>
                      </a:r>
                      <a:r>
                        <a:rPr lang="de-CH" sz="1600" kern="1200" dirty="0" smtClean="0">
                          <a:solidFill>
                            <a:schemeClr val="dk1"/>
                          </a:solidFill>
                          <a:latin typeface="+mn-lt"/>
                          <a:ea typeface="+mn-ea"/>
                          <a:cs typeface="+mn-cs"/>
                        </a:rPr>
                        <a:t>Verwaltungseinheiten, die viele Daten produzieren oder datenverarbeitende Querschnittsfunktionen wahrnehmen.</a:t>
                      </a:r>
                      <a:endParaRPr lang="de-CH" sz="16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tx1"/>
                          </a:solidFill>
                          <a:latin typeface="+mn-lt"/>
                          <a:ea typeface="+mn-ea"/>
                          <a:cs typeface="+mn-cs"/>
                        </a:rPr>
                        <a:t>6.2020</a:t>
                      </a:r>
                      <a:endParaRPr lang="de-CH" sz="1600" kern="1200" dirty="0">
                        <a:solidFill>
                          <a:schemeClr val="tx1"/>
                        </a:solidFill>
                        <a:latin typeface="+mn-lt"/>
                        <a:ea typeface="+mn-ea"/>
                        <a:cs typeface="+mn-cs"/>
                      </a:endParaRPr>
                    </a:p>
                  </a:txBody>
                  <a:tcPr/>
                </a:tc>
                <a:extLst>
                  <a:ext uri="{0D108BD9-81ED-4DB2-BD59-A6C34878D82A}">
                    <a16:rowId xmlns:a16="http://schemas.microsoft.com/office/drawing/2014/main" val="403319578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dk1"/>
                          </a:solidFill>
                          <a:latin typeface="+mn-lt"/>
                          <a:ea typeface="+mn-ea"/>
                          <a:cs typeface="+mn-cs"/>
                        </a:rPr>
                        <a:t>17.1</a:t>
                      </a:r>
                      <a:endParaRPr lang="de-CH" sz="1600" kern="1200" dirty="0">
                        <a:solidFill>
                          <a:schemeClr val="dk1"/>
                        </a:solidFill>
                        <a:latin typeface="+mn-lt"/>
                        <a:ea typeface="+mn-ea"/>
                        <a:cs typeface="+mn-cs"/>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dk1"/>
                          </a:solidFill>
                          <a:latin typeface="+mn-lt"/>
                          <a:ea typeface="+mn-ea"/>
                          <a:cs typeface="+mn-cs"/>
                        </a:rPr>
                        <a:t>Definition und Planung prioritärer </a:t>
                      </a:r>
                      <a:r>
                        <a:rPr lang="de-CH" sz="1600" b="1" kern="1200" dirty="0" smtClean="0">
                          <a:solidFill>
                            <a:schemeClr val="dk1"/>
                          </a:solidFill>
                          <a:latin typeface="+mn-lt"/>
                          <a:ea typeface="+mn-ea"/>
                          <a:cs typeface="+mn-cs"/>
                        </a:rPr>
                        <a:t>Massnahmen zur Stärkung</a:t>
                      </a:r>
                      <a:r>
                        <a:rPr lang="de-CH" sz="1600" b="1" kern="1200" baseline="0" dirty="0" smtClean="0">
                          <a:solidFill>
                            <a:schemeClr val="dk1"/>
                          </a:solidFill>
                          <a:latin typeface="+mn-lt"/>
                          <a:ea typeface="+mn-ea"/>
                          <a:cs typeface="+mn-cs"/>
                        </a:rPr>
                        <a:t> der </a:t>
                      </a:r>
                      <a:r>
                        <a:rPr lang="de-CH" sz="1600" b="1" kern="1200" dirty="0" smtClean="0">
                          <a:solidFill>
                            <a:schemeClr val="dk1"/>
                          </a:solidFill>
                          <a:latin typeface="+mn-lt"/>
                          <a:ea typeface="+mn-ea"/>
                          <a:cs typeface="+mn-cs"/>
                        </a:rPr>
                        <a:t>Open (</a:t>
                      </a:r>
                      <a:r>
                        <a:rPr lang="de-CH" sz="1600" b="1" kern="1200" dirty="0" err="1" smtClean="0">
                          <a:solidFill>
                            <a:schemeClr val="dk1"/>
                          </a:solidFill>
                          <a:latin typeface="+mn-lt"/>
                          <a:ea typeface="+mn-ea"/>
                          <a:cs typeface="+mn-cs"/>
                        </a:rPr>
                        <a:t>Government</a:t>
                      </a:r>
                      <a:r>
                        <a:rPr lang="de-CH" sz="1600" b="1" kern="1200" dirty="0" smtClean="0">
                          <a:solidFill>
                            <a:schemeClr val="dk1"/>
                          </a:solidFill>
                          <a:latin typeface="+mn-lt"/>
                          <a:ea typeface="+mn-ea"/>
                          <a:cs typeface="+mn-cs"/>
                        </a:rPr>
                        <a:t>) Data Community</a:t>
                      </a:r>
                      <a:r>
                        <a:rPr lang="de-CH" sz="1600" kern="1200" dirty="0" smtClean="0">
                          <a:solidFill>
                            <a:schemeClr val="dk1"/>
                          </a:solidFill>
                          <a:latin typeface="+mn-lt"/>
                          <a:ea typeface="+mn-ea"/>
                          <a:cs typeface="+mn-cs"/>
                        </a:rPr>
                        <a:t>. Diese können verschiedener Art sein:</a:t>
                      </a:r>
                      <a:r>
                        <a:rPr lang="de-CH" sz="1600" kern="1200" baseline="0" dirty="0" smtClean="0">
                          <a:solidFill>
                            <a:schemeClr val="dk1"/>
                          </a:solidFill>
                          <a:latin typeface="+mn-lt"/>
                          <a:ea typeface="+mn-ea"/>
                          <a:cs typeface="+mn-cs"/>
                        </a:rPr>
                        <a:t> </a:t>
                      </a:r>
                      <a:r>
                        <a:rPr lang="de-CH" sz="1600" i="1" kern="1200" baseline="0" dirty="0" smtClean="0">
                          <a:solidFill>
                            <a:schemeClr val="dk1"/>
                          </a:solidFill>
                          <a:latin typeface="+mn-lt"/>
                          <a:ea typeface="+mn-ea"/>
                          <a:cs typeface="+mn-cs"/>
                        </a:rPr>
                        <a:t>B</a:t>
                      </a:r>
                      <a:r>
                        <a:rPr lang="de-CH" sz="1600" i="1" kern="1200" dirty="0" smtClean="0">
                          <a:solidFill>
                            <a:schemeClr val="dk1"/>
                          </a:solidFill>
                          <a:latin typeface="+mn-lt"/>
                          <a:ea typeface="+mn-ea"/>
                          <a:cs typeface="+mn-cs"/>
                        </a:rPr>
                        <a:t>innenwirksame</a:t>
                      </a:r>
                      <a:r>
                        <a:rPr lang="de-CH" sz="1600" kern="1200" dirty="0" smtClean="0">
                          <a:solidFill>
                            <a:schemeClr val="dk1"/>
                          </a:solidFill>
                          <a:latin typeface="+mn-lt"/>
                          <a:ea typeface="+mn-ea"/>
                          <a:cs typeface="+mn-cs"/>
                        </a:rPr>
                        <a:t> Massnahmen (z.B. Organisation von Weiterbildungen, interner fachlicher Austausch), </a:t>
                      </a:r>
                      <a:r>
                        <a:rPr lang="de-CH" sz="1600" i="1" kern="1200" dirty="0" smtClean="0">
                          <a:solidFill>
                            <a:schemeClr val="dk1"/>
                          </a:solidFill>
                          <a:latin typeface="+mn-lt"/>
                          <a:ea typeface="+mn-ea"/>
                          <a:cs typeface="+mn-cs"/>
                        </a:rPr>
                        <a:t>aussenwirksame</a:t>
                      </a:r>
                      <a:r>
                        <a:rPr lang="de-CH" sz="1600" kern="1200" dirty="0" smtClean="0">
                          <a:solidFill>
                            <a:schemeClr val="dk1"/>
                          </a:solidFill>
                          <a:latin typeface="+mn-lt"/>
                          <a:ea typeface="+mn-ea"/>
                          <a:cs typeface="+mn-cs"/>
                        </a:rPr>
                        <a:t> Massnahmen (z B. Organisation von </a:t>
                      </a:r>
                      <a:r>
                        <a:rPr lang="de-CH" sz="1600" kern="1200" dirty="0" err="1" smtClean="0">
                          <a:solidFill>
                            <a:schemeClr val="dk1"/>
                          </a:solidFill>
                          <a:latin typeface="+mn-lt"/>
                          <a:ea typeface="+mn-ea"/>
                          <a:cs typeface="+mn-cs"/>
                        </a:rPr>
                        <a:t>Hackdays</a:t>
                      </a:r>
                      <a:r>
                        <a:rPr lang="de-CH" sz="1600" kern="1200" dirty="0" smtClean="0">
                          <a:solidFill>
                            <a:schemeClr val="dk1"/>
                          </a:solidFill>
                          <a:latin typeface="+mn-lt"/>
                          <a:ea typeface="+mn-ea"/>
                          <a:cs typeface="+mn-cs"/>
                        </a:rPr>
                        <a:t> oder aktive Zusammenarbeit mit Hochschulen), </a:t>
                      </a:r>
                      <a:r>
                        <a:rPr lang="de-CH" sz="1600" i="1" kern="1200" dirty="0" smtClean="0">
                          <a:solidFill>
                            <a:schemeClr val="dk1"/>
                          </a:solidFill>
                          <a:latin typeface="+mn-lt"/>
                          <a:ea typeface="+mn-ea"/>
                          <a:cs typeface="+mn-cs"/>
                        </a:rPr>
                        <a:t>direkte</a:t>
                      </a:r>
                      <a:r>
                        <a:rPr lang="de-CH" sz="1600" kern="1200" dirty="0" smtClean="0">
                          <a:solidFill>
                            <a:schemeClr val="dk1"/>
                          </a:solidFill>
                          <a:latin typeface="+mn-lt"/>
                          <a:ea typeface="+mn-ea"/>
                          <a:cs typeface="+mn-cs"/>
                        </a:rPr>
                        <a:t> Massnahmen (Präsenz, Mitorganisation) und </a:t>
                      </a:r>
                      <a:r>
                        <a:rPr lang="de-CH" sz="1600" i="1" kern="1200" dirty="0" smtClean="0">
                          <a:solidFill>
                            <a:schemeClr val="dk1"/>
                          </a:solidFill>
                          <a:latin typeface="+mn-lt"/>
                          <a:ea typeface="+mn-ea"/>
                          <a:cs typeface="+mn-cs"/>
                        </a:rPr>
                        <a:t>indirekte</a:t>
                      </a:r>
                      <a:r>
                        <a:rPr lang="de-CH" sz="1600" kern="1200" dirty="0" smtClean="0">
                          <a:solidFill>
                            <a:schemeClr val="dk1"/>
                          </a:solidFill>
                          <a:latin typeface="+mn-lt"/>
                          <a:ea typeface="+mn-ea"/>
                          <a:cs typeface="+mn-cs"/>
                        </a:rPr>
                        <a:t> Massnahmen (organisatorische oder finanzielle Unterstützung von wichtigen Akteuren der OGD-Community).</a:t>
                      </a:r>
                      <a:endParaRPr lang="de-CH" sz="1600" kern="1200" dirty="0">
                        <a:solidFill>
                          <a:schemeClr val="dk1"/>
                        </a:solidFill>
                        <a:latin typeface="+mn-lt"/>
                        <a:ea typeface="+mn-ea"/>
                        <a:cs typeface="+mn-cs"/>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tx1"/>
                          </a:solidFill>
                          <a:latin typeface="+mn-lt"/>
                          <a:ea typeface="+mn-ea"/>
                          <a:cs typeface="+mn-cs"/>
                        </a:rPr>
                        <a:t>12.2019</a:t>
                      </a:r>
                      <a:endParaRPr lang="de-CH" sz="1600" kern="1200" dirty="0">
                        <a:solidFill>
                          <a:schemeClr val="tx1"/>
                        </a:solidFill>
                        <a:latin typeface="+mn-lt"/>
                        <a:ea typeface="+mn-ea"/>
                        <a:cs typeface="+mn-cs"/>
                      </a:endParaRPr>
                    </a:p>
                  </a:txBody>
                  <a:tcPr/>
                </a:tc>
                <a:extLst>
                  <a:ext uri="{0D108BD9-81ED-4DB2-BD59-A6C34878D82A}">
                    <a16:rowId xmlns:a16="http://schemas.microsoft.com/office/drawing/2014/main" val="35973434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dk1"/>
                          </a:solidFill>
                          <a:latin typeface="+mn-lt"/>
                          <a:ea typeface="+mn-ea"/>
                          <a:cs typeface="+mn-cs"/>
                        </a:rPr>
                        <a:t>18.1</a:t>
                      </a:r>
                      <a:endParaRPr lang="de-CH" sz="1600" kern="1200" dirty="0">
                        <a:solidFill>
                          <a:schemeClr val="dk1"/>
                        </a:solidFill>
                        <a:latin typeface="+mn-lt"/>
                        <a:ea typeface="+mn-ea"/>
                        <a:cs typeface="+mn-cs"/>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dk1"/>
                          </a:solidFill>
                          <a:latin typeface="+mn-lt"/>
                          <a:ea typeface="+mn-ea"/>
                          <a:cs typeface="+mn-cs"/>
                        </a:rPr>
                        <a:t>Ein </a:t>
                      </a:r>
                      <a:r>
                        <a:rPr lang="de-CH" sz="1600" b="1" kern="1200" dirty="0" smtClean="0">
                          <a:solidFill>
                            <a:schemeClr val="dk1"/>
                          </a:solidFill>
                          <a:latin typeface="+mn-lt"/>
                          <a:ea typeface="+mn-ea"/>
                          <a:cs typeface="+mn-cs"/>
                        </a:rPr>
                        <a:t>regelmässiges Monitoring von Output und Impact der OGD</a:t>
                      </a:r>
                      <a:r>
                        <a:rPr lang="de-CH" sz="1600" kern="1200" dirty="0" smtClean="0">
                          <a:solidFill>
                            <a:schemeClr val="dk1"/>
                          </a:solidFill>
                          <a:latin typeface="+mn-lt"/>
                          <a:ea typeface="+mn-ea"/>
                          <a:cs typeface="+mn-cs"/>
                        </a:rPr>
                        <a:t> wird bis 6.2020 eingeführt und die</a:t>
                      </a:r>
                      <a:r>
                        <a:rPr lang="de-CH" sz="1600" kern="1200" baseline="0" dirty="0" smtClean="0">
                          <a:solidFill>
                            <a:schemeClr val="dk1"/>
                          </a:solidFill>
                          <a:latin typeface="+mn-lt"/>
                          <a:ea typeface="+mn-ea"/>
                          <a:cs typeface="+mn-cs"/>
                        </a:rPr>
                        <a:t> Resultate </a:t>
                      </a:r>
                      <a:r>
                        <a:rPr lang="de-CH" sz="1600" kern="1200" dirty="0" smtClean="0">
                          <a:solidFill>
                            <a:schemeClr val="dk1"/>
                          </a:solidFill>
                          <a:latin typeface="+mn-lt"/>
                          <a:ea typeface="+mn-ea"/>
                          <a:cs typeface="+mn-cs"/>
                        </a:rPr>
                        <a:t>regelmässig publiziert.</a:t>
                      </a:r>
                      <a:endParaRPr lang="de-CH" sz="1600" kern="1200" dirty="0">
                        <a:solidFill>
                          <a:schemeClr val="dk1"/>
                        </a:solidFill>
                        <a:latin typeface="+mn-lt"/>
                        <a:ea typeface="+mn-ea"/>
                        <a:cs typeface="+mn-cs"/>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tx1"/>
                          </a:solidFill>
                          <a:latin typeface="+mn-lt"/>
                          <a:ea typeface="+mn-ea"/>
                          <a:cs typeface="+mn-cs"/>
                        </a:rPr>
                        <a:t>6.2020 </a:t>
                      </a:r>
                      <a:endParaRPr lang="de-CH" sz="1600" kern="1200" dirty="0">
                        <a:solidFill>
                          <a:schemeClr val="tx1"/>
                        </a:solidFill>
                        <a:latin typeface="+mn-lt"/>
                        <a:ea typeface="+mn-ea"/>
                        <a:cs typeface="+mn-cs"/>
                      </a:endParaRPr>
                    </a:p>
                  </a:txBody>
                  <a:tcPr/>
                </a:tc>
                <a:extLst>
                  <a:ext uri="{0D108BD9-81ED-4DB2-BD59-A6C34878D82A}">
                    <a16:rowId xmlns:a16="http://schemas.microsoft.com/office/drawing/2014/main" val="1723994765"/>
                  </a:ext>
                </a:extLst>
              </a:tr>
            </a:tbl>
          </a:graphicData>
        </a:graphic>
      </p:graphicFrame>
    </p:spTree>
    <p:extLst>
      <p:ext uri="{BB962C8B-B14F-4D97-AF65-F5344CB8AC3E}">
        <p14:creationId xmlns:p14="http://schemas.microsoft.com/office/powerpoint/2010/main" val="17920840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fld id="{7376A5A3-8F85-406F-8E5A-90FF9E31E9F2}" type="slidenum">
              <a:rPr lang="de-CH" smtClean="0"/>
              <a:pPr/>
              <a:t>27</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
        <p:nvSpPr>
          <p:cNvPr id="7" name="Inhaltsplatzhalter 2"/>
          <p:cNvSpPr>
            <a:spLocks noGrp="1"/>
          </p:cNvSpPr>
          <p:nvPr>
            <p:ph idx="1"/>
          </p:nvPr>
        </p:nvSpPr>
        <p:spPr>
          <a:xfrm>
            <a:off x="1059274" y="5700088"/>
            <a:ext cx="10427564" cy="356572"/>
          </a:xfrm>
        </p:spPr>
        <p:txBody>
          <a:bodyPr/>
          <a:lstStyle/>
          <a:p>
            <a:r>
              <a:rPr lang="de-CH" dirty="0" smtClean="0"/>
              <a:t>Aktivitäten zum Aufzeigen der Datennutzung aus datos.gob.es</a:t>
            </a:r>
            <a:endParaRPr lang="de-CH" dirty="0"/>
          </a:p>
        </p:txBody>
      </p:sp>
      <p:pic>
        <p:nvPicPr>
          <p:cNvPr id="6" name="Grafik 5"/>
          <p:cNvPicPr>
            <a:picLocks noChangeAspect="1"/>
          </p:cNvPicPr>
          <p:nvPr/>
        </p:nvPicPr>
        <p:blipFill>
          <a:blip r:embed="rId2"/>
          <a:stretch>
            <a:fillRect/>
          </a:stretch>
        </p:blipFill>
        <p:spPr>
          <a:xfrm>
            <a:off x="870210" y="1660794"/>
            <a:ext cx="10451581" cy="36133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57845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fld id="{7376A5A3-8F85-406F-8E5A-90FF9E31E9F2}" type="slidenum">
              <a:rPr lang="de-CH" smtClean="0"/>
              <a:pPr/>
              <a:t>28</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
        <p:nvSpPr>
          <p:cNvPr id="7" name="Inhaltsplatzhalter 2"/>
          <p:cNvSpPr>
            <a:spLocks noGrp="1"/>
          </p:cNvSpPr>
          <p:nvPr>
            <p:ph idx="1"/>
          </p:nvPr>
        </p:nvSpPr>
        <p:spPr>
          <a:xfrm>
            <a:off x="1059274" y="5700088"/>
            <a:ext cx="10427564" cy="356572"/>
          </a:xfrm>
        </p:spPr>
        <p:txBody>
          <a:bodyPr/>
          <a:lstStyle/>
          <a:p>
            <a:r>
              <a:rPr lang="de-CH" dirty="0" smtClean="0"/>
              <a:t>«Ein </a:t>
            </a:r>
            <a:r>
              <a:rPr lang="de-CH" dirty="0"/>
              <a:t>Impact Monitoring Framework für Open </a:t>
            </a:r>
            <a:r>
              <a:rPr lang="de-CH" dirty="0" err="1"/>
              <a:t>Government</a:t>
            </a:r>
            <a:r>
              <a:rPr lang="de-CH" dirty="0"/>
              <a:t> </a:t>
            </a:r>
            <a:r>
              <a:rPr lang="de-CH" dirty="0" smtClean="0"/>
              <a:t>Data» (</a:t>
            </a:r>
            <a:r>
              <a:rPr lang="de-CH" dirty="0" err="1" smtClean="0"/>
              <a:t>Dapp</a:t>
            </a:r>
            <a:r>
              <a:rPr lang="de-CH" dirty="0" smtClean="0"/>
              <a:t>/Stürmer, April 2015)</a:t>
            </a:r>
            <a:endParaRPr lang="de-CH" dirty="0"/>
          </a:p>
        </p:txBody>
      </p:sp>
      <p:pic>
        <p:nvPicPr>
          <p:cNvPr id="10" name="Grafik 9"/>
          <p:cNvPicPr>
            <a:picLocks noChangeAspect="1"/>
          </p:cNvPicPr>
          <p:nvPr/>
        </p:nvPicPr>
        <p:blipFill>
          <a:blip r:embed="rId2"/>
          <a:stretch>
            <a:fillRect/>
          </a:stretch>
        </p:blipFill>
        <p:spPr>
          <a:xfrm>
            <a:off x="2367922" y="1458591"/>
            <a:ext cx="7456156" cy="39456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73058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ctrTitle"/>
          </p:nvPr>
        </p:nvSpPr>
        <p:spPr>
          <a:xfrm>
            <a:off x="1065600" y="3831200"/>
            <a:ext cx="10425600" cy="1128514"/>
          </a:xfrm>
        </p:spPr>
        <p:txBody>
          <a:bodyPr/>
          <a:lstStyle/>
          <a:p>
            <a:r>
              <a:rPr lang="de-CH" sz="3200" dirty="0"/>
              <a:t>4</a:t>
            </a:r>
            <a:r>
              <a:rPr lang="de-CH" sz="3200" dirty="0" smtClean="0"/>
              <a:t>. Weiteres Vorgehen</a:t>
            </a:r>
            <a:br>
              <a:rPr lang="de-CH" sz="3200" dirty="0" smtClean="0"/>
            </a:br>
            <a:r>
              <a:rPr lang="de-CH" sz="3200" dirty="0" smtClean="0"/>
              <a:t>	</a:t>
            </a:r>
            <a:endParaRPr lang="de-CH" sz="3200" b="0"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29</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58676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ctrTitle"/>
          </p:nvPr>
        </p:nvSpPr>
        <p:spPr>
          <a:xfrm>
            <a:off x="1065600" y="3831200"/>
            <a:ext cx="10425600" cy="564257"/>
          </a:xfrm>
        </p:spPr>
        <p:txBody>
          <a:bodyPr/>
          <a:lstStyle/>
          <a:p>
            <a:r>
              <a:rPr lang="de-CH" sz="3200" dirty="0" smtClean="0"/>
              <a:t>1. Die </a:t>
            </a:r>
            <a:r>
              <a:rPr lang="en-US" sz="3200" dirty="0" smtClean="0"/>
              <a:t>«Open </a:t>
            </a:r>
            <a:r>
              <a:rPr lang="en-US" sz="3200" dirty="0"/>
              <a:t>Government Data </a:t>
            </a:r>
            <a:r>
              <a:rPr lang="en-US" sz="3200" dirty="0" err="1"/>
              <a:t>Strategie</a:t>
            </a:r>
            <a:r>
              <a:rPr lang="en-US" sz="3200" dirty="0"/>
              <a:t> 2019 - 2023</a:t>
            </a:r>
            <a:r>
              <a:rPr lang="en-US" sz="3200" dirty="0" smtClean="0"/>
              <a:t>»</a:t>
            </a:r>
            <a:endParaRPr lang="de-CH" sz="3200" b="0"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3</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29009857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Nächste Sitzungen</a:t>
            </a:r>
            <a:endParaRPr lang="de-CH" dirty="0"/>
          </a:p>
        </p:txBody>
      </p:sp>
      <p:sp>
        <p:nvSpPr>
          <p:cNvPr id="3" name="Inhaltsplatzhalter 2"/>
          <p:cNvSpPr>
            <a:spLocks noGrp="1"/>
          </p:cNvSpPr>
          <p:nvPr>
            <p:ph idx="1"/>
          </p:nvPr>
        </p:nvSpPr>
        <p:spPr>
          <a:xfrm>
            <a:off x="1063636" y="2492375"/>
            <a:ext cx="10427564" cy="2449388"/>
          </a:xfrm>
        </p:spPr>
        <p:txBody>
          <a:bodyPr/>
          <a:lstStyle/>
          <a:p>
            <a:pPr lvl="0"/>
            <a:r>
              <a:rPr lang="de-CH" dirty="0" smtClean="0"/>
              <a:t>Die nächste Sitzungen werden voraussichtlich gemäss diesem Plan stattfinden (</a:t>
            </a:r>
            <a:r>
              <a:rPr lang="de-CH" i="1" dirty="0" smtClean="0"/>
              <a:t>eine Umfrage für die konkreten Termine folgt</a:t>
            </a:r>
            <a:r>
              <a:rPr lang="de-CH" dirty="0" smtClean="0"/>
              <a:t>)</a:t>
            </a:r>
          </a:p>
          <a:p>
            <a:pPr marL="342900" lvl="0" indent="-342900">
              <a:buFont typeface="Arial" panose="020B0604020202020204" pitchFamily="34" charset="0"/>
              <a:buChar char="•"/>
            </a:pPr>
            <a:r>
              <a:rPr lang="de-CH" dirty="0" smtClean="0"/>
              <a:t>2</a:t>
            </a:r>
            <a:r>
              <a:rPr lang="de-CH" dirty="0"/>
              <a:t>. Sitzung </a:t>
            </a:r>
            <a:r>
              <a:rPr lang="de-CH" dirty="0" smtClean="0"/>
              <a:t>Forum </a:t>
            </a:r>
            <a:r>
              <a:rPr lang="de-CH" dirty="0" err="1" smtClean="0"/>
              <a:t>öV</a:t>
            </a:r>
            <a:r>
              <a:rPr lang="de-CH" dirty="0" smtClean="0"/>
              <a:t> OGD: April 2020</a:t>
            </a:r>
          </a:p>
          <a:p>
            <a:pPr marL="342900" lvl="0" indent="-342900">
              <a:buFont typeface="Arial" panose="020B0604020202020204" pitchFamily="34" charset="0"/>
              <a:buChar char="•"/>
            </a:pPr>
            <a:r>
              <a:rPr lang="de-CH" dirty="0" smtClean="0"/>
              <a:t>3. </a:t>
            </a:r>
            <a:r>
              <a:rPr lang="de-CH" dirty="0"/>
              <a:t>Sitzung Forum </a:t>
            </a:r>
            <a:r>
              <a:rPr lang="de-CH" dirty="0" err="1"/>
              <a:t>öV</a:t>
            </a:r>
            <a:r>
              <a:rPr lang="de-CH" dirty="0"/>
              <a:t> OGD: </a:t>
            </a:r>
            <a:r>
              <a:rPr lang="de-CH" dirty="0" smtClean="0"/>
              <a:t>August 2020</a:t>
            </a:r>
          </a:p>
          <a:p>
            <a:pPr marL="342900" lvl="0" indent="-342900">
              <a:buFont typeface="Arial" panose="020B0604020202020204" pitchFamily="34" charset="0"/>
              <a:buChar char="•"/>
            </a:pPr>
            <a:r>
              <a:rPr lang="de-CH" dirty="0"/>
              <a:t>4</a:t>
            </a:r>
            <a:r>
              <a:rPr lang="de-CH" dirty="0" smtClean="0"/>
              <a:t>. </a:t>
            </a:r>
            <a:r>
              <a:rPr lang="de-CH" dirty="0"/>
              <a:t>Sitzung Forum </a:t>
            </a:r>
            <a:r>
              <a:rPr lang="de-CH" dirty="0" err="1"/>
              <a:t>öV</a:t>
            </a:r>
            <a:r>
              <a:rPr lang="de-CH" dirty="0"/>
              <a:t> OGD: </a:t>
            </a:r>
            <a:r>
              <a:rPr lang="de-CH" dirty="0" smtClean="0"/>
              <a:t>Oktober 2020</a:t>
            </a:r>
          </a:p>
        </p:txBody>
      </p:sp>
      <p:sp>
        <p:nvSpPr>
          <p:cNvPr id="4" name="Foliennummernplatzhalter 3"/>
          <p:cNvSpPr>
            <a:spLocks noGrp="1"/>
          </p:cNvSpPr>
          <p:nvPr>
            <p:ph type="sldNum" sz="quarter" idx="11"/>
          </p:nvPr>
        </p:nvSpPr>
        <p:spPr/>
        <p:txBody>
          <a:bodyPr/>
          <a:lstStyle/>
          <a:p>
            <a:fld id="{7376A5A3-8F85-406F-8E5A-90FF9E31E9F2}" type="slidenum">
              <a:rPr lang="de-CH" smtClean="0"/>
              <a:pPr/>
              <a:t>30</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14576524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Mitmachen</a:t>
            </a:r>
            <a:endParaRPr lang="de-CH" dirty="0"/>
          </a:p>
        </p:txBody>
      </p:sp>
      <p:sp>
        <p:nvSpPr>
          <p:cNvPr id="3" name="Inhaltsplatzhalter 2"/>
          <p:cNvSpPr>
            <a:spLocks noGrp="1"/>
          </p:cNvSpPr>
          <p:nvPr>
            <p:ph idx="1"/>
          </p:nvPr>
        </p:nvSpPr>
        <p:spPr>
          <a:xfrm>
            <a:off x="1063636" y="2492375"/>
            <a:ext cx="10427564" cy="4809009"/>
          </a:xfrm>
        </p:spPr>
        <p:txBody>
          <a:bodyPr/>
          <a:lstStyle/>
          <a:p>
            <a:pPr marL="342900" indent="-342900">
              <a:buFont typeface="Arial" panose="020B0604020202020204" pitchFamily="34" charset="0"/>
              <a:buChar char="•"/>
            </a:pPr>
            <a:r>
              <a:rPr lang="de-CH" dirty="0"/>
              <a:t>Die Geschäftsstelle </a:t>
            </a:r>
            <a:r>
              <a:rPr lang="de-CH" dirty="0" smtClean="0"/>
              <a:t>OGD wird zur Erarbeitung der verschiedenen Aktivitäten zwei Arbeitsgruppen einberufen:</a:t>
            </a:r>
          </a:p>
          <a:p>
            <a:pPr marL="719138" lvl="2" indent="-363538">
              <a:buFont typeface="Wingdings" panose="05000000000000000000" pitchFamily="2" charset="2"/>
              <a:buChar char="§"/>
            </a:pPr>
            <a:r>
              <a:rPr lang="de-CH" dirty="0" smtClean="0"/>
              <a:t>«Portal», </a:t>
            </a:r>
            <a:r>
              <a:rPr lang="de-CH" dirty="0"/>
              <a:t>welche den Betrieb und die laufende Weiterentwicklung des Portals </a:t>
            </a:r>
            <a:r>
              <a:rPr lang="de-CH" dirty="0" smtClean="0"/>
              <a:t>begleitet</a:t>
            </a:r>
          </a:p>
          <a:p>
            <a:pPr marL="719138" lvl="2" indent="-363538">
              <a:buFont typeface="Wingdings" panose="05000000000000000000" pitchFamily="2" charset="2"/>
              <a:buChar char="§"/>
            </a:pPr>
            <a:r>
              <a:rPr lang="de-CH" dirty="0" smtClean="0"/>
              <a:t>«Recht», welche die rechtlichen Abklärungen unterstützen wird</a:t>
            </a:r>
          </a:p>
          <a:p>
            <a:pPr marL="342900" indent="-342900">
              <a:buFont typeface="Arial" panose="020B0604020202020204" pitchFamily="34" charset="0"/>
              <a:buChar char="•"/>
            </a:pPr>
            <a:endParaRPr lang="de-CH" dirty="0" smtClean="0"/>
          </a:p>
          <a:p>
            <a:pPr marL="342900" indent="-342900">
              <a:buFont typeface="Arial" panose="020B0604020202020204" pitchFamily="34" charset="0"/>
              <a:buChar char="•"/>
            </a:pPr>
            <a:r>
              <a:rPr lang="de-CH" dirty="0" smtClean="0"/>
              <a:t>Am </a:t>
            </a:r>
            <a:r>
              <a:rPr lang="de-CH" dirty="0"/>
              <a:t>Runden Tisch treffen sich Vertretungen der Datenanbietenden mit Vertretungen der Datennutzenden, um mittelfristig eine koordinierte und auch nachfragegerechte Datenpublikation vorzubereiten</a:t>
            </a:r>
            <a:r>
              <a:rPr lang="de-CH" dirty="0" smtClean="0"/>
              <a:t>. </a:t>
            </a:r>
            <a:r>
              <a:rPr lang="de-CH" b="1" dirty="0" smtClean="0"/>
              <a:t>Ab </a:t>
            </a:r>
            <a:r>
              <a:rPr lang="de-CH" b="1" dirty="0"/>
              <a:t>2020 werden die nächsten Runden Tische OGD organisiert. </a:t>
            </a:r>
          </a:p>
          <a:p>
            <a:pPr marL="182563" lvl="1" indent="-363538">
              <a:buFont typeface="Wingdings" panose="05000000000000000000" pitchFamily="2" charset="2"/>
              <a:buChar char="§"/>
            </a:pPr>
            <a:endParaRPr lang="de-CH" dirty="0" smtClean="0"/>
          </a:p>
          <a:p>
            <a:pPr marL="342900" indent="-342900">
              <a:buFont typeface="Arial" panose="020B0604020202020204" pitchFamily="34" charset="0"/>
              <a:buChar char="•"/>
            </a:pP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31</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27320592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Arbeitsinstrumente</a:t>
            </a:r>
            <a:endParaRPr lang="de-CH" dirty="0"/>
          </a:p>
        </p:txBody>
      </p:sp>
      <p:sp>
        <p:nvSpPr>
          <p:cNvPr id="3" name="Inhaltsplatzhalter 2"/>
          <p:cNvSpPr>
            <a:spLocks noGrp="1"/>
          </p:cNvSpPr>
          <p:nvPr>
            <p:ph idx="1"/>
          </p:nvPr>
        </p:nvSpPr>
        <p:spPr>
          <a:xfrm>
            <a:off x="1063636" y="2492375"/>
            <a:ext cx="10427564" cy="1897955"/>
          </a:xfrm>
        </p:spPr>
        <p:txBody>
          <a:bodyPr/>
          <a:lstStyle/>
          <a:p>
            <a:pPr marL="342900" indent="-342900">
              <a:buFont typeface="Arial" panose="020B0604020202020204" pitchFamily="34" charset="0"/>
              <a:buChar char="•"/>
            </a:pPr>
            <a:r>
              <a:rPr lang="de-CH" dirty="0" smtClean="0">
                <a:latin typeface="+mj-lt"/>
              </a:rPr>
              <a:t>Interne </a:t>
            </a:r>
            <a:r>
              <a:rPr lang="de-CH" dirty="0">
                <a:latin typeface="+mj-lt"/>
              </a:rPr>
              <a:t>Austausch-Plattform (</a:t>
            </a:r>
            <a:r>
              <a:rPr lang="de-CH" dirty="0" err="1" smtClean="0">
                <a:latin typeface="+mj-lt"/>
              </a:rPr>
              <a:t>Sharepoint</a:t>
            </a:r>
            <a:r>
              <a:rPr lang="de-CH" dirty="0" smtClean="0">
                <a:latin typeface="+mj-lt"/>
              </a:rPr>
              <a:t>)</a:t>
            </a:r>
          </a:p>
          <a:p>
            <a:pPr marL="342900" indent="-342900">
              <a:buFont typeface="Wingdings" panose="05000000000000000000" pitchFamily="2" charset="2"/>
              <a:buChar char="à"/>
            </a:pPr>
            <a:r>
              <a:rPr lang="de-CH" i="1" dirty="0" smtClean="0">
                <a:latin typeface="+mj-lt"/>
              </a:rPr>
              <a:t>bitte bestätigten Sie uns mit einem Mail (</a:t>
            </a:r>
            <a:r>
              <a:rPr lang="de-CH" i="1" dirty="0" smtClean="0">
                <a:latin typeface="+mj-lt"/>
                <a:hlinkClick r:id="rId2"/>
              </a:rPr>
              <a:t>opendata@bfs.admin.ch</a:t>
            </a:r>
            <a:r>
              <a:rPr lang="de-CH" i="1" dirty="0" smtClean="0">
                <a:latin typeface="+mj-lt"/>
              </a:rPr>
              <a:t>), dass Sie Zugriff dazu haben möchten</a:t>
            </a:r>
          </a:p>
          <a:p>
            <a:pPr marL="342900" indent="-342900">
              <a:buFont typeface="Arial" panose="020B0604020202020204" pitchFamily="34" charset="0"/>
              <a:buChar char="•"/>
            </a:pPr>
            <a:r>
              <a:rPr lang="de-CH" dirty="0" smtClean="0">
                <a:latin typeface="+mj-lt"/>
              </a:rPr>
              <a:t>Für allgemeine Fragen </a:t>
            </a:r>
            <a:r>
              <a:rPr lang="de-CH" dirty="0">
                <a:latin typeface="+mj-lt"/>
                <a:hlinkClick r:id="rId2"/>
              </a:rPr>
              <a:t>opendata@bfs.admin.ch</a:t>
            </a:r>
            <a:endParaRPr lang="de-CH" dirty="0">
              <a:latin typeface="+mj-lt"/>
            </a:endParaRPr>
          </a:p>
        </p:txBody>
      </p:sp>
      <p:sp>
        <p:nvSpPr>
          <p:cNvPr id="4" name="Foliennummernplatzhalter 3"/>
          <p:cNvSpPr>
            <a:spLocks noGrp="1"/>
          </p:cNvSpPr>
          <p:nvPr>
            <p:ph type="sldNum" sz="quarter" idx="11"/>
          </p:nvPr>
        </p:nvSpPr>
        <p:spPr/>
        <p:txBody>
          <a:bodyPr/>
          <a:lstStyle/>
          <a:p>
            <a:fld id="{7376A5A3-8F85-406F-8E5A-90FF9E31E9F2}" type="slidenum">
              <a:rPr lang="de-CH" smtClean="0"/>
              <a:pPr/>
              <a:t>32</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32193187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63636" y="2492375"/>
            <a:ext cx="10427564" cy="397545"/>
          </a:xfrm>
        </p:spPr>
        <p:txBody>
          <a:bodyPr/>
          <a:lstStyle/>
          <a:p>
            <a:pPr marL="342900" indent="-342900">
              <a:buFont typeface="Arial" panose="020B0604020202020204" pitchFamily="34" charset="0"/>
              <a:buChar char="•"/>
            </a:pPr>
            <a:r>
              <a:rPr lang="de-CH" sz="2800" dirty="0" smtClean="0"/>
              <a:t>Fragen, Vorschläge, Anregungen?</a:t>
            </a:r>
            <a:endParaRPr lang="de-CH" sz="2800"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33</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24142047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a:t>5. Varia	</a:t>
            </a:r>
          </a:p>
        </p:txBody>
      </p:sp>
      <p:sp>
        <p:nvSpPr>
          <p:cNvPr id="3" name="Inhaltsplatzhalter 2"/>
          <p:cNvSpPr>
            <a:spLocks noGrp="1"/>
          </p:cNvSpPr>
          <p:nvPr>
            <p:ph idx="1"/>
          </p:nvPr>
        </p:nvSpPr>
        <p:spPr>
          <a:xfrm>
            <a:off x="1063636" y="2492375"/>
            <a:ext cx="10427564" cy="1856983"/>
          </a:xfrm>
        </p:spPr>
        <p:txBody>
          <a:bodyPr/>
          <a:lstStyle/>
          <a:p>
            <a:pPr marL="342900" indent="-342900">
              <a:buFont typeface="Arial" panose="020B0604020202020204" pitchFamily="34" charset="0"/>
              <a:buChar char="•"/>
            </a:pPr>
            <a:r>
              <a:rPr lang="de-CH" dirty="0" smtClean="0"/>
              <a:t>Open Data Events Kalender Schweiz: Bitte alle geplante Events an </a:t>
            </a:r>
            <a:r>
              <a:rPr lang="de-CH" dirty="0" smtClean="0">
                <a:hlinkClick r:id="rId2"/>
              </a:rPr>
              <a:t>opendata@bfs.admin.ch</a:t>
            </a:r>
            <a:r>
              <a:rPr lang="de-CH" dirty="0" smtClean="0"/>
              <a:t> melden</a:t>
            </a:r>
          </a:p>
          <a:p>
            <a:pPr marL="342900" indent="-342900">
              <a:buFont typeface="Arial" panose="020B0604020202020204" pitchFamily="34" charset="0"/>
              <a:buChar char="•"/>
            </a:pPr>
            <a:endParaRPr lang="de-CH" dirty="0" smtClean="0"/>
          </a:p>
          <a:p>
            <a:pPr marL="342900" indent="-342900">
              <a:buFont typeface="Arial" panose="020B0604020202020204" pitchFamily="34" charset="0"/>
              <a:buChar char="•"/>
            </a:pP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34</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2567239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i="1" dirty="0"/>
              <a:t>Danke für Ihre </a:t>
            </a:r>
            <a:r>
              <a:rPr lang="de-CH" i="1" dirty="0" smtClean="0"/>
              <a:t>Aufmerksamkeit!</a:t>
            </a:r>
            <a:endParaRPr lang="de-CH" i="1" dirty="0"/>
          </a:p>
        </p:txBody>
      </p:sp>
      <p:sp>
        <p:nvSpPr>
          <p:cNvPr id="3" name="Inhaltsplatzhalter 2"/>
          <p:cNvSpPr>
            <a:spLocks noGrp="1"/>
          </p:cNvSpPr>
          <p:nvPr>
            <p:ph idx="1"/>
          </p:nvPr>
        </p:nvSpPr>
        <p:spPr>
          <a:xfrm>
            <a:off x="1063636" y="2492375"/>
            <a:ext cx="10427564" cy="3113738"/>
          </a:xfrm>
        </p:spPr>
        <p:txBody>
          <a:bodyPr/>
          <a:lstStyle/>
          <a:p>
            <a:pPr marL="342900" indent="-342900">
              <a:buFont typeface="Arial" panose="020B0604020202020204" pitchFamily="34" charset="0"/>
              <a:buChar char="•"/>
            </a:pPr>
            <a:r>
              <a:rPr lang="de-CH" dirty="0"/>
              <a:t>Kontakt: </a:t>
            </a:r>
            <a:r>
              <a:rPr lang="de-CH" dirty="0">
                <a:hlinkClick r:id="rId2"/>
              </a:rPr>
              <a:t>opendata@bfs.admin.ch</a:t>
            </a:r>
            <a:r>
              <a:rPr lang="de-CH" dirty="0"/>
              <a:t> </a:t>
            </a:r>
          </a:p>
          <a:p>
            <a:pPr marL="342900" indent="-342900">
              <a:buFont typeface="Arial" panose="020B0604020202020204" pitchFamily="34" charset="0"/>
              <a:buChar char="•"/>
            </a:pPr>
            <a:r>
              <a:rPr lang="de-CH" dirty="0"/>
              <a:t>Portal: </a:t>
            </a:r>
            <a:r>
              <a:rPr lang="de-CH" dirty="0" err="1">
                <a:hlinkClick r:id="rId3"/>
              </a:rPr>
              <a:t>opendata.swiss</a:t>
            </a:r>
            <a:r>
              <a:rPr lang="de-CH" dirty="0"/>
              <a:t> </a:t>
            </a:r>
          </a:p>
          <a:p>
            <a:pPr marL="342900" indent="-342900">
              <a:buFont typeface="Arial" panose="020B0604020202020204" pitchFamily="34" charset="0"/>
              <a:buChar char="•"/>
            </a:pPr>
            <a:r>
              <a:rPr lang="de-CH" dirty="0"/>
              <a:t>Twitter: </a:t>
            </a:r>
            <a:r>
              <a:rPr lang="de-CH" dirty="0">
                <a:hlinkClick r:id="rId4"/>
              </a:rPr>
              <a:t>@</a:t>
            </a:r>
            <a:r>
              <a:rPr lang="de-CH" dirty="0" err="1">
                <a:hlinkClick r:id="rId4"/>
              </a:rPr>
              <a:t>opendataswiss</a:t>
            </a:r>
            <a:r>
              <a:rPr lang="de-CH" dirty="0">
                <a:hlinkClick r:id="rId4"/>
              </a:rPr>
              <a:t> </a:t>
            </a:r>
            <a:endParaRPr lang="de-CH" dirty="0"/>
          </a:p>
          <a:p>
            <a:pPr marL="342900" indent="-342900">
              <a:buFont typeface="Arial" panose="020B0604020202020204" pitchFamily="34" charset="0"/>
              <a:buChar char="•"/>
            </a:pPr>
            <a:endParaRPr lang="de-CH" dirty="0"/>
          </a:p>
          <a:p>
            <a:pPr marL="342900" indent="-342900">
              <a:buFont typeface="Arial" panose="020B0604020202020204" pitchFamily="34" charset="0"/>
              <a:buChar char="•"/>
            </a:pPr>
            <a:r>
              <a:rPr lang="de-CH" dirty="0"/>
              <a:t>Weitere Informationen: </a:t>
            </a:r>
            <a:r>
              <a:rPr lang="de-CH" dirty="0">
                <a:hlinkClick r:id="rId5"/>
              </a:rPr>
              <a:t>https://www.bfs.admin.ch/bfs/de/home/dienstleistungen/ogd.html</a:t>
            </a:r>
            <a:endParaRPr lang="de-CH" dirty="0"/>
          </a:p>
          <a:p>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35</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pic>
        <p:nvPicPr>
          <p:cNvPr id="6" name="Picture 2" descr="Dieses Teaser-Bild führt zu weiteren Informationen zu: Open Government Data">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23705" y="1473103"/>
            <a:ext cx="3257238" cy="2038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494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59274" y="5700088"/>
            <a:ext cx="10427564" cy="397545"/>
          </a:xfrm>
        </p:spPr>
        <p:txBody>
          <a:bodyPr/>
          <a:lstStyle/>
          <a:p>
            <a:r>
              <a:rPr lang="de-CH" dirty="0" smtClean="0"/>
              <a:t>«</a:t>
            </a:r>
            <a:r>
              <a:rPr lang="en-US" dirty="0"/>
              <a:t>Open Data Maturity in Europe </a:t>
            </a:r>
            <a:r>
              <a:rPr lang="en-US" dirty="0" smtClean="0"/>
              <a:t>Report: 2018</a:t>
            </a:r>
            <a:r>
              <a:rPr lang="de-CH" dirty="0" smtClean="0"/>
              <a:t>»</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4</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pic>
        <p:nvPicPr>
          <p:cNvPr id="1026" name="Picture 2" descr="https://www.netzwoche.ch/sites/default/files/116452_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1234" y="1260128"/>
            <a:ext cx="4669532" cy="42676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cxnSp>
        <p:nvCxnSpPr>
          <p:cNvPr id="6" name="Gerade Verbindung mit Pfeil 5"/>
          <p:cNvCxnSpPr/>
          <p:nvPr/>
        </p:nvCxnSpPr>
        <p:spPr>
          <a:xfrm>
            <a:off x="6061389" y="2633134"/>
            <a:ext cx="211667" cy="33866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1994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59274" y="5700088"/>
            <a:ext cx="10427564" cy="397545"/>
          </a:xfrm>
        </p:spPr>
        <p:txBody>
          <a:bodyPr/>
          <a:lstStyle/>
          <a:p>
            <a:r>
              <a:rPr lang="de-CH" dirty="0" smtClean="0"/>
              <a:t>«Global Open Data Index: 2016»</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5</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pic>
        <p:nvPicPr>
          <p:cNvPr id="2" name="Grafik 1"/>
          <p:cNvPicPr>
            <a:picLocks noChangeAspect="1"/>
          </p:cNvPicPr>
          <p:nvPr/>
        </p:nvPicPr>
        <p:blipFill>
          <a:blip r:embed="rId2"/>
          <a:stretch>
            <a:fillRect/>
          </a:stretch>
        </p:blipFill>
        <p:spPr>
          <a:xfrm>
            <a:off x="2599934" y="1260719"/>
            <a:ext cx="7556107" cy="42875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23376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OGD: Beitrag zur Daten-Ökosystem Schweiz</a:t>
            </a:r>
            <a:endParaRPr lang="de-CH" dirty="0"/>
          </a:p>
        </p:txBody>
      </p:sp>
      <p:sp>
        <p:nvSpPr>
          <p:cNvPr id="3" name="Inhaltsplatzhalter 2"/>
          <p:cNvSpPr>
            <a:spLocks noGrp="1"/>
          </p:cNvSpPr>
          <p:nvPr>
            <p:ph idx="1"/>
          </p:nvPr>
        </p:nvSpPr>
        <p:spPr>
          <a:xfrm>
            <a:off x="1063636" y="2492375"/>
            <a:ext cx="10427564" cy="3231654"/>
          </a:xfrm>
        </p:spPr>
        <p:txBody>
          <a:bodyPr/>
          <a:lstStyle/>
          <a:p>
            <a:pPr marL="342900" indent="-342900">
              <a:buFont typeface="Arial" panose="020B0604020202020204" pitchFamily="34" charset="0"/>
              <a:buChar char="•"/>
            </a:pPr>
            <a:r>
              <a:rPr lang="de-CH" dirty="0" smtClean="0"/>
              <a:t>Die Daten der Schweizerischen Verwaltungen können ein wichtiger Beitrag zum </a:t>
            </a:r>
            <a:r>
              <a:rPr lang="de-CH" b="1" dirty="0" smtClean="0"/>
              <a:t>Daten-Ökosystem Schweiz </a:t>
            </a:r>
            <a:r>
              <a:rPr lang="de-CH" dirty="0"/>
              <a:t>sein</a:t>
            </a:r>
          </a:p>
          <a:p>
            <a:pPr marL="342900" indent="-342900">
              <a:buFont typeface="Arial" panose="020B0604020202020204" pitchFamily="34" charset="0"/>
              <a:buChar char="•"/>
            </a:pPr>
            <a:r>
              <a:rPr lang="de-CH" dirty="0" smtClean="0"/>
              <a:t>Dafür müssen sie aber ins </a:t>
            </a:r>
            <a:r>
              <a:rPr lang="de-CH" dirty="0"/>
              <a:t>Ökosystem</a:t>
            </a:r>
            <a:r>
              <a:rPr lang="de-CH" dirty="0" smtClean="0"/>
              <a:t> optimal integriert werden, indem sie:</a:t>
            </a:r>
          </a:p>
          <a:p>
            <a:pPr marL="719138" lvl="2" indent="-363538">
              <a:buFont typeface="Wingdings" panose="05000000000000000000" pitchFamily="2" charset="2"/>
              <a:buChar char="§"/>
            </a:pPr>
            <a:r>
              <a:rPr lang="de-CH" dirty="0" smtClean="0"/>
              <a:t>als </a:t>
            </a:r>
            <a:r>
              <a:rPr lang="de-CH" b="1" dirty="0" smtClean="0"/>
              <a:t>Open </a:t>
            </a:r>
            <a:r>
              <a:rPr lang="de-CH" b="1" dirty="0" err="1" smtClean="0"/>
              <a:t>Government</a:t>
            </a:r>
            <a:r>
              <a:rPr lang="de-CH" b="1" dirty="0" smtClean="0"/>
              <a:t> Data</a:t>
            </a:r>
            <a:r>
              <a:rPr lang="de-CH" dirty="0" smtClean="0"/>
              <a:t> (wo möglich) publiziert werden, </a:t>
            </a:r>
            <a:r>
              <a:rPr lang="de-CH" dirty="0"/>
              <a:t>so dass sie sie für Personen als auch für technische Systeme leicht verwendet werden können</a:t>
            </a:r>
            <a:endParaRPr lang="de-CH" dirty="0" smtClean="0"/>
          </a:p>
          <a:p>
            <a:pPr marL="719138" lvl="2" indent="-363538">
              <a:buFont typeface="Wingdings" panose="05000000000000000000" pitchFamily="2" charset="2"/>
              <a:buChar char="§"/>
            </a:pPr>
            <a:r>
              <a:rPr lang="de-CH" dirty="0" smtClean="0"/>
              <a:t>von den publizierenden Stellen</a:t>
            </a:r>
            <a:r>
              <a:rPr lang="de-CH" b="1" dirty="0" smtClean="0"/>
              <a:t> koordiniert veröffentlich werden</a:t>
            </a:r>
          </a:p>
          <a:p>
            <a:pPr marL="719138" lvl="2" indent="-363538">
              <a:buFont typeface="Wingdings" panose="05000000000000000000" pitchFamily="2" charset="2"/>
              <a:buChar char="§"/>
            </a:pPr>
            <a:r>
              <a:rPr lang="de-CH" dirty="0"/>
              <a:t>i</a:t>
            </a:r>
            <a:r>
              <a:rPr lang="de-CH" dirty="0" smtClean="0"/>
              <a:t>m Rahmen eines kontinuierlichen </a:t>
            </a:r>
            <a:r>
              <a:rPr lang="de-CH" b="1" dirty="0" smtClean="0"/>
              <a:t>Dialogs mit den Datennutzenden</a:t>
            </a:r>
            <a:r>
              <a:rPr lang="de-CH" dirty="0" smtClean="0"/>
              <a:t> publiziert werden</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6</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4083230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a:t>«Open </a:t>
            </a:r>
            <a:r>
              <a:rPr lang="de-CH" dirty="0" err="1"/>
              <a:t>Government</a:t>
            </a:r>
            <a:r>
              <a:rPr lang="de-CH" dirty="0"/>
              <a:t> Data</a:t>
            </a:r>
            <a:r>
              <a:rPr lang="de-CH" dirty="0" smtClean="0"/>
              <a:t>»</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7</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graphicFrame>
        <p:nvGraphicFramePr>
          <p:cNvPr id="7" name="Inhaltsplatzhalter 14"/>
          <p:cNvGraphicFramePr>
            <a:graphicFrameLocks noGrp="1"/>
          </p:cNvGraphicFramePr>
          <p:nvPr>
            <p:ph idx="1"/>
            <p:extLst>
              <p:ext uri="{D42A27DB-BD31-4B8C-83A1-F6EECF244321}">
                <p14:modId xmlns:p14="http://schemas.microsoft.com/office/powerpoint/2010/main" val="2958905029"/>
              </p:ext>
            </p:extLst>
          </p:nvPr>
        </p:nvGraphicFramePr>
        <p:xfrm>
          <a:off x="1059275" y="2224283"/>
          <a:ext cx="9950927" cy="3840480"/>
        </p:xfrm>
        <a:graphic>
          <a:graphicData uri="http://schemas.openxmlformats.org/drawingml/2006/table">
            <a:tbl>
              <a:tblPr firstRow="1" bandRow="1">
                <a:tableStyleId>{2D5ABB26-0587-4C30-8999-92F81FD0307C}</a:tableStyleId>
              </a:tblPr>
              <a:tblGrid>
                <a:gridCol w="5138325">
                  <a:extLst>
                    <a:ext uri="{9D8B030D-6E8A-4147-A177-3AD203B41FA5}">
                      <a16:colId xmlns:a16="http://schemas.microsoft.com/office/drawing/2014/main" val="1399920139"/>
                    </a:ext>
                  </a:extLst>
                </a:gridCol>
                <a:gridCol w="4812602">
                  <a:extLst>
                    <a:ext uri="{9D8B030D-6E8A-4147-A177-3AD203B41FA5}">
                      <a16:colId xmlns:a16="http://schemas.microsoft.com/office/drawing/2014/main" val="1298668487"/>
                    </a:ext>
                  </a:extLst>
                </a:gridCol>
              </a:tblGrid>
              <a:tr h="370840">
                <a:tc>
                  <a:txBody>
                    <a:bodyPr/>
                    <a:lstStyle/>
                    <a:p>
                      <a:pPr marL="0" indent="0">
                        <a:buFont typeface="Symbol" panose="05050102010706020507" pitchFamily="18" charset="2"/>
                        <a:buNone/>
                      </a:pPr>
                      <a:r>
                        <a:rPr lang="de-CH" b="1" dirty="0" smtClean="0"/>
                        <a:t>Rechtlich</a:t>
                      </a:r>
                      <a:endParaRPr lang="de-CH" dirty="0" smtClean="0"/>
                    </a:p>
                    <a:p>
                      <a:pPr marL="342900" indent="-342900">
                        <a:buFont typeface="Symbol" panose="05050102010706020507" pitchFamily="18" charset="2"/>
                        <a:buChar char="-"/>
                      </a:pPr>
                      <a:r>
                        <a:rPr lang="de-CH" dirty="0" smtClean="0"/>
                        <a:t>Offene Nutzungsbedingungen</a:t>
                      </a:r>
                    </a:p>
                    <a:p>
                      <a:pPr marL="342900" indent="-342900">
                        <a:buFont typeface="Symbol" panose="05050102010706020507" pitchFamily="18" charset="2"/>
                        <a:buChar char="-"/>
                      </a:pPr>
                      <a:r>
                        <a:rPr lang="de-CH" dirty="0" smtClean="0"/>
                        <a:t>Kostenlose Nutzung</a:t>
                      </a:r>
                      <a:r>
                        <a:rPr lang="de-CH" baseline="0" dirty="0" smtClean="0"/>
                        <a:t> (</a:t>
                      </a:r>
                      <a:r>
                        <a:rPr lang="de-CH" i="1" dirty="0" smtClean="0"/>
                        <a:t>solange</a:t>
                      </a:r>
                      <a:r>
                        <a:rPr lang="de-CH" i="1" baseline="0" dirty="0" smtClean="0"/>
                        <a:t> keine «spezielle Dienstleistung»</a:t>
                      </a:r>
                      <a:r>
                        <a:rPr lang="de-CH" baseline="0" dirty="0" smtClean="0"/>
                        <a:t>)</a:t>
                      </a:r>
                      <a:endParaRPr lang="de-CH" dirty="0" smtClean="0"/>
                    </a:p>
                    <a:p>
                      <a:pPr marL="342900" indent="-342900">
                        <a:buFont typeface="Symbol" panose="05050102010706020507" pitchFamily="18" charset="2"/>
                        <a:buChar char="-"/>
                      </a:pPr>
                      <a:endParaRPr lang="de-CH" dirty="0" smtClean="0"/>
                    </a:p>
                  </a:txBody>
                  <a:tcPr/>
                </a:tc>
                <a:tc>
                  <a:txBody>
                    <a:bodyPr/>
                    <a:lstStyle/>
                    <a:p>
                      <a:endParaRPr lang="de-CH" dirty="0"/>
                    </a:p>
                  </a:txBody>
                  <a:tcPr/>
                </a:tc>
                <a:extLst>
                  <a:ext uri="{0D108BD9-81ED-4DB2-BD59-A6C34878D82A}">
                    <a16:rowId xmlns:a16="http://schemas.microsoft.com/office/drawing/2014/main" val="3222425460"/>
                  </a:ext>
                </a:extLst>
              </a:tr>
              <a:tr h="370840">
                <a:tc>
                  <a:txBody>
                    <a:bodyPr/>
                    <a:lstStyle/>
                    <a:p>
                      <a:pPr marL="0" indent="0">
                        <a:buFont typeface="Symbol" panose="05050102010706020507" pitchFamily="18" charset="2"/>
                        <a:buNone/>
                      </a:pPr>
                      <a:r>
                        <a:rPr lang="de-CH" b="1" baseline="0" dirty="0" smtClean="0"/>
                        <a:t>Technisch</a:t>
                      </a:r>
                      <a:endParaRPr lang="de-CH" baseline="0" dirty="0" smtClean="0"/>
                    </a:p>
                    <a:p>
                      <a:pPr marL="342900" indent="-342900">
                        <a:buFont typeface="Symbol" panose="05050102010706020507" pitchFamily="18" charset="2"/>
                        <a:buChar char="-"/>
                      </a:pPr>
                      <a:r>
                        <a:rPr lang="de-CH" baseline="0" dirty="0" smtClean="0"/>
                        <a:t>Offene Formate</a:t>
                      </a:r>
                    </a:p>
                    <a:p>
                      <a:pPr marL="342900" indent="-342900">
                        <a:buFont typeface="Symbol" panose="05050102010706020507" pitchFamily="18" charset="2"/>
                        <a:buChar char="-"/>
                      </a:pPr>
                      <a:r>
                        <a:rPr lang="de-CH" baseline="0" dirty="0" smtClean="0"/>
                        <a:t>Maschinenlesbare Formate</a:t>
                      </a:r>
                    </a:p>
                    <a:p>
                      <a:pPr marL="342900" indent="-342900">
                        <a:buFont typeface="Symbol" panose="05050102010706020507" pitchFamily="18" charset="2"/>
                        <a:buChar char="-"/>
                      </a:pPr>
                      <a:endParaRPr lang="de-CH" baseline="0" dirty="0" smtClean="0"/>
                    </a:p>
                  </a:txBody>
                  <a:tcPr/>
                </a:tc>
                <a:tc>
                  <a:txBody>
                    <a:bodyPr/>
                    <a:lstStyle/>
                    <a:p>
                      <a:endParaRPr lang="de-CH" dirty="0"/>
                    </a:p>
                  </a:txBody>
                  <a:tcPr/>
                </a:tc>
                <a:extLst>
                  <a:ext uri="{0D108BD9-81ED-4DB2-BD59-A6C34878D82A}">
                    <a16:rowId xmlns:a16="http://schemas.microsoft.com/office/drawing/2014/main" val="21611368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de-CH" b="1" dirty="0" smtClean="0"/>
                        <a:t>Funktional</a:t>
                      </a:r>
                      <a:endParaRPr lang="de-CH" dirty="0" smtClean="0"/>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de-CH" sz="1800" dirty="0" smtClean="0"/>
                        <a:t>Standardisierte</a:t>
                      </a:r>
                      <a:r>
                        <a:rPr lang="de-CH" sz="1800" baseline="0" dirty="0" smtClean="0"/>
                        <a:t> </a:t>
                      </a:r>
                      <a:r>
                        <a:rPr lang="de-CH" sz="1800" dirty="0" smtClean="0"/>
                        <a:t>Metadaten («Kontextualisierung»)</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de-CH" sz="1800" dirty="0" smtClean="0"/>
                        <a:t>Auffindbarkeit</a:t>
                      </a:r>
                    </a:p>
                  </a:txBody>
                  <a:tcPr/>
                </a:tc>
                <a:tc>
                  <a:txBody>
                    <a:bodyPr/>
                    <a:lstStyle/>
                    <a:p>
                      <a:endParaRPr lang="de-CH" dirty="0"/>
                    </a:p>
                  </a:txBody>
                  <a:tcPr/>
                </a:tc>
                <a:extLst>
                  <a:ext uri="{0D108BD9-81ED-4DB2-BD59-A6C34878D82A}">
                    <a16:rowId xmlns:a16="http://schemas.microsoft.com/office/drawing/2014/main" val="1462203474"/>
                  </a:ext>
                </a:extLst>
              </a:tr>
            </a:tbl>
          </a:graphicData>
        </a:graphic>
      </p:graphicFrame>
      <p:grpSp>
        <p:nvGrpSpPr>
          <p:cNvPr id="8" name="Gruppieren 7"/>
          <p:cNvGrpSpPr/>
          <p:nvPr/>
        </p:nvGrpSpPr>
        <p:grpSpPr>
          <a:xfrm>
            <a:off x="6177990" y="2646106"/>
            <a:ext cx="3484620" cy="570378"/>
            <a:chOff x="6933780" y="2843530"/>
            <a:chExt cx="3484620" cy="570378"/>
          </a:xfrm>
        </p:grpSpPr>
        <p:pic>
          <p:nvPicPr>
            <p:cNvPr id="9" name="Immagin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37425" y="2843530"/>
              <a:ext cx="1180975" cy="570378"/>
            </a:xfrm>
            <a:prstGeom prst="rect">
              <a:avLst/>
            </a:prstGeom>
          </p:spPr>
        </p:pic>
        <p:pic>
          <p:nvPicPr>
            <p:cNvPr id="10" name="Immagin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3780" y="2843530"/>
              <a:ext cx="372939" cy="570378"/>
            </a:xfrm>
            <a:prstGeom prst="rect">
              <a:avLst/>
            </a:prstGeom>
          </p:spPr>
        </p:pic>
        <p:pic>
          <p:nvPicPr>
            <p:cNvPr id="11" name="Immagin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85511" y="2843530"/>
              <a:ext cx="826317" cy="570378"/>
            </a:xfrm>
            <a:prstGeom prst="rect">
              <a:avLst/>
            </a:prstGeom>
          </p:spPr>
        </p:pic>
        <p:pic>
          <p:nvPicPr>
            <p:cNvPr id="12" name="Immagin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2316" y="2843530"/>
              <a:ext cx="727598" cy="570378"/>
            </a:xfrm>
            <a:prstGeom prst="rect">
              <a:avLst/>
            </a:prstGeom>
          </p:spPr>
        </p:pic>
      </p:grpSp>
      <p:pic>
        <p:nvPicPr>
          <p:cNvPr id="13" name="Immagine 11"/>
          <p:cNvPicPr>
            <a:picLocks noChangeAspect="1"/>
          </p:cNvPicPr>
          <p:nvPr/>
        </p:nvPicPr>
        <p:blipFill>
          <a:blip r:embed="rId6"/>
          <a:stretch>
            <a:fillRect/>
          </a:stretch>
        </p:blipFill>
        <p:spPr>
          <a:xfrm>
            <a:off x="6636882" y="3822519"/>
            <a:ext cx="2566837" cy="798727"/>
          </a:xfrm>
          <a:prstGeom prst="rect">
            <a:avLst/>
          </a:prstGeom>
        </p:spPr>
      </p:pic>
      <p:pic>
        <p:nvPicPr>
          <p:cNvPr id="14" name="Grafik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93228" y="5353859"/>
            <a:ext cx="3054145" cy="375510"/>
          </a:xfrm>
          <a:prstGeom prst="rect">
            <a:avLst/>
          </a:prstGeom>
        </p:spPr>
      </p:pic>
    </p:spTree>
    <p:extLst>
      <p:ext uri="{BB962C8B-B14F-4D97-AF65-F5344CB8AC3E}">
        <p14:creationId xmlns:p14="http://schemas.microsoft.com/office/powerpoint/2010/main" val="1292636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Die OGD-Strategie 2019-2023: Geltungsbereich</a:t>
            </a:r>
            <a:endParaRPr lang="de-CH" dirty="0"/>
          </a:p>
        </p:txBody>
      </p:sp>
      <p:sp>
        <p:nvSpPr>
          <p:cNvPr id="3" name="Inhaltsplatzhalter 2"/>
          <p:cNvSpPr>
            <a:spLocks noGrp="1"/>
          </p:cNvSpPr>
          <p:nvPr>
            <p:ph idx="1"/>
          </p:nvPr>
        </p:nvSpPr>
        <p:spPr>
          <a:xfrm>
            <a:off x="1063636" y="2492375"/>
            <a:ext cx="10427564" cy="2693045"/>
          </a:xfrm>
        </p:spPr>
        <p:txBody>
          <a:bodyPr/>
          <a:lstStyle/>
          <a:p>
            <a:r>
              <a:rPr lang="de-CH" dirty="0"/>
              <a:t>Die OGD-Strategie </a:t>
            </a:r>
            <a:r>
              <a:rPr lang="de-CH" dirty="0" smtClean="0"/>
              <a:t>2019-2023</a:t>
            </a:r>
            <a:r>
              <a:rPr lang="de-CH" b="1" dirty="0" smtClean="0"/>
              <a:t>:</a:t>
            </a:r>
          </a:p>
          <a:p>
            <a:pPr marL="342900" indent="-342900">
              <a:buFont typeface="Arial" panose="020B0604020202020204" pitchFamily="34" charset="0"/>
              <a:buChar char="•"/>
            </a:pPr>
            <a:r>
              <a:rPr lang="de-CH" b="1" dirty="0" smtClean="0"/>
              <a:t>ist </a:t>
            </a:r>
            <a:r>
              <a:rPr lang="de-CH" b="1" dirty="0"/>
              <a:t>für die Bundesverwaltung </a:t>
            </a:r>
            <a:r>
              <a:rPr lang="de-CH" b="1" dirty="0" smtClean="0"/>
              <a:t>verbindlich.</a:t>
            </a:r>
            <a:r>
              <a:rPr lang="de-CH" dirty="0" smtClean="0"/>
              <a:t> Ab </a:t>
            </a:r>
            <a:r>
              <a:rPr lang="de-CH" dirty="0"/>
              <a:t>2020 </a:t>
            </a:r>
            <a:r>
              <a:rPr lang="de-CH" dirty="0" smtClean="0"/>
              <a:t>publizierten die Bundesstellen Daten </a:t>
            </a:r>
            <a:r>
              <a:rPr lang="de-CH" b="1" i="1" dirty="0" smtClean="0"/>
              <a:t>open </a:t>
            </a:r>
            <a:r>
              <a:rPr lang="de-CH" b="1" i="1" dirty="0" err="1"/>
              <a:t>by</a:t>
            </a:r>
            <a:r>
              <a:rPr lang="de-CH" b="1" i="1" dirty="0"/>
              <a:t> </a:t>
            </a:r>
            <a:r>
              <a:rPr lang="de-CH" b="1" i="1" dirty="0" err="1"/>
              <a:t>default</a:t>
            </a:r>
            <a:r>
              <a:rPr lang="de-CH" b="1" dirty="0"/>
              <a:t>, </a:t>
            </a:r>
            <a:r>
              <a:rPr lang="de-CH" dirty="0"/>
              <a:t>sofern keine legitimen Schutzinteressen oder rechtlichen Bestimmungen </a:t>
            </a:r>
            <a:r>
              <a:rPr lang="de-CH" dirty="0" smtClean="0"/>
              <a:t>entgegenstehen.</a:t>
            </a:r>
          </a:p>
          <a:p>
            <a:pPr marL="342900" indent="-342900">
              <a:buFont typeface="Arial" panose="020B0604020202020204" pitchFamily="34" charset="0"/>
              <a:buChar char="•"/>
            </a:pPr>
            <a:r>
              <a:rPr lang="de-CH" dirty="0"/>
              <a:t>v</a:t>
            </a:r>
            <a:r>
              <a:rPr lang="de-CH" dirty="0" smtClean="0"/>
              <a:t>erfolgt eine </a:t>
            </a:r>
            <a:r>
              <a:rPr lang="de-CH" b="1" dirty="0" smtClean="0"/>
              <a:t>Verbreitung ihrer </a:t>
            </a:r>
            <a:r>
              <a:rPr lang="de-CH" b="1" dirty="0"/>
              <a:t>Prinzipien auf allen </a:t>
            </a:r>
            <a:r>
              <a:rPr lang="de-CH" b="1" dirty="0" smtClean="0"/>
              <a:t>Staatsebenen</a:t>
            </a:r>
            <a:r>
              <a:rPr lang="de-CH" dirty="0" smtClean="0"/>
              <a:t> und ist dazu ein Unterstützungsangebot für Kantone und Gemeinden.</a:t>
            </a:r>
            <a:endParaRPr lang="de-CH" dirty="0"/>
          </a:p>
        </p:txBody>
      </p:sp>
      <p:sp>
        <p:nvSpPr>
          <p:cNvPr id="4" name="Foliennummernplatzhalter 3"/>
          <p:cNvSpPr>
            <a:spLocks noGrp="1"/>
          </p:cNvSpPr>
          <p:nvPr>
            <p:ph type="sldNum" sz="quarter" idx="11"/>
          </p:nvPr>
        </p:nvSpPr>
        <p:spPr/>
        <p:txBody>
          <a:bodyPr/>
          <a:lstStyle/>
          <a:p>
            <a:fld id="{7376A5A3-8F85-406F-8E5A-90FF9E31E9F2}" type="slidenum">
              <a:rPr lang="de-CH" smtClean="0"/>
              <a:pPr/>
              <a:t>8</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4277544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CH" dirty="0"/>
              <a:t>Die OGD-Strategie 2019-2023: </a:t>
            </a:r>
            <a:r>
              <a:rPr lang="de-CH" dirty="0" smtClean="0"/>
              <a:t>Ziele</a:t>
            </a:r>
            <a:endParaRPr lang="de-CH" dirty="0"/>
          </a:p>
        </p:txBody>
      </p:sp>
      <p:sp>
        <p:nvSpPr>
          <p:cNvPr id="8" name="Inhaltsplatzhalter 2"/>
          <p:cNvSpPr>
            <a:spLocks noGrp="1"/>
          </p:cNvSpPr>
          <p:nvPr>
            <p:ph idx="1"/>
          </p:nvPr>
        </p:nvSpPr>
        <p:spPr>
          <a:xfrm>
            <a:off x="1063636" y="2492374"/>
            <a:ext cx="10427564" cy="3706143"/>
          </a:xfrm>
        </p:spPr>
        <p:txBody>
          <a:bodyPr numCol="1"/>
          <a:lstStyle/>
          <a:p>
            <a:pPr marL="514350" indent="-514350">
              <a:buSzPct val="130000"/>
              <a:buFont typeface="+mj-lt"/>
              <a:buAutoNum type="romanUcPeriod"/>
            </a:pPr>
            <a:r>
              <a:rPr lang="de-CH" dirty="0" smtClean="0"/>
              <a:t>Koordinierte Datenpublikation fördern</a:t>
            </a:r>
          </a:p>
          <a:p>
            <a:pPr marL="514350" indent="-514350">
              <a:buSzPct val="130000"/>
              <a:buFont typeface="+mj-lt"/>
              <a:buAutoNum type="romanUcPeriod"/>
            </a:pPr>
            <a:r>
              <a:rPr lang="de-CH" dirty="0" smtClean="0"/>
              <a:t>Daten und Datenbeschreibung: Qualität</a:t>
            </a:r>
          </a:p>
          <a:p>
            <a:pPr marL="514350" indent="-514350">
              <a:buSzPct val="130000"/>
              <a:buFont typeface="+mj-lt"/>
              <a:buAutoNum type="romanUcPeriod"/>
            </a:pPr>
            <a:r>
              <a:rPr lang="de-CH" dirty="0" smtClean="0"/>
              <a:t>Das zentrale Portal </a:t>
            </a:r>
            <a:r>
              <a:rPr lang="de-CH" dirty="0" err="1" smtClean="0"/>
              <a:t>opendata.swiss</a:t>
            </a:r>
            <a:endParaRPr lang="de-CH" dirty="0" smtClean="0"/>
          </a:p>
          <a:p>
            <a:pPr marL="514350" indent="-514350">
              <a:buSzPct val="130000"/>
              <a:buFont typeface="+mj-lt"/>
              <a:buAutoNum type="romanUcPeriod"/>
            </a:pPr>
            <a:r>
              <a:rPr lang="de-CH" dirty="0" smtClean="0"/>
              <a:t>Übersicht über Verwaltungsdaten</a:t>
            </a:r>
          </a:p>
          <a:p>
            <a:pPr marL="514350" indent="-514350">
              <a:buSzPct val="130000"/>
              <a:buFont typeface="+mj-lt"/>
              <a:buAutoNum type="romanUcPeriod"/>
            </a:pPr>
            <a:r>
              <a:rPr lang="de-CH" dirty="0" smtClean="0"/>
              <a:t>Förderung der Datennutzung</a:t>
            </a:r>
          </a:p>
          <a:p>
            <a:pPr marL="514350" indent="-514350">
              <a:buSzPct val="130000"/>
              <a:buFont typeface="+mj-lt"/>
              <a:buAutoNum type="romanUcPeriod"/>
            </a:pPr>
            <a:endParaRPr lang="de-CH" b="1" dirty="0" smtClean="0"/>
          </a:p>
          <a:p>
            <a:pPr>
              <a:buSzPct val="130000"/>
            </a:pPr>
            <a:r>
              <a:rPr lang="de-CH" dirty="0" smtClean="0">
                <a:sym typeface="Wingdings" panose="05000000000000000000" pitchFamily="2" charset="2"/>
              </a:rPr>
              <a:t> </a:t>
            </a:r>
            <a:r>
              <a:rPr lang="de-CH" dirty="0" smtClean="0"/>
              <a:t>Daraus wurde der </a:t>
            </a:r>
            <a:r>
              <a:rPr lang="de-CH" b="1" dirty="0" smtClean="0"/>
              <a:t>Massnahmenplan</a:t>
            </a:r>
            <a:r>
              <a:rPr lang="de-CH" dirty="0" smtClean="0"/>
              <a:t> abgeleitet.</a:t>
            </a:r>
          </a:p>
        </p:txBody>
      </p:sp>
      <p:sp>
        <p:nvSpPr>
          <p:cNvPr id="4" name="Foliennummernplatzhalter 3"/>
          <p:cNvSpPr>
            <a:spLocks noGrp="1"/>
          </p:cNvSpPr>
          <p:nvPr>
            <p:ph type="sldNum" sz="quarter" idx="11"/>
          </p:nvPr>
        </p:nvSpPr>
        <p:spPr/>
        <p:txBody>
          <a:bodyPr/>
          <a:lstStyle/>
          <a:p>
            <a:fld id="{7376A5A3-8F85-406F-8E5A-90FF9E31E9F2}" type="slidenum">
              <a:rPr lang="de-CH" smtClean="0"/>
              <a:pPr/>
              <a:t>9</a:t>
            </a:fld>
            <a:endParaRPr lang="de-CH" dirty="0"/>
          </a:p>
        </p:txBody>
      </p:sp>
      <p:sp>
        <p:nvSpPr>
          <p:cNvPr id="5" name="Fußzeilenplatzhalter 4"/>
          <p:cNvSpPr>
            <a:spLocks noGrp="1"/>
          </p:cNvSpPr>
          <p:nvPr>
            <p:ph type="ftr" sz="quarter" idx="10"/>
          </p:nvPr>
        </p:nvSpPr>
        <p:spPr/>
        <p:txBody>
          <a:bodyPr/>
          <a:lstStyle/>
          <a:p>
            <a:r>
              <a:rPr lang="de-CH" smtClean="0"/>
              <a:t>Forum öV OGD  |  1. Sitzung vom 10.10.2019  |  Geschäftsstelle Open Government Data</a:t>
            </a:r>
            <a:endParaRPr lang="de-CH" dirty="0"/>
          </a:p>
        </p:txBody>
      </p:sp>
    </p:spTree>
    <p:extLst>
      <p:ext uri="{BB962C8B-B14F-4D97-AF65-F5344CB8AC3E}">
        <p14:creationId xmlns:p14="http://schemas.microsoft.com/office/powerpoint/2010/main" val="22031558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twuerfe_Powerpoint_Vorlagen_170915.pptx" id="{58F39CFA-76E1-4FED-86D2-8F9E9593A410}" vid="{B72BED1E-751D-495C-B07E-F0447193F8A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f:fields xmlns:f="http://schemas.fabasoft.com/folio/2007/fields">
  <f:record ref="">
    <f:field ref="objname" par="" edit="true" text="PowerPoint Vorlage BFS2017"/>
    <f:field ref="objsubject" par="" edit="true" text=""/>
    <f:field ref="objcreatedby" par="" text="Schulz, Thomas, TSc, BFS"/>
    <f:field ref="objcreatedat" par="" text="18.09.2017 20:04:03"/>
    <f:field ref="objchangedby" par="" text="Aeschbacher, Otto, Ae, BFS"/>
    <f:field ref="objmodifiedat" par="" text="05.04.2018 11:03:14"/>
    <f:field ref="doc_FSCFOLIO_1_1001_FieldDocumentNumber" par="" text=""/>
    <f:field ref="doc_FSCFOLIO_1_1001_FieldSubject" par="" edit="true" text=""/>
    <f:field ref="FSCFOLIO_1_1001_FieldCurrentUser" par="" text="Pedram Ghanfili"/>
    <f:field ref="CCAPRECONFIG_15_1001_Objektname" par="" edit="true" text="PowerPoint Vorlage BFS2017"/>
    <f:field ref="CHPRECONFIG_1_1001_Objektname" par="" edit="true" text="PowerPoint Vorlage BFS2017"/>
  </f:record>
  <f:record inx="1" ref="">
    <f:field ref="CHPRECONFIG_1_1001_Anrede" par="" edit="true" text=""/>
    <f:field ref="CHPRECONFIG_1_1001_Titel" par="" edit="true" text=""/>
    <f:field ref="CHPRECONFIG_1_1001_Vorname" par="" edit="true" text=""/>
    <f:field ref="CHPRECONFIG_1_1001_Nachname" par="" edit="true" text=""/>
    <f:field ref="CHPRECONFIG_1_1001_Strasse" par="" text=""/>
    <f:field ref="CHPRECONFIG_1_1001_Postleitzahl" par="" text=""/>
    <f:field ref="CHPRECONFIG_1_1001_Ort" par="" text=""/>
    <f:field ref="EDICFG_15_1700_Postfach" par="" text=""/>
    <f:field ref="EDICFG_15_1700_Land" par="" text=""/>
    <f:field ref="EDICFG_15_1700_EMail" par="" text=""/>
    <f:field ref="EDICFG_15_1700_Firma" par="" text=""/>
    <f:field ref="EDICFG_15_1700_ZustellungAm" par="" text=""/>
    <f:field ref="EDICFG_15_1700_AnredePartner" par="" text=""/>
  </f:record>
  <f:display par="" text="...">
    <f:field ref="objcreatedby" text="Creato da"/>
    <f:field ref="objcreatedat" text="Creato il/alle"/>
    <f:field ref="objname" text="Nome"/>
    <f:field ref="CCAPRECONFIG_15_1001_Objektname" text="Nome oggetto"/>
    <f:field ref="CHPRECONFIG_1_1001_Objektname" text="Nome oggetto"/>
    <f:field ref="objsubject" text="Oggetto (una riga)"/>
    <f:field ref="objchangedby" text="Ultima modifica da parte di"/>
    <f:field ref="objmodifiedat" text="Ultima modifica il/alle"/>
    <f:field ref="FSCFOLIO_1_1001_FieldCurrentUser" text="Utente corrente"/>
  </f:display>
  <f:display par="" text="Serialcontext &gt; Destinatari">
    <f:field ref="EDICFG_15_1700_AnredePartner" text="Appellativo consocio"/>
    <f:field ref="CHPRECONFIG_1_1001_Postleitzahl" text="CAP"/>
    <f:field ref="EDICFG_15_1700_Postfach" text="Casella postale"/>
    <f:field ref="CHPRECONFIG_1_1001_Nachname" text="Cognome"/>
    <f:field ref="EDICFG_15_1700_ZustellungAm" text="distribuzione il"/>
    <f:field ref="EDICFG_15_1700_EMail" text="E-Mail"/>
    <f:field ref="EDICFG_15_1700_Firma" text="Firma"/>
    <f:field ref="CHPRECONFIG_1_1001_Anrede" text="Formula"/>
    <f:field ref="CHPRECONFIG_1_1001_Ort" text="Luogo"/>
    <f:field ref="CHPRECONFIG_1_1001_Vorname" text="Nome"/>
    <f:field ref="EDICFG_15_1700_Land" text="Paese"/>
    <f:field ref="CHPRECONFIG_1_1001_Titel" text="Titolo"/>
    <f:field ref="CHPRECONFIG_1_1001_Strasse" text="Via"/>
  </f:display>
  <f:display par="" text="Stampa unione">
    <f:field ref="doc_FSCFOLIO_1_1001_FieldDocumentNumber" text="Numero del documento"/>
    <f:field ref="doc_FSCFOLIO_1_1001_FieldSubject" text="Oggetto"/>
  </f:display>
</f:fields>
</file>

<file path=customXml/item2.xml><?xml version="1.0" encoding="utf-8"?>
<ct:contentTypeSchema xmlns:ct="http://schemas.microsoft.com/office/2006/metadata/contentType" xmlns:ma="http://schemas.microsoft.com/office/2006/metadata/properties/metaAttributes" ct:_="" ma:_="" ma:contentTypeName="Dokument" ma:contentTypeID="0x010100ADCB766BC1E37A48BCF6CE5D20640D07" ma:contentTypeVersion="2" ma:contentTypeDescription="Ein neues Dokument erstellen." ma:contentTypeScope="" ma:versionID="eb9ed0c463df89238bd2ce9f4553c1be">
  <xsd:schema xmlns:xsd="http://www.w3.org/2001/XMLSchema" xmlns:xs="http://www.w3.org/2001/XMLSchema" xmlns:p="http://schemas.microsoft.com/office/2006/metadata/properties" xmlns:ns2="3e2d4ac0-dcda-4606-98e9-d043e4287399" targetNamespace="http://schemas.microsoft.com/office/2006/metadata/properties" ma:root="true" ma:fieldsID="a5e7164d39c09fc55ffc707f85731e33" ns2:_="">
    <xsd:import namespace="3e2d4ac0-dcda-4606-98e9-d043e428739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2d4ac0-dcda-4606-98e9-d043e4287399"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E8A9591-F074-446B-902F-511FF79C122F}"/>
</file>

<file path=customXml/itemProps2.xml><?xml version="1.0" encoding="utf-8"?>
<ds:datastoreItem xmlns:ds="http://schemas.openxmlformats.org/officeDocument/2006/customXml" ds:itemID="{F37443F3-F6B9-4A9F-9CA2-24EEBDEEE6E9}"/>
</file>

<file path=customXml/itemProps3.xml><?xml version="1.0" encoding="utf-8"?>
<ds:datastoreItem xmlns:ds="http://schemas.openxmlformats.org/officeDocument/2006/customXml" ds:itemID="{80DC61EB-7529-468E-A619-54D18E1D2586}"/>
</file>

<file path=customXml/itemProps4.xml><?xml version="1.0" encoding="utf-8"?>
<ds:datastoreItem xmlns:ds="http://schemas.openxmlformats.org/officeDocument/2006/customXml" ds:itemID="{7B45628E-191D-4589-91C7-ED7774171E1F}"/>
</file>

<file path=docProps/app.xml><?xml version="1.0" encoding="utf-8"?>
<Properties xmlns="http://schemas.openxmlformats.org/officeDocument/2006/extended-properties" xmlns:vt="http://schemas.openxmlformats.org/officeDocument/2006/docPropsVTypes">
  <Template/>
  <TotalTime>0</TotalTime>
  <Words>2034</Words>
  <Application>Microsoft Office PowerPoint</Application>
  <PresentationFormat>Breitbild</PresentationFormat>
  <Paragraphs>268</Paragraphs>
  <Slides>35</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35</vt:i4>
      </vt:variant>
    </vt:vector>
  </HeadingPairs>
  <TitlesOfParts>
    <vt:vector size="41" baseType="lpstr">
      <vt:lpstr>Arial</vt:lpstr>
      <vt:lpstr>Calibri</vt:lpstr>
      <vt:lpstr>Symbol</vt:lpstr>
      <vt:lpstr>Times New Roman</vt:lpstr>
      <vt:lpstr>Wingdings</vt:lpstr>
      <vt:lpstr>Office Theme</vt:lpstr>
      <vt:lpstr>Forum öffentliche Verwaltungen und Open Government Data 1. Sitzung</vt:lpstr>
      <vt:lpstr>Inhaltsverzeichnis</vt:lpstr>
      <vt:lpstr>1. Die «Open Government Data Strategie 2019 - 2023»</vt:lpstr>
      <vt:lpstr>PowerPoint-Präsentation</vt:lpstr>
      <vt:lpstr>PowerPoint-Präsentation</vt:lpstr>
      <vt:lpstr>OGD: Beitrag zur Daten-Ökosystem Schweiz</vt:lpstr>
      <vt:lpstr>«Open Government Data»</vt:lpstr>
      <vt:lpstr>Die OGD-Strategie 2019-2023: Geltungsbereich</vt:lpstr>
      <vt:lpstr>Die OGD-Strategie 2019-2023: Ziele</vt:lpstr>
      <vt:lpstr>2. Die Organisation zur Strategieumsetzung  </vt:lpstr>
      <vt:lpstr>PowerPoint-Präsentation</vt:lpstr>
      <vt:lpstr>Übersicht der Ziele der OGD-Gremien (1)</vt:lpstr>
      <vt:lpstr>Übersicht der Ziele der OGD-Gremien (2)</vt:lpstr>
      <vt:lpstr>Das Forum öV OGD: Ziele</vt:lpstr>
      <vt:lpstr>Das Forum OGD : Arbeitsweise und Aufgaben</vt:lpstr>
      <vt:lpstr>Das Forum OGD: Zusammensetzung (eingeladen)</vt:lpstr>
      <vt:lpstr>3. Umsetzungsplan  Die ersten prioritären Massnahmen</vt:lpstr>
      <vt:lpstr>PowerPoint-Präsentation</vt:lpstr>
      <vt:lpstr>Kommunikation: Good Practices</vt:lpstr>
      <vt:lpstr>PowerPoint-Präsentation</vt:lpstr>
      <vt:lpstr>PowerPoint-Präsentation</vt:lpstr>
      <vt:lpstr>PowerPoint-Präsentation</vt:lpstr>
      <vt:lpstr>PowerPoint-Präsentation</vt:lpstr>
      <vt:lpstr>PowerPoint-Präsentation</vt:lpstr>
      <vt:lpstr>Das Dateninventar Bund (2017)</vt:lpstr>
      <vt:lpstr>PowerPoint-Präsentation</vt:lpstr>
      <vt:lpstr>PowerPoint-Präsentation</vt:lpstr>
      <vt:lpstr>PowerPoint-Präsentation</vt:lpstr>
      <vt:lpstr>4. Weiteres Vorgehen  </vt:lpstr>
      <vt:lpstr>Nächste Sitzungen</vt:lpstr>
      <vt:lpstr>Mitmachen</vt:lpstr>
      <vt:lpstr>Arbeitsinstrumente</vt:lpstr>
      <vt:lpstr>PowerPoint-Präsentation</vt:lpstr>
      <vt:lpstr>5. Varia </vt:lpstr>
      <vt:lpstr>Danke für Ihre Aufmerksamkeit!</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Aeschbacher Otto BFS</dc:creator>
  <cp:lastModifiedBy>Lovato Juan Pablo BFS</cp:lastModifiedBy>
  <cp:revision>457</cp:revision>
  <cp:lastPrinted>2019-08-20T14:54:58Z</cp:lastPrinted>
  <dcterms:created xsi:type="dcterms:W3CDTF">2017-09-15T11:36:43Z</dcterms:created>
  <dcterms:modified xsi:type="dcterms:W3CDTF">2019-10-21T15:51:44Z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SC#BSVTEMPL@102.1950:FileRespAmtstitel">
    <vt:lpwstr/>
  </property>
  <property fmtid="{D5CDD505-2E9C-101B-9397-08002B2CF9AE}" pid="3" name="FSC#BSVTEMPL@102.1950:FileRespAmtstitel_F">
    <vt:lpwstr/>
  </property>
  <property fmtid="{D5CDD505-2E9C-101B-9397-08002B2CF9AE}" pid="4" name="FSC#BSVTEMPL@102.1950:FileRespAmtstitel_I">
    <vt:lpwstr/>
  </property>
  <property fmtid="{D5CDD505-2E9C-101B-9397-08002B2CF9AE}" pid="5" name="FSC#BSVTEMPL@102.1950:FileRespAmtstitel_E">
    <vt:lpwstr/>
  </property>
  <property fmtid="{D5CDD505-2E9C-101B-9397-08002B2CF9AE}" pid="6" name="FSC#BSVTEMPL@102.1950:AssignmentName">
    <vt:lpwstr/>
  </property>
  <property fmtid="{D5CDD505-2E9C-101B-9397-08002B2CF9AE}" pid="7" name="FSC#BSVTEMPL@102.1950:BSVShortsign">
    <vt:lpwstr/>
  </property>
  <property fmtid="{D5CDD505-2E9C-101B-9397-08002B2CF9AE}" pid="8" name="FSC#BSVTEMPL@102.1950:DocumentID">
    <vt:lpwstr>72</vt:lpwstr>
  </property>
  <property fmtid="{D5CDD505-2E9C-101B-9397-08002B2CF9AE}" pid="9" name="FSC#BSVTEMPL@102.1950:Dossierref">
    <vt:lpwstr>211-7</vt:lpwstr>
  </property>
  <property fmtid="{D5CDD505-2E9C-101B-9397-08002B2CF9AE}" pid="10" name="FSC#BSVTEMPL@102.1950:Oursign">
    <vt:lpwstr>211-7 18.09.2017</vt:lpwstr>
  </property>
  <property fmtid="{D5CDD505-2E9C-101B-9397-08002B2CF9AE}" pid="11" name="FSC#BSVTEMPL@102.1950:EmpfName">
    <vt:lpwstr/>
  </property>
  <property fmtid="{D5CDD505-2E9C-101B-9397-08002B2CF9AE}" pid="12" name="FSC#BSVTEMPL@102.1950:EmpfOrt">
    <vt:lpwstr/>
  </property>
  <property fmtid="{D5CDD505-2E9C-101B-9397-08002B2CF9AE}" pid="13" name="FSC#BSVTEMPL@102.1950:EmpfPLZ">
    <vt:lpwstr/>
  </property>
  <property fmtid="{D5CDD505-2E9C-101B-9397-08002B2CF9AE}" pid="14" name="FSC#BSVTEMPL@102.1950:EmpfStrasse">
    <vt:lpwstr/>
  </property>
  <property fmtid="{D5CDD505-2E9C-101B-9397-08002B2CF9AE}" pid="15" name="FSC#BSVTEMPL@102.1950:FileRespEmail">
    <vt:lpwstr/>
  </property>
  <property fmtid="{D5CDD505-2E9C-101B-9397-08002B2CF9AE}" pid="16" name="FSC#BSVTEMPL@102.1950:FileRespFax">
    <vt:lpwstr/>
  </property>
  <property fmtid="{D5CDD505-2E9C-101B-9397-08002B2CF9AE}" pid="17" name="FSC#BSVTEMPL@102.1950:FileRespHome">
    <vt:lpwstr/>
  </property>
  <property fmtid="{D5CDD505-2E9C-101B-9397-08002B2CF9AE}" pid="18" name="FSC#BSVTEMPL@102.1950:FileRespStreet">
    <vt:lpwstr/>
  </property>
  <property fmtid="{D5CDD505-2E9C-101B-9397-08002B2CF9AE}" pid="19" name="FSC#BSVTEMPL@102.1950:FileRespTel">
    <vt:lpwstr/>
  </property>
  <property fmtid="{D5CDD505-2E9C-101B-9397-08002B2CF9AE}" pid="20" name="FSC#BSVTEMPL@102.1950:FileRespZipCode">
    <vt:lpwstr/>
  </property>
  <property fmtid="{D5CDD505-2E9C-101B-9397-08002B2CF9AE}" pid="21" name="FSC#BSVTEMPL@102.1950:NameFileResponsible">
    <vt:lpwstr/>
  </property>
  <property fmtid="{D5CDD505-2E9C-101B-9397-08002B2CF9AE}" pid="22" name="FSC#BSVTEMPL@102.1950:Shortsign">
    <vt:lpwstr/>
  </property>
  <property fmtid="{D5CDD505-2E9C-101B-9397-08002B2CF9AE}" pid="23" name="FSC#BSVTEMPL@102.1950:UserFunction">
    <vt:lpwstr/>
  </property>
  <property fmtid="{D5CDD505-2E9C-101B-9397-08002B2CF9AE}" pid="24" name="FSC#BSVTEMPL@102.1950:VornameNameFileResponsible">
    <vt:lpwstr/>
  </property>
  <property fmtid="{D5CDD505-2E9C-101B-9397-08002B2CF9AE}" pid="25" name="FSC#BSVTEMPL@102.1950:FileResponsible">
    <vt:lpwstr/>
  </property>
  <property fmtid="{D5CDD505-2E9C-101B-9397-08002B2CF9AE}" pid="26" name="FSC#BSVTEMPL@102.1950:FileRespOrg">
    <vt:lpwstr>Diffusion und Amtspublikationen, BFS</vt:lpwstr>
  </property>
  <property fmtid="{D5CDD505-2E9C-101B-9397-08002B2CF9AE}" pid="27" name="FSC#BSVTEMPL@102.1950:FileRespOrgHome">
    <vt:lpwstr>Neuchâtel</vt:lpwstr>
  </property>
  <property fmtid="{D5CDD505-2E9C-101B-9397-08002B2CF9AE}" pid="28" name="FSC#BSVTEMPL@102.1950:FileRespOrgStreet">
    <vt:lpwstr>Espace de l'Europe 10</vt:lpwstr>
  </property>
  <property fmtid="{D5CDD505-2E9C-101B-9397-08002B2CF9AE}" pid="29" name="FSC#BSVTEMPL@102.1950:FileRespOrgZipCode">
    <vt:lpwstr>2010</vt:lpwstr>
  </property>
  <property fmtid="{D5CDD505-2E9C-101B-9397-08002B2CF9AE}" pid="30" name="FSC#BSVTEMPL@102.1950:FileRespOU">
    <vt:lpwstr>Dissemination and Publications</vt:lpwstr>
  </property>
  <property fmtid="{D5CDD505-2E9C-101B-9397-08002B2CF9AE}" pid="31" name="FSC#BSVTEMPL@102.1950:Registrierdatum">
    <vt:lpwstr/>
  </property>
  <property fmtid="{D5CDD505-2E9C-101B-9397-08002B2CF9AE}" pid="32" name="FSC#BSVTEMPL@102.1950:RegPlanPos">
    <vt:lpwstr/>
  </property>
  <property fmtid="{D5CDD505-2E9C-101B-9397-08002B2CF9AE}" pid="33" name="FSC#BSVTEMPL@102.1950:ShortsignCreate">
    <vt:lpwstr>TSc</vt:lpwstr>
  </property>
  <property fmtid="{D5CDD505-2E9C-101B-9397-08002B2CF9AE}" pid="34" name="FSC#BSVTEMPL@102.1950:SubjectSubFile">
    <vt:lpwstr>PowerPoint Vorlage BFS2017_2</vt:lpwstr>
  </property>
  <property fmtid="{D5CDD505-2E9C-101B-9397-08002B2CF9AE}" pid="35" name="FSC#BSVTEMPL@102.1950:SubjectDocument">
    <vt:lpwstr/>
  </property>
  <property fmtid="{D5CDD505-2E9C-101B-9397-08002B2CF9AE}" pid="36" name="FSC#BSVTEMPL@102.1950:TitleDossier">
    <vt:lpwstr>Redaktion</vt:lpwstr>
  </property>
  <property fmtid="{D5CDD505-2E9C-101B-9397-08002B2CF9AE}" pid="37" name="FSC#BSVTEMPL@102.1950:ZusendungAm">
    <vt:lpwstr/>
  </property>
  <property fmtid="{D5CDD505-2E9C-101B-9397-08002B2CF9AE}" pid="38" name="FSC#EDICFG@15.1700:DossierrefSubFile">
    <vt:lpwstr>211-7/00001/00001</vt:lpwstr>
  </property>
  <property fmtid="{D5CDD505-2E9C-101B-9397-08002B2CF9AE}" pid="39" name="FSC#EDICFG@15.1700:UniqueSubFileNumber">
    <vt:lpwstr>20173818-0072</vt:lpwstr>
  </property>
  <property fmtid="{D5CDD505-2E9C-101B-9397-08002B2CF9AE}" pid="40" name="FSC#BSVTEMPL@102.1950:DocumentIDEnhanced">
    <vt:lpwstr>211-7 18.09.2017 Doknr: 72</vt:lpwstr>
  </property>
  <property fmtid="{D5CDD505-2E9C-101B-9397-08002B2CF9AE}" pid="41" name="FSC#EDICFG@15.1700:FileRespInitials">
    <vt:lpwstr/>
  </property>
  <property fmtid="{D5CDD505-2E9C-101B-9397-08002B2CF9AE}" pid="42" name="FSC#EDICFG@15.1700:FileRespOrgD">
    <vt:lpwstr>Diffusion und Amtspublikationen</vt:lpwstr>
  </property>
  <property fmtid="{D5CDD505-2E9C-101B-9397-08002B2CF9AE}" pid="43" name="FSC#EDICFG@15.1700:FileRespOrgF">
    <vt:lpwstr>Diffusion et publications</vt:lpwstr>
  </property>
  <property fmtid="{D5CDD505-2E9C-101B-9397-08002B2CF9AE}" pid="44" name="FSC#EDICFG@15.1700:FileRespOrgE">
    <vt:lpwstr>Dissemination and Publications</vt:lpwstr>
  </property>
  <property fmtid="{D5CDD505-2E9C-101B-9397-08002B2CF9AE}" pid="45" name="FSC#EDICFG@15.1700:FileRespOrgI">
    <vt:lpwstr>Diffusione e pubblicazioni</vt:lpwstr>
  </property>
  <property fmtid="{D5CDD505-2E9C-101B-9397-08002B2CF9AE}" pid="46" name="FSC#EDICFG@15.1700:FileResponsibleSalutation">
    <vt:lpwstr/>
  </property>
  <property fmtid="{D5CDD505-2E9C-101B-9397-08002B2CF9AE}" pid="47" name="FSC#EDICFG@15.1700:SignerLeft">
    <vt:lpwstr/>
  </property>
  <property fmtid="{D5CDD505-2E9C-101B-9397-08002B2CF9AE}" pid="48" name="FSC#EDICFG@15.1700:SignerLeftFunction">
    <vt:lpwstr/>
  </property>
  <property fmtid="{D5CDD505-2E9C-101B-9397-08002B2CF9AE}" pid="49" name="FSC#EDICFG@15.1700:SignerRight">
    <vt:lpwstr/>
  </property>
  <property fmtid="{D5CDD505-2E9C-101B-9397-08002B2CF9AE}" pid="50" name="FSC#EDICFG@15.1700:SignerRightFunction">
    <vt:lpwstr/>
  </property>
  <property fmtid="{D5CDD505-2E9C-101B-9397-08002B2CF9AE}" pid="51" name="FSC#COOELAK@1.1001:Subject">
    <vt:lpwstr/>
  </property>
  <property fmtid="{D5CDD505-2E9C-101B-9397-08002B2CF9AE}" pid="52" name="FSC#COOELAK@1.1001:FileReference">
    <vt:lpwstr/>
  </property>
  <property fmtid="{D5CDD505-2E9C-101B-9397-08002B2CF9AE}" pid="53" name="FSC#COOELAK@1.1001:FileRefYear">
    <vt:lpwstr>2013</vt:lpwstr>
  </property>
  <property fmtid="{D5CDD505-2E9C-101B-9397-08002B2CF9AE}" pid="54" name="FSC#COOELAK@1.1001:FileRefOrdinal">
    <vt:lpwstr>269</vt:lpwstr>
  </property>
  <property fmtid="{D5CDD505-2E9C-101B-9397-08002B2CF9AE}" pid="55" name="FSC#COOELAK@1.1001:FileRefOU">
    <vt:lpwstr>DIAM</vt:lpwstr>
  </property>
  <property fmtid="{D5CDD505-2E9C-101B-9397-08002B2CF9AE}" pid="56" name="FSC#COOELAK@1.1001:Organization">
    <vt:lpwstr/>
  </property>
  <property fmtid="{D5CDD505-2E9C-101B-9397-08002B2CF9AE}" pid="57" name="FSC#COOELAK@1.1001:Owner">
    <vt:lpwstr>Schulz Thomas</vt:lpwstr>
  </property>
  <property fmtid="{D5CDD505-2E9C-101B-9397-08002B2CF9AE}" pid="58" name="FSC#COOELAK@1.1001:OwnerExtension">
    <vt:lpwstr>+41 58 463 67 31</vt:lpwstr>
  </property>
  <property fmtid="{D5CDD505-2E9C-101B-9397-08002B2CF9AE}" pid="59" name="FSC#COOELAK@1.1001:OwnerFaxExtension">
    <vt:lpwstr>+41 58 463 65 88</vt:lpwstr>
  </property>
  <property fmtid="{D5CDD505-2E9C-101B-9397-08002B2CF9AE}" pid="60" name="FSC#COOELAK@1.1001:DispatchedBy">
    <vt:lpwstr/>
  </property>
  <property fmtid="{D5CDD505-2E9C-101B-9397-08002B2CF9AE}" pid="61" name="FSC#COOELAK@1.1001:DispatchedAt">
    <vt:lpwstr/>
  </property>
  <property fmtid="{D5CDD505-2E9C-101B-9397-08002B2CF9AE}" pid="62" name="FSC#COOELAK@1.1001:ApprovedBy">
    <vt:lpwstr/>
  </property>
  <property fmtid="{D5CDD505-2E9C-101B-9397-08002B2CF9AE}" pid="63" name="FSC#COOELAK@1.1001:ApprovedAt">
    <vt:lpwstr/>
  </property>
  <property fmtid="{D5CDD505-2E9C-101B-9397-08002B2CF9AE}" pid="64" name="FSC#COOELAK@1.1001:Department">
    <vt:lpwstr>Diffusion und Amtspublikationen, BFS</vt:lpwstr>
  </property>
  <property fmtid="{D5CDD505-2E9C-101B-9397-08002B2CF9AE}" pid="65" name="FSC#COOELAK@1.1001:CreatedAt">
    <vt:lpwstr>18.09.2017</vt:lpwstr>
  </property>
  <property fmtid="{D5CDD505-2E9C-101B-9397-08002B2CF9AE}" pid="66" name="FSC#COOELAK@1.1001:OU">
    <vt:lpwstr>Diffusion und Amtspublikationen, BFS</vt:lpwstr>
  </property>
  <property fmtid="{D5CDD505-2E9C-101B-9397-08002B2CF9AE}" pid="67" name="FSC#COOELAK@1.1001:Priority">
    <vt:lpwstr> ()</vt:lpwstr>
  </property>
  <property fmtid="{D5CDD505-2E9C-101B-9397-08002B2CF9AE}" pid="68" name="FSC#COOELAK@1.1001:ObjBarCode">
    <vt:lpwstr>*COO.2080.104.4.1066115*</vt:lpwstr>
  </property>
  <property fmtid="{D5CDD505-2E9C-101B-9397-08002B2CF9AE}" pid="69" name="FSC#COOELAK@1.1001:RefBarCode">
    <vt:lpwstr>*COO.2080.104.2.1066116*</vt:lpwstr>
  </property>
  <property fmtid="{D5CDD505-2E9C-101B-9397-08002B2CF9AE}" pid="70" name="FSC#COOELAK@1.1001:FileRefBarCode">
    <vt:lpwstr>*211-7*</vt:lpwstr>
  </property>
  <property fmtid="{D5CDD505-2E9C-101B-9397-08002B2CF9AE}" pid="71" name="FSC#COOELAK@1.1001:ExternalRef">
    <vt:lpwstr/>
  </property>
  <property fmtid="{D5CDD505-2E9C-101B-9397-08002B2CF9AE}" pid="72" name="FSC#COOELAK@1.1001:IncomingNumber">
    <vt:lpwstr/>
  </property>
  <property fmtid="{D5CDD505-2E9C-101B-9397-08002B2CF9AE}" pid="73" name="FSC#COOELAK@1.1001:IncomingSubject">
    <vt:lpwstr/>
  </property>
  <property fmtid="{D5CDD505-2E9C-101B-9397-08002B2CF9AE}" pid="74" name="FSC#COOELAK@1.1001:ProcessResponsible">
    <vt:lpwstr/>
  </property>
  <property fmtid="{D5CDD505-2E9C-101B-9397-08002B2CF9AE}" pid="75" name="FSC#COOELAK@1.1001:ProcessResponsiblePhone">
    <vt:lpwstr/>
  </property>
  <property fmtid="{D5CDD505-2E9C-101B-9397-08002B2CF9AE}" pid="76" name="FSC#COOELAK@1.1001:ProcessResponsibleMail">
    <vt:lpwstr/>
  </property>
  <property fmtid="{D5CDD505-2E9C-101B-9397-08002B2CF9AE}" pid="77" name="FSC#COOELAK@1.1001:ProcessResponsibleFax">
    <vt:lpwstr/>
  </property>
  <property fmtid="{D5CDD505-2E9C-101B-9397-08002B2CF9AE}" pid="78" name="FSC#COOELAK@1.1001:ApproverFirstName">
    <vt:lpwstr/>
  </property>
  <property fmtid="{D5CDD505-2E9C-101B-9397-08002B2CF9AE}" pid="79" name="FSC#COOELAK@1.1001:ApproverSurName">
    <vt:lpwstr/>
  </property>
  <property fmtid="{D5CDD505-2E9C-101B-9397-08002B2CF9AE}" pid="80" name="FSC#COOELAK@1.1001:ApproverTitle">
    <vt:lpwstr/>
  </property>
  <property fmtid="{D5CDD505-2E9C-101B-9397-08002B2CF9AE}" pid="81" name="FSC#COOELAK@1.1001:ExternalDate">
    <vt:lpwstr/>
  </property>
  <property fmtid="{D5CDD505-2E9C-101B-9397-08002B2CF9AE}" pid="82" name="FSC#COOELAK@1.1001:SettlementApprovedAt">
    <vt:lpwstr/>
  </property>
  <property fmtid="{D5CDD505-2E9C-101B-9397-08002B2CF9AE}" pid="83" name="FSC#COOELAK@1.1001:BaseNumber">
    <vt:lpwstr>211</vt:lpwstr>
  </property>
  <property fmtid="{D5CDD505-2E9C-101B-9397-08002B2CF9AE}" pid="84" name="FSC#COOELAK@1.1001:CurrentUserRolePos">
    <vt:lpwstr>Collaboratore responsabile</vt:lpwstr>
  </property>
  <property fmtid="{D5CDD505-2E9C-101B-9397-08002B2CF9AE}" pid="85" name="FSC#COOELAK@1.1001:CurrentUserEmail">
    <vt:lpwstr>Pedram.Ghanfili@bfs.admin.ch</vt:lpwstr>
  </property>
  <property fmtid="{D5CDD505-2E9C-101B-9397-08002B2CF9AE}" pid="86" name="FSC#ELAKGOV@1.1001:PersonalSubjGender">
    <vt:lpwstr/>
  </property>
  <property fmtid="{D5CDD505-2E9C-101B-9397-08002B2CF9AE}" pid="87" name="FSC#ELAKGOV@1.1001:PersonalSubjFirstName">
    <vt:lpwstr/>
  </property>
  <property fmtid="{D5CDD505-2E9C-101B-9397-08002B2CF9AE}" pid="88" name="FSC#ELAKGOV@1.1001:PersonalSubjSurName">
    <vt:lpwstr/>
  </property>
  <property fmtid="{D5CDD505-2E9C-101B-9397-08002B2CF9AE}" pid="89" name="FSC#ELAKGOV@1.1001:PersonalSubjSalutation">
    <vt:lpwstr/>
  </property>
  <property fmtid="{D5CDD505-2E9C-101B-9397-08002B2CF9AE}" pid="90" name="FSC#ELAKGOV@1.1001:PersonalSubjAddress">
    <vt:lpwstr/>
  </property>
  <property fmtid="{D5CDD505-2E9C-101B-9397-08002B2CF9AE}" pid="91" name="FSC#ATSTATECFG@1.1001:Office">
    <vt:lpwstr/>
  </property>
  <property fmtid="{D5CDD505-2E9C-101B-9397-08002B2CF9AE}" pid="92" name="FSC#ATSTATECFG@1.1001:Agent">
    <vt:lpwstr/>
  </property>
  <property fmtid="{D5CDD505-2E9C-101B-9397-08002B2CF9AE}" pid="93" name="FSC#ATSTATECFG@1.1001:AgentPhone">
    <vt:lpwstr/>
  </property>
  <property fmtid="{D5CDD505-2E9C-101B-9397-08002B2CF9AE}" pid="94" name="FSC#ATSTATECFG@1.1001:DepartmentFax">
    <vt:lpwstr/>
  </property>
  <property fmtid="{D5CDD505-2E9C-101B-9397-08002B2CF9AE}" pid="95" name="FSC#ATSTATECFG@1.1001:DepartmentEmail">
    <vt:lpwstr>gever@bfs.admin.ch</vt:lpwstr>
  </property>
  <property fmtid="{D5CDD505-2E9C-101B-9397-08002B2CF9AE}" pid="96" name="FSC#ATSTATECFG@1.1001:SubfileDate">
    <vt:lpwstr/>
  </property>
  <property fmtid="{D5CDD505-2E9C-101B-9397-08002B2CF9AE}" pid="97" name="FSC#ATSTATECFG@1.1001:SubfileSubject">
    <vt:lpwstr>PowerPoint Vorlage BFS2017_2</vt:lpwstr>
  </property>
  <property fmtid="{D5CDD505-2E9C-101B-9397-08002B2CF9AE}" pid="98" name="FSC#ATSTATECFG@1.1001:DepartmentZipCode">
    <vt:lpwstr>2010</vt:lpwstr>
  </property>
  <property fmtid="{D5CDD505-2E9C-101B-9397-08002B2CF9AE}" pid="99" name="FSC#ATSTATECFG@1.1001:DepartmentCountry">
    <vt:lpwstr/>
  </property>
  <property fmtid="{D5CDD505-2E9C-101B-9397-08002B2CF9AE}" pid="100" name="FSC#ATSTATECFG@1.1001:DepartmentCity">
    <vt:lpwstr>Neuchâtel</vt:lpwstr>
  </property>
  <property fmtid="{D5CDD505-2E9C-101B-9397-08002B2CF9AE}" pid="101" name="FSC#ATSTATECFG@1.1001:DepartmentStreet">
    <vt:lpwstr>Espace de l'Europe 10</vt:lpwstr>
  </property>
  <property fmtid="{D5CDD505-2E9C-101B-9397-08002B2CF9AE}" pid="102" name="FSC#ATSTATECFG@1.1001:DepartmentDVR">
    <vt:lpwstr/>
  </property>
  <property fmtid="{D5CDD505-2E9C-101B-9397-08002B2CF9AE}" pid="103" name="FSC#ATSTATECFG@1.1001:DepartmentUID">
    <vt:lpwstr/>
  </property>
  <property fmtid="{D5CDD505-2E9C-101B-9397-08002B2CF9AE}" pid="104" name="FSC#ATSTATECFG@1.1001:SubfileReference">
    <vt:lpwstr>211-7/00001/00001</vt:lpwstr>
  </property>
  <property fmtid="{D5CDD505-2E9C-101B-9397-08002B2CF9AE}" pid="105" name="FSC#ATSTATECFG@1.1001:Clause">
    <vt:lpwstr/>
  </property>
  <property fmtid="{D5CDD505-2E9C-101B-9397-08002B2CF9AE}" pid="106" name="FSC#ATSTATECFG@1.1001:ApprovedSignature">
    <vt:lpwstr/>
  </property>
  <property fmtid="{D5CDD505-2E9C-101B-9397-08002B2CF9AE}" pid="107" name="FSC#ATSTATECFG@1.1001:BankAccount">
    <vt:lpwstr/>
  </property>
  <property fmtid="{D5CDD505-2E9C-101B-9397-08002B2CF9AE}" pid="108" name="FSC#ATSTATECFG@1.1001:BankAccountOwner">
    <vt:lpwstr/>
  </property>
  <property fmtid="{D5CDD505-2E9C-101B-9397-08002B2CF9AE}" pid="109" name="FSC#ATSTATECFG@1.1001:BankInstitute">
    <vt:lpwstr/>
  </property>
  <property fmtid="{D5CDD505-2E9C-101B-9397-08002B2CF9AE}" pid="110" name="FSC#ATSTATECFG@1.1001:BankAccountID">
    <vt:lpwstr/>
  </property>
  <property fmtid="{D5CDD505-2E9C-101B-9397-08002B2CF9AE}" pid="111" name="FSC#ATSTATECFG@1.1001:BankAccountIBAN">
    <vt:lpwstr/>
  </property>
  <property fmtid="{D5CDD505-2E9C-101B-9397-08002B2CF9AE}" pid="112" name="FSC#ATSTATECFG@1.1001:BankAccountBIC">
    <vt:lpwstr/>
  </property>
  <property fmtid="{D5CDD505-2E9C-101B-9397-08002B2CF9AE}" pid="113" name="FSC#ATSTATECFG@1.1001:BankName">
    <vt:lpwstr/>
  </property>
  <property fmtid="{D5CDD505-2E9C-101B-9397-08002B2CF9AE}" pid="114" name="FSC#COOSYSTEM@1.1:Container">
    <vt:lpwstr>COO.2080.104.4.1066115</vt:lpwstr>
  </property>
  <property fmtid="{D5CDD505-2E9C-101B-9397-08002B2CF9AE}" pid="115" name="FSC#FSCFOLIO@1.1001:docpropproject">
    <vt:lpwstr/>
  </property>
  <property fmtid="{D5CDD505-2E9C-101B-9397-08002B2CF9AE}" pid="116" name="ContentTypeId">
    <vt:lpwstr>0x010100ADCB766BC1E37A48BCF6CE5D20640D07</vt:lpwstr>
  </property>
</Properties>
</file>