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schemas.openxmlformats.org/officeDocument/2006/relationships/slide" Target="slides/slide19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de6d9aa69f_2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de6d9aa69f_2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ce1ed37a25_2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ce1ed37a25_2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de3d3c53c1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de3d3c53c1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ce1ed37a25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ce1ed37a25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ccb22ec36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ccb22ec36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ce1ed37a25_1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ce1ed37a25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de3d3c53c1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2de3d3c53c1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de57854a52_0_15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2de57854a52_0_15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2de57854a52_0_15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2de57854a52_0_15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2ce4347e19b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2ce4347e19b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0dda86ed1b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0dda86ed1b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0dda86ed1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0dda86ed1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ce1ed37a25_1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ce1ed37a25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ce1ed37a2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ce1ed37a2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ce4347e19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ce4347e19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ce1ed37a2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ce1ed37a2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de3d3c53c1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de3d3c53c1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ddfe1ce876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ddfe1ce876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8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2.png"/><Relationship Id="rId9" Type="http://schemas.openxmlformats.org/officeDocument/2006/relationships/image" Target="../media/image1.png"/><Relationship Id="rId5" Type="http://schemas.openxmlformats.org/officeDocument/2006/relationships/image" Target="../media/image14.png"/><Relationship Id="rId6" Type="http://schemas.openxmlformats.org/officeDocument/2006/relationships/image" Target="../media/image11.png"/><Relationship Id="rId7" Type="http://schemas.openxmlformats.org/officeDocument/2006/relationships/image" Target="../media/image9.png"/><Relationship Id="rId8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680100"/>
            <a:ext cx="8520600" cy="90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Geneva as a Digital Governance Hub</a:t>
            </a:r>
            <a:endParaRPr sz="40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6881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Applied Research Project</a:t>
            </a:r>
            <a:endParaRPr sz="25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68705" y="340850"/>
            <a:ext cx="2063600" cy="908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73875" y="39110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Joëlle Fuchs</a:t>
            </a:r>
            <a:r>
              <a:rPr lang="en" sz="1600"/>
              <a:t>, Oskar Kohlbrenner, </a:t>
            </a:r>
            <a:r>
              <a:rPr lang="en" sz="1600"/>
              <a:t>Peiwen Cai</a:t>
            </a:r>
            <a:r>
              <a:rPr lang="en" sz="1600"/>
              <a:t> &amp; Shabon Jones</a:t>
            </a:r>
            <a:endParaRPr sz="1600"/>
          </a:p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516250" y="3382450"/>
            <a:ext cx="85206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06.11.2024</a:t>
            </a:r>
            <a:endParaRPr sz="1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Interview </a:t>
            </a:r>
            <a:r>
              <a:rPr lang="en"/>
              <a:t>Finding</a:t>
            </a:r>
            <a:r>
              <a:rPr lang="en"/>
              <a:t>s</a:t>
            </a:r>
            <a:endParaRPr/>
          </a:p>
        </p:txBody>
      </p:sp>
      <p:sp>
        <p:nvSpPr>
          <p:cNvPr id="168" name="Google Shape;168;p22"/>
          <p:cNvSpPr txBox="1"/>
          <p:nvPr/>
        </p:nvSpPr>
        <p:spPr>
          <a:xfrm>
            <a:off x="3566775" y="3543450"/>
            <a:ext cx="2009700" cy="75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Lack of consensus and </a:t>
            </a:r>
            <a:r>
              <a:rPr lang="en" sz="1200">
                <a:solidFill>
                  <a:schemeClr val="dk2"/>
                </a:solidFill>
              </a:rPr>
              <a:t>cooperation (regulations, silo, regional differences)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69" name="Google Shape;169;p22"/>
          <p:cNvSpPr txBox="1"/>
          <p:nvPr/>
        </p:nvSpPr>
        <p:spPr>
          <a:xfrm>
            <a:off x="1266325" y="1738500"/>
            <a:ext cx="2009700" cy="67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Lack of private sector participation (digital rights)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70" name="Google Shape;17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2"/>
          <p:cNvSpPr txBox="1"/>
          <p:nvPr/>
        </p:nvSpPr>
        <p:spPr>
          <a:xfrm>
            <a:off x="1266325" y="2648975"/>
            <a:ext cx="2009700" cy="67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US companies dependence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72" name="Google Shape;172;p22"/>
          <p:cNvSpPr txBox="1"/>
          <p:nvPr/>
        </p:nvSpPr>
        <p:spPr>
          <a:xfrm>
            <a:off x="1266325" y="3507150"/>
            <a:ext cx="2009700" cy="75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Tech literacy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73" name="Google Shape;173;p22"/>
          <p:cNvSpPr txBox="1"/>
          <p:nvPr/>
        </p:nvSpPr>
        <p:spPr>
          <a:xfrm>
            <a:off x="3567150" y="1765654"/>
            <a:ext cx="2009700" cy="625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Need for state-led initiatives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74" name="Google Shape;174;p22"/>
          <p:cNvSpPr txBox="1"/>
          <p:nvPr/>
        </p:nvSpPr>
        <p:spPr>
          <a:xfrm>
            <a:off x="3566775" y="2648975"/>
            <a:ext cx="2009700" cy="67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Main institution should remain relevant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75" name="Google Shape;175;p22"/>
          <p:cNvSpPr txBox="1"/>
          <p:nvPr/>
        </p:nvSpPr>
        <p:spPr>
          <a:xfrm>
            <a:off x="5867975" y="1765674"/>
            <a:ext cx="2009700" cy="625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Missing Global South (inequalities)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76" name="Google Shape;176;p22"/>
          <p:cNvSpPr txBox="1"/>
          <p:nvPr/>
        </p:nvSpPr>
        <p:spPr>
          <a:xfrm>
            <a:off x="5867225" y="2666525"/>
            <a:ext cx="2009700" cy="625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Importance of Swiss neutrality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77" name="Google Shape;177;p22"/>
          <p:cNvSpPr txBox="1"/>
          <p:nvPr/>
        </p:nvSpPr>
        <p:spPr>
          <a:xfrm>
            <a:off x="5867225" y="3567373"/>
            <a:ext cx="2009700" cy="75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Importance of anticipation science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78" name="Google Shape;178;p22"/>
          <p:cNvSpPr txBox="1"/>
          <p:nvPr/>
        </p:nvSpPr>
        <p:spPr>
          <a:xfrm>
            <a:off x="1266325" y="1267075"/>
            <a:ext cx="1157100" cy="3141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Today</a:t>
            </a:r>
            <a:endParaRPr sz="11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Interview Findings</a:t>
            </a:r>
            <a:endParaRPr/>
          </a:p>
        </p:txBody>
      </p:sp>
      <p:sp>
        <p:nvSpPr>
          <p:cNvPr id="184" name="Google Shape;184;p23"/>
          <p:cNvSpPr txBox="1"/>
          <p:nvPr/>
        </p:nvSpPr>
        <p:spPr>
          <a:xfrm>
            <a:off x="1076075" y="1949925"/>
            <a:ext cx="2085900" cy="660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Increase of inequalities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85" name="Google Shape;185;p23"/>
          <p:cNvSpPr txBox="1"/>
          <p:nvPr/>
        </p:nvSpPr>
        <p:spPr>
          <a:xfrm>
            <a:off x="3529050" y="1950725"/>
            <a:ext cx="2085900" cy="1169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Increasing importance of private companies + collaboration with policymakers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86" name="Google Shape;186;p23"/>
          <p:cNvSpPr txBox="1"/>
          <p:nvPr/>
        </p:nvSpPr>
        <p:spPr>
          <a:xfrm>
            <a:off x="1076075" y="2816275"/>
            <a:ext cx="2085900" cy="435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Competition for monopolisation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87" name="Google Shape;18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3"/>
          <p:cNvSpPr txBox="1"/>
          <p:nvPr/>
        </p:nvSpPr>
        <p:spPr>
          <a:xfrm>
            <a:off x="5982025" y="1949925"/>
            <a:ext cx="2085900" cy="90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Decentralization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89" name="Google Shape;189;p23"/>
          <p:cNvSpPr txBox="1"/>
          <p:nvPr/>
        </p:nvSpPr>
        <p:spPr>
          <a:xfrm>
            <a:off x="1076075" y="1430375"/>
            <a:ext cx="1157100" cy="3141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Future</a:t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190" name="Google Shape;190;p23"/>
          <p:cNvSpPr txBox="1"/>
          <p:nvPr/>
        </p:nvSpPr>
        <p:spPr>
          <a:xfrm>
            <a:off x="3529050" y="3313025"/>
            <a:ext cx="2085900" cy="717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More policies and data spaces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91" name="Google Shape;191;p23"/>
          <p:cNvSpPr txBox="1"/>
          <p:nvPr/>
        </p:nvSpPr>
        <p:spPr>
          <a:xfrm>
            <a:off x="1076075" y="3457625"/>
            <a:ext cx="2085900" cy="572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Organizations moving away + other hubs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92" name="Google Shape;192;p23"/>
          <p:cNvSpPr txBox="1"/>
          <p:nvPr/>
        </p:nvSpPr>
        <p:spPr>
          <a:xfrm>
            <a:off x="5982025" y="3120425"/>
            <a:ext cx="2085900" cy="90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Neutrality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Foresight Methodology </a:t>
            </a:r>
            <a:endParaRPr/>
          </a:p>
        </p:txBody>
      </p:sp>
      <p:pic>
        <p:nvPicPr>
          <p:cNvPr id="198" name="Google Shape;19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921875"/>
            <a:ext cx="1564276" cy="2221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7149" y="1207500"/>
            <a:ext cx="1966200" cy="1955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7150" y="3353025"/>
            <a:ext cx="1966198" cy="1390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21238" y="1925188"/>
            <a:ext cx="1564276" cy="2214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51437" y="1979263"/>
            <a:ext cx="1489884" cy="2106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407221" y="1979275"/>
            <a:ext cx="1622479" cy="2106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4"/>
          <p:cNvSpPr/>
          <p:nvPr/>
        </p:nvSpPr>
        <p:spPr>
          <a:xfrm>
            <a:off x="4572000" y="1245538"/>
            <a:ext cx="1841100" cy="539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Interviews</a:t>
            </a:r>
            <a:endParaRPr b="1" sz="1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Horizon-Scanning &amp; Scenario-Building Process</a:t>
            </a:r>
            <a:endParaRPr/>
          </a:p>
        </p:txBody>
      </p:sp>
      <p:pic>
        <p:nvPicPr>
          <p:cNvPr id="211" name="Google Shape;21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147200"/>
            <a:ext cx="8520600" cy="3779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Scenarios</a:t>
            </a:r>
            <a:endParaRPr/>
          </a:p>
        </p:txBody>
      </p:sp>
      <p:pic>
        <p:nvPicPr>
          <p:cNvPr id="218" name="Google Shape;21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6"/>
          <p:cNvSpPr/>
          <p:nvPr/>
        </p:nvSpPr>
        <p:spPr>
          <a:xfrm>
            <a:off x="2736150" y="1147813"/>
            <a:ext cx="5973900" cy="656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20">
                <a:solidFill>
                  <a:schemeClr val="dk1"/>
                </a:solidFill>
              </a:rPr>
              <a:t>Scenario 1 </a:t>
            </a:r>
            <a:r>
              <a:rPr lang="en" sz="1620">
                <a:solidFill>
                  <a:schemeClr val="dk1"/>
                </a:solidFill>
              </a:rPr>
              <a:t>- Geneva leads digital governance in one specialization</a:t>
            </a:r>
            <a:endParaRPr sz="1300"/>
          </a:p>
        </p:txBody>
      </p:sp>
      <p:sp>
        <p:nvSpPr>
          <p:cNvPr id="220" name="Google Shape;220;p26"/>
          <p:cNvSpPr/>
          <p:nvPr/>
        </p:nvSpPr>
        <p:spPr>
          <a:xfrm>
            <a:off x="2748950" y="1934000"/>
            <a:ext cx="5973900" cy="845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</a:rPr>
              <a:t>Scenario 2 </a:t>
            </a:r>
            <a:r>
              <a:rPr lang="en" sz="1600">
                <a:solidFill>
                  <a:schemeClr val="dk1"/>
                </a:solidFill>
              </a:rPr>
              <a:t>- Geneva hosts digital governance discussions, linking existing and emerging international hubs</a:t>
            </a:r>
            <a:endParaRPr sz="1300"/>
          </a:p>
        </p:txBody>
      </p:sp>
      <p:sp>
        <p:nvSpPr>
          <p:cNvPr id="221" name="Google Shape;221;p26"/>
          <p:cNvSpPr/>
          <p:nvPr/>
        </p:nvSpPr>
        <p:spPr>
          <a:xfrm>
            <a:off x="2736100" y="2910225"/>
            <a:ext cx="5973900" cy="919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20">
                <a:solidFill>
                  <a:schemeClr val="dk1"/>
                </a:solidFill>
              </a:rPr>
              <a:t>Scenario 3 </a:t>
            </a:r>
            <a:r>
              <a:rPr lang="en" sz="1620">
                <a:solidFill>
                  <a:schemeClr val="dk1"/>
                </a:solidFill>
              </a:rPr>
              <a:t>- </a:t>
            </a:r>
            <a:r>
              <a:rPr lang="en" sz="1600">
                <a:solidFill>
                  <a:schemeClr val="dk1"/>
                </a:solidFill>
              </a:rPr>
              <a:t>The digital governance landscape becomes increasingly fragmented with new multilateral structures led by BRICS, decreasing the leadership of the International Geneva 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22" name="Google Shape;222;p26"/>
          <p:cNvSpPr/>
          <p:nvPr/>
        </p:nvSpPr>
        <p:spPr>
          <a:xfrm>
            <a:off x="2736100" y="3998500"/>
            <a:ext cx="5973900" cy="919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20">
                <a:solidFill>
                  <a:schemeClr val="dk1"/>
                </a:solidFill>
              </a:rPr>
              <a:t>Scenario 4</a:t>
            </a:r>
            <a:r>
              <a:rPr lang="en" sz="1620">
                <a:solidFill>
                  <a:schemeClr val="dk1"/>
                </a:solidFill>
              </a:rPr>
              <a:t> - Geneva strengthens public-private partnerships and fosters a more collaborative ecosystem, further integrating private and civil society actors</a:t>
            </a:r>
            <a:endParaRPr/>
          </a:p>
        </p:txBody>
      </p:sp>
      <p:sp>
        <p:nvSpPr>
          <p:cNvPr id="223" name="Google Shape;223;p26"/>
          <p:cNvSpPr/>
          <p:nvPr/>
        </p:nvSpPr>
        <p:spPr>
          <a:xfrm>
            <a:off x="433950" y="1147813"/>
            <a:ext cx="2302200" cy="656100"/>
          </a:xfrm>
          <a:prstGeom prst="roundRect">
            <a:avLst>
              <a:gd fmla="val 0" name="adj"/>
            </a:avLst>
          </a:prstGeom>
          <a:solidFill>
            <a:srgbClr val="C9DAF8"/>
          </a:solidFill>
          <a:ln cap="flat" cmpd="sng" w="952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Specialization</a:t>
            </a:r>
            <a:endParaRPr b="1"/>
          </a:p>
        </p:txBody>
      </p:sp>
      <p:sp>
        <p:nvSpPr>
          <p:cNvPr id="224" name="Google Shape;224;p26"/>
          <p:cNvSpPr/>
          <p:nvPr/>
        </p:nvSpPr>
        <p:spPr>
          <a:xfrm>
            <a:off x="446750" y="1934000"/>
            <a:ext cx="2302200" cy="808200"/>
          </a:xfrm>
          <a:prstGeom prst="roundRect">
            <a:avLst>
              <a:gd fmla="val 0" name="adj"/>
            </a:avLst>
          </a:prstGeom>
          <a:solidFill>
            <a:srgbClr val="FFF2CC"/>
          </a:solidFill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Decentralization</a:t>
            </a:r>
            <a:endParaRPr b="1"/>
          </a:p>
        </p:txBody>
      </p:sp>
      <p:sp>
        <p:nvSpPr>
          <p:cNvPr id="225" name="Google Shape;225;p26"/>
          <p:cNvSpPr/>
          <p:nvPr/>
        </p:nvSpPr>
        <p:spPr>
          <a:xfrm>
            <a:off x="434000" y="2909175"/>
            <a:ext cx="2302200" cy="919200"/>
          </a:xfrm>
          <a:prstGeom prst="roundRect">
            <a:avLst>
              <a:gd fmla="val 0" name="adj"/>
            </a:avLst>
          </a:prstGeom>
          <a:solidFill>
            <a:srgbClr val="D9D2E9"/>
          </a:solidFill>
          <a:ln cap="flat" cmpd="sng" w="9525">
            <a:solidFill>
              <a:srgbClr val="D9D2E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Fragmentation</a:t>
            </a:r>
            <a:endParaRPr b="1"/>
          </a:p>
        </p:txBody>
      </p:sp>
      <p:sp>
        <p:nvSpPr>
          <p:cNvPr id="226" name="Google Shape;226;p26"/>
          <p:cNvSpPr/>
          <p:nvPr/>
        </p:nvSpPr>
        <p:spPr>
          <a:xfrm>
            <a:off x="434000" y="3997450"/>
            <a:ext cx="2302200" cy="919200"/>
          </a:xfrm>
          <a:prstGeom prst="roundRect">
            <a:avLst>
              <a:gd fmla="val 0" name="adj"/>
            </a:avLst>
          </a:prstGeom>
          <a:solidFill>
            <a:srgbClr val="D9EAD3"/>
          </a:solidFill>
          <a:ln cap="flat" cmpd="sng" w="9525">
            <a:solidFill>
              <a:srgbClr val="D9EA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Collaboration</a:t>
            </a:r>
            <a:endParaRPr b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Workshop</a:t>
            </a:r>
            <a:endParaRPr/>
          </a:p>
        </p:txBody>
      </p:sp>
      <p:pic>
        <p:nvPicPr>
          <p:cNvPr id="232" name="Google Shape;23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7"/>
          <p:cNvSpPr/>
          <p:nvPr/>
        </p:nvSpPr>
        <p:spPr>
          <a:xfrm>
            <a:off x="744525" y="1186200"/>
            <a:ext cx="3135300" cy="1073400"/>
          </a:xfrm>
          <a:prstGeom prst="roundRect">
            <a:avLst>
              <a:gd fmla="val 0" name="adj"/>
            </a:avLst>
          </a:prstGeom>
          <a:solidFill>
            <a:schemeClr val="dk1"/>
          </a:solidFill>
          <a:ln cap="flat" cmpd="sng" w="952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Interactive</a:t>
            </a:r>
            <a:endParaRPr b="1" sz="1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Small Group</a:t>
            </a:r>
            <a:endParaRPr b="1" sz="1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Discussions</a:t>
            </a:r>
            <a:endParaRPr b="1" sz="1800">
              <a:solidFill>
                <a:schemeClr val="lt1"/>
              </a:solidFill>
            </a:endParaRPr>
          </a:p>
        </p:txBody>
      </p:sp>
      <p:sp>
        <p:nvSpPr>
          <p:cNvPr id="234" name="Google Shape;234;p27"/>
          <p:cNvSpPr txBox="1"/>
          <p:nvPr/>
        </p:nvSpPr>
        <p:spPr>
          <a:xfrm>
            <a:off x="4486100" y="1152600"/>
            <a:ext cx="3135300" cy="11406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Open-Ended 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Large Discussion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235" name="Google Shape;235;p27"/>
          <p:cNvSpPr txBox="1"/>
          <p:nvPr/>
        </p:nvSpPr>
        <p:spPr>
          <a:xfrm>
            <a:off x="720011" y="3386247"/>
            <a:ext cx="1522800" cy="6267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595959"/>
                </a:solidFill>
              </a:rPr>
              <a:t>Beatrice Ferrari</a:t>
            </a:r>
            <a:endParaRPr b="1" sz="12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</a:rPr>
              <a:t>Canton of Geneva</a:t>
            </a:r>
            <a:endParaRPr sz="1200">
              <a:solidFill>
                <a:srgbClr val="595959"/>
              </a:solidFill>
            </a:endParaRPr>
          </a:p>
        </p:txBody>
      </p:sp>
      <p:sp>
        <p:nvSpPr>
          <p:cNvPr id="236" name="Google Shape;236;p27"/>
          <p:cNvSpPr txBox="1"/>
          <p:nvPr/>
        </p:nvSpPr>
        <p:spPr>
          <a:xfrm>
            <a:off x="2332639" y="3381476"/>
            <a:ext cx="1522800" cy="6267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595959"/>
                </a:solidFill>
              </a:rPr>
              <a:t>Adam Day</a:t>
            </a:r>
            <a:endParaRPr b="1" sz="12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</a:rPr>
              <a:t>UN University</a:t>
            </a:r>
            <a:endParaRPr sz="1200">
              <a:solidFill>
                <a:srgbClr val="595959"/>
              </a:solidFill>
            </a:endParaRPr>
          </a:p>
        </p:txBody>
      </p:sp>
      <p:sp>
        <p:nvSpPr>
          <p:cNvPr id="237" name="Google Shape;237;p27"/>
          <p:cNvSpPr txBox="1"/>
          <p:nvPr/>
        </p:nvSpPr>
        <p:spPr>
          <a:xfrm>
            <a:off x="2332638" y="4126900"/>
            <a:ext cx="1522800" cy="6267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595959"/>
                </a:solidFill>
              </a:rPr>
              <a:t>Lennig Pedron</a:t>
            </a:r>
            <a:endParaRPr b="1" sz="12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</a:rPr>
              <a:t>Trust Valley</a:t>
            </a:r>
            <a:endParaRPr sz="1200">
              <a:solidFill>
                <a:srgbClr val="595959"/>
              </a:solidFill>
            </a:endParaRPr>
          </a:p>
        </p:txBody>
      </p:sp>
      <p:sp>
        <p:nvSpPr>
          <p:cNvPr id="238" name="Google Shape;238;p27"/>
          <p:cNvSpPr txBox="1"/>
          <p:nvPr/>
        </p:nvSpPr>
        <p:spPr>
          <a:xfrm>
            <a:off x="720000" y="4136451"/>
            <a:ext cx="1522800" cy="5727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595959"/>
                </a:solidFill>
              </a:rPr>
              <a:t>Yejin Lee</a:t>
            </a:r>
            <a:endParaRPr b="1" sz="12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</a:rPr>
              <a:t>UNIGE</a:t>
            </a:r>
            <a:endParaRPr sz="1200">
              <a:solidFill>
                <a:srgbClr val="595959"/>
              </a:solidFill>
            </a:endParaRPr>
          </a:p>
        </p:txBody>
      </p:sp>
      <p:sp>
        <p:nvSpPr>
          <p:cNvPr id="239" name="Google Shape;239;p27"/>
          <p:cNvSpPr txBox="1"/>
          <p:nvPr/>
        </p:nvSpPr>
        <p:spPr>
          <a:xfrm>
            <a:off x="720075" y="2614150"/>
            <a:ext cx="3135300" cy="572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595959"/>
                </a:solidFill>
              </a:rPr>
              <a:t>Group 1</a:t>
            </a:r>
            <a:endParaRPr b="1" sz="1600">
              <a:solidFill>
                <a:srgbClr val="595959"/>
              </a:solidFill>
            </a:endParaRPr>
          </a:p>
        </p:txBody>
      </p:sp>
      <p:sp>
        <p:nvSpPr>
          <p:cNvPr id="240" name="Google Shape;240;p27"/>
          <p:cNvSpPr txBox="1"/>
          <p:nvPr/>
        </p:nvSpPr>
        <p:spPr>
          <a:xfrm>
            <a:off x="4461649" y="3371925"/>
            <a:ext cx="1522800" cy="6267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595959"/>
                </a:solidFill>
              </a:rPr>
              <a:t>Yannick Heiniger</a:t>
            </a:r>
            <a:endParaRPr b="1" sz="12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</a:rPr>
              <a:t>Giga Learning Hub</a:t>
            </a:r>
            <a:endParaRPr sz="1200">
              <a:solidFill>
                <a:srgbClr val="595959"/>
              </a:solidFill>
            </a:endParaRPr>
          </a:p>
        </p:txBody>
      </p:sp>
      <p:sp>
        <p:nvSpPr>
          <p:cNvPr id="241" name="Google Shape;241;p27"/>
          <p:cNvSpPr txBox="1"/>
          <p:nvPr/>
        </p:nvSpPr>
        <p:spPr>
          <a:xfrm>
            <a:off x="4461637" y="4126900"/>
            <a:ext cx="1522800" cy="6267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595959"/>
                </a:solidFill>
              </a:rPr>
              <a:t>Yung-Hsuan Wu</a:t>
            </a:r>
            <a:endParaRPr b="1" sz="12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</a:rPr>
              <a:t>DiploFoundation</a:t>
            </a:r>
            <a:endParaRPr sz="1200">
              <a:solidFill>
                <a:srgbClr val="595959"/>
              </a:solidFill>
            </a:endParaRPr>
          </a:p>
        </p:txBody>
      </p:sp>
      <p:sp>
        <p:nvSpPr>
          <p:cNvPr id="242" name="Google Shape;242;p27"/>
          <p:cNvSpPr txBox="1"/>
          <p:nvPr/>
        </p:nvSpPr>
        <p:spPr>
          <a:xfrm>
            <a:off x="6079561" y="4117351"/>
            <a:ext cx="1522800" cy="6267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595959"/>
                </a:solidFill>
              </a:rPr>
              <a:t>Domenico Zipoli</a:t>
            </a:r>
            <a:endParaRPr b="1" sz="12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</a:rPr>
              <a:t>Geneva Academy</a:t>
            </a:r>
            <a:endParaRPr sz="1200">
              <a:solidFill>
                <a:srgbClr val="595959"/>
              </a:solidFill>
            </a:endParaRPr>
          </a:p>
        </p:txBody>
      </p:sp>
      <p:sp>
        <p:nvSpPr>
          <p:cNvPr id="243" name="Google Shape;243;p27"/>
          <p:cNvSpPr txBox="1"/>
          <p:nvPr/>
        </p:nvSpPr>
        <p:spPr>
          <a:xfrm>
            <a:off x="6079575" y="3376697"/>
            <a:ext cx="1522800" cy="6267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595959"/>
                </a:solidFill>
              </a:rPr>
              <a:t>Konrad Seifert</a:t>
            </a:r>
            <a:endParaRPr b="1" sz="12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</a:rPr>
              <a:t>Simon Institute</a:t>
            </a:r>
            <a:endParaRPr sz="1200">
              <a:solidFill>
                <a:srgbClr val="595959"/>
              </a:solidFill>
            </a:endParaRPr>
          </a:p>
        </p:txBody>
      </p:sp>
      <p:sp>
        <p:nvSpPr>
          <p:cNvPr id="244" name="Google Shape;244;p27"/>
          <p:cNvSpPr txBox="1"/>
          <p:nvPr/>
        </p:nvSpPr>
        <p:spPr>
          <a:xfrm>
            <a:off x="4461650" y="2614150"/>
            <a:ext cx="3135300" cy="572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595959"/>
                </a:solidFill>
              </a:rPr>
              <a:t>Group 2</a:t>
            </a:r>
            <a:endParaRPr b="1" sz="1600">
              <a:solidFill>
                <a:srgbClr val="595959"/>
              </a:solidFill>
            </a:endParaRPr>
          </a:p>
        </p:txBody>
      </p:sp>
      <p:sp>
        <p:nvSpPr>
          <p:cNvPr id="245" name="Google Shape;245;p27"/>
          <p:cNvSpPr/>
          <p:nvPr/>
        </p:nvSpPr>
        <p:spPr>
          <a:xfrm>
            <a:off x="3977613" y="1579500"/>
            <a:ext cx="410700" cy="410700"/>
          </a:xfrm>
          <a:prstGeom prst="mathPlus">
            <a:avLst>
              <a:gd fmla="val 23520" name="adj1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00"/>
              <a:t>Workshop Findings</a:t>
            </a:r>
            <a:endParaRPr sz="2500"/>
          </a:p>
        </p:txBody>
      </p:sp>
      <p:pic>
        <p:nvPicPr>
          <p:cNvPr id="251" name="Google Shape;25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8"/>
          <p:cNvSpPr/>
          <p:nvPr/>
        </p:nvSpPr>
        <p:spPr>
          <a:xfrm>
            <a:off x="392338" y="1874725"/>
            <a:ext cx="1959000" cy="975900"/>
          </a:xfrm>
          <a:prstGeom prst="round2DiagRect">
            <a:avLst>
              <a:gd fmla="val 0" name="adj1"/>
              <a:gd fmla="val 0" name="adj2"/>
            </a:avLst>
          </a:prstGeom>
          <a:solidFill>
            <a:srgbClr val="C9DAF8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Lack of representation</a:t>
            </a:r>
            <a:r>
              <a:rPr lang="en" sz="1200">
                <a:solidFill>
                  <a:schemeClr val="dk1"/>
                </a:solidFill>
              </a:rPr>
              <a:t> of Global South </a:t>
            </a:r>
            <a:endParaRPr sz="1200"/>
          </a:p>
        </p:txBody>
      </p:sp>
      <p:sp>
        <p:nvSpPr>
          <p:cNvPr id="253" name="Google Shape;253;p28"/>
          <p:cNvSpPr/>
          <p:nvPr/>
        </p:nvSpPr>
        <p:spPr>
          <a:xfrm>
            <a:off x="395463" y="4057425"/>
            <a:ext cx="1959000" cy="856200"/>
          </a:xfrm>
          <a:prstGeom prst="round2DiagRect">
            <a:avLst>
              <a:gd fmla="val 0" name="adj1"/>
              <a:gd fmla="val 0" name="adj2"/>
            </a:avLst>
          </a:prstGeom>
          <a:solidFill>
            <a:srgbClr val="C9DAF8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Technology silo</a:t>
            </a:r>
            <a:endParaRPr sz="1200"/>
          </a:p>
        </p:txBody>
      </p:sp>
      <p:sp>
        <p:nvSpPr>
          <p:cNvPr id="254" name="Google Shape;254;p28"/>
          <p:cNvSpPr/>
          <p:nvPr/>
        </p:nvSpPr>
        <p:spPr>
          <a:xfrm>
            <a:off x="395463" y="2966075"/>
            <a:ext cx="1959000" cy="975900"/>
          </a:xfrm>
          <a:prstGeom prst="round2DiagRect">
            <a:avLst>
              <a:gd fmla="val 0" name="adj1"/>
              <a:gd fmla="val 0" name="adj2"/>
            </a:avLst>
          </a:prstGeom>
          <a:solidFill>
            <a:srgbClr val="C9DAF8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 The lack of private sector participation </a:t>
            </a:r>
            <a:endParaRPr sz="1200"/>
          </a:p>
        </p:txBody>
      </p:sp>
      <p:sp>
        <p:nvSpPr>
          <p:cNvPr id="255" name="Google Shape;255;p28"/>
          <p:cNvSpPr/>
          <p:nvPr/>
        </p:nvSpPr>
        <p:spPr>
          <a:xfrm>
            <a:off x="2524738" y="1874725"/>
            <a:ext cx="1959000" cy="975900"/>
          </a:xfrm>
          <a:prstGeom prst="round2DiagRect">
            <a:avLst>
              <a:gd fmla="val 0" name="adj1"/>
              <a:gd fmla="val 0" name="adj2"/>
            </a:avLst>
          </a:prstGeom>
          <a:solidFill>
            <a:srgbClr val="FFF2CC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Geneva's strength 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international public policies </a:t>
            </a:r>
            <a:endParaRPr sz="1200"/>
          </a:p>
        </p:txBody>
      </p:sp>
      <p:sp>
        <p:nvSpPr>
          <p:cNvPr id="256" name="Google Shape;256;p28"/>
          <p:cNvSpPr/>
          <p:nvPr/>
        </p:nvSpPr>
        <p:spPr>
          <a:xfrm>
            <a:off x="2527863" y="4057425"/>
            <a:ext cx="1959000" cy="856200"/>
          </a:xfrm>
          <a:prstGeom prst="round2DiagRect">
            <a:avLst>
              <a:gd fmla="val 0" name="adj1"/>
              <a:gd fmla="val 0" name="adj2"/>
            </a:avLst>
          </a:prstGeom>
          <a:solidFill>
            <a:srgbClr val="FFF2CC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Potential d</a:t>
            </a:r>
            <a:r>
              <a:rPr lang="en" sz="1200">
                <a:solidFill>
                  <a:schemeClr val="dk1"/>
                </a:solidFill>
              </a:rPr>
              <a:t>ecentralization of the UN</a:t>
            </a:r>
            <a:endParaRPr sz="1200"/>
          </a:p>
        </p:txBody>
      </p:sp>
      <p:sp>
        <p:nvSpPr>
          <p:cNvPr id="257" name="Google Shape;257;p28"/>
          <p:cNvSpPr/>
          <p:nvPr/>
        </p:nvSpPr>
        <p:spPr>
          <a:xfrm>
            <a:off x="2527863" y="2966075"/>
            <a:ext cx="1959000" cy="975900"/>
          </a:xfrm>
          <a:prstGeom prst="round2DiagRect">
            <a:avLst>
              <a:gd fmla="val 0" name="adj1"/>
              <a:gd fmla="val 0" name="adj2"/>
            </a:avLst>
          </a:prstGeom>
          <a:solidFill>
            <a:srgbClr val="FFF2CC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Geneva's role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as a bridge for governance discussions </a:t>
            </a:r>
            <a:endParaRPr sz="1200"/>
          </a:p>
        </p:txBody>
      </p:sp>
      <p:sp>
        <p:nvSpPr>
          <p:cNvPr id="258" name="Google Shape;258;p28"/>
          <p:cNvSpPr/>
          <p:nvPr/>
        </p:nvSpPr>
        <p:spPr>
          <a:xfrm>
            <a:off x="4660263" y="2936550"/>
            <a:ext cx="1959000" cy="975900"/>
          </a:xfrm>
          <a:prstGeom prst="round2DiagRect">
            <a:avLst>
              <a:gd fmla="val 0" name="adj1"/>
              <a:gd fmla="val 0" name="adj2"/>
            </a:avLst>
          </a:prstGeom>
          <a:solidFill>
            <a:srgbClr val="D9D2E9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Further polarization between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the US and China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59" name="Google Shape;259;p28"/>
          <p:cNvSpPr/>
          <p:nvPr/>
        </p:nvSpPr>
        <p:spPr>
          <a:xfrm>
            <a:off x="4657138" y="1874700"/>
            <a:ext cx="1959000" cy="975900"/>
          </a:xfrm>
          <a:prstGeom prst="round2DiagRect">
            <a:avLst>
              <a:gd fmla="val 0" name="adj1"/>
              <a:gd fmla="val 0" name="adj2"/>
            </a:avLst>
          </a:prstGeom>
          <a:solidFill>
            <a:srgbClr val="D9D2E9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The robust governance structure of International Geneva </a:t>
            </a:r>
            <a:endParaRPr sz="1200"/>
          </a:p>
        </p:txBody>
      </p:sp>
      <p:sp>
        <p:nvSpPr>
          <p:cNvPr id="260" name="Google Shape;260;p28"/>
          <p:cNvSpPr/>
          <p:nvPr/>
        </p:nvSpPr>
        <p:spPr>
          <a:xfrm>
            <a:off x="6789538" y="1874700"/>
            <a:ext cx="1959000" cy="975900"/>
          </a:xfrm>
          <a:prstGeom prst="round2DiagRect">
            <a:avLst>
              <a:gd fmla="val 0" name="adj1"/>
              <a:gd fmla="val 0" name="adj2"/>
            </a:avLst>
          </a:prstGeom>
          <a:solidFill>
            <a:srgbClr val="D9EAD3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Emerging technologies  </a:t>
            </a:r>
            <a:endParaRPr sz="1200"/>
          </a:p>
        </p:txBody>
      </p:sp>
      <p:sp>
        <p:nvSpPr>
          <p:cNvPr id="261" name="Google Shape;261;p28"/>
          <p:cNvSpPr/>
          <p:nvPr/>
        </p:nvSpPr>
        <p:spPr>
          <a:xfrm>
            <a:off x="6792663" y="2936550"/>
            <a:ext cx="1959000" cy="975900"/>
          </a:xfrm>
          <a:prstGeom prst="round2DiagRect">
            <a:avLst>
              <a:gd fmla="val 0" name="adj1"/>
              <a:gd fmla="val 0" name="adj2"/>
            </a:avLst>
          </a:prstGeom>
          <a:solidFill>
            <a:srgbClr val="D9EAD3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Key dynamic in shaping global governance</a:t>
            </a:r>
            <a:endParaRPr sz="1200"/>
          </a:p>
        </p:txBody>
      </p:sp>
      <p:sp>
        <p:nvSpPr>
          <p:cNvPr id="262" name="Google Shape;262;p28"/>
          <p:cNvSpPr/>
          <p:nvPr/>
        </p:nvSpPr>
        <p:spPr>
          <a:xfrm>
            <a:off x="410913" y="1320171"/>
            <a:ext cx="1915800" cy="468600"/>
          </a:xfrm>
          <a:prstGeom prst="roundRect">
            <a:avLst>
              <a:gd fmla="val 0" name="adj"/>
            </a:avLst>
          </a:prstGeom>
          <a:solidFill>
            <a:srgbClr val="C9DAF8"/>
          </a:solidFill>
          <a:ln cap="flat" cmpd="sng" w="952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Specialization</a:t>
            </a:r>
            <a:endParaRPr b="1"/>
          </a:p>
        </p:txBody>
      </p:sp>
      <p:sp>
        <p:nvSpPr>
          <p:cNvPr id="263" name="Google Shape;263;p28"/>
          <p:cNvSpPr/>
          <p:nvPr/>
        </p:nvSpPr>
        <p:spPr>
          <a:xfrm>
            <a:off x="2537100" y="1320159"/>
            <a:ext cx="1915800" cy="468600"/>
          </a:xfrm>
          <a:prstGeom prst="roundRect">
            <a:avLst>
              <a:gd fmla="val 0" name="adj"/>
            </a:avLst>
          </a:prstGeom>
          <a:solidFill>
            <a:srgbClr val="FFF2CC"/>
          </a:solidFill>
          <a:ln cap="flat" cmpd="sng" w="952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Decentralization</a:t>
            </a:r>
            <a:endParaRPr b="1"/>
          </a:p>
        </p:txBody>
      </p:sp>
      <p:sp>
        <p:nvSpPr>
          <p:cNvPr id="264" name="Google Shape;264;p28"/>
          <p:cNvSpPr/>
          <p:nvPr/>
        </p:nvSpPr>
        <p:spPr>
          <a:xfrm>
            <a:off x="4663313" y="1320159"/>
            <a:ext cx="1915800" cy="468600"/>
          </a:xfrm>
          <a:prstGeom prst="roundRect">
            <a:avLst>
              <a:gd fmla="val 0" name="adj"/>
            </a:avLst>
          </a:prstGeom>
          <a:solidFill>
            <a:srgbClr val="D9D2E9"/>
          </a:solidFill>
          <a:ln cap="flat" cmpd="sng" w="952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Fragmentation</a:t>
            </a:r>
            <a:endParaRPr b="1"/>
          </a:p>
        </p:txBody>
      </p:sp>
      <p:sp>
        <p:nvSpPr>
          <p:cNvPr id="265" name="Google Shape;265;p28"/>
          <p:cNvSpPr/>
          <p:nvPr/>
        </p:nvSpPr>
        <p:spPr>
          <a:xfrm>
            <a:off x="6789513" y="1320159"/>
            <a:ext cx="1915800" cy="468600"/>
          </a:xfrm>
          <a:prstGeom prst="roundRect">
            <a:avLst>
              <a:gd fmla="val 0" name="adj"/>
            </a:avLst>
          </a:prstGeom>
          <a:solidFill>
            <a:srgbClr val="D9EAD3"/>
          </a:solidFill>
          <a:ln cap="flat" cmpd="sng" w="952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Collaboration</a:t>
            </a:r>
            <a:endParaRPr b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Synthesis of Findings &amp; Recommendations</a:t>
            </a:r>
            <a:endParaRPr/>
          </a:p>
        </p:txBody>
      </p:sp>
      <p:grpSp>
        <p:nvGrpSpPr>
          <p:cNvPr id="271" name="Google Shape;271;p29"/>
          <p:cNvGrpSpPr/>
          <p:nvPr/>
        </p:nvGrpSpPr>
        <p:grpSpPr>
          <a:xfrm>
            <a:off x="946479" y="3682225"/>
            <a:ext cx="7251451" cy="1060231"/>
            <a:chOff x="1593000" y="2322568"/>
            <a:chExt cx="5957975" cy="643500"/>
          </a:xfrm>
        </p:grpSpPr>
        <p:sp>
          <p:nvSpPr>
            <p:cNvPr id="272" name="Google Shape;272;p2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2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C27BA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2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C27BA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2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</a:rPr>
                <a:t>Fostering Multi-Stakeholder Collaboration</a:t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76" name="Google Shape;276;p29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B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29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D5A6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rgbClr val="FFFFFF"/>
                  </a:solidFill>
                </a:rPr>
                <a:t>03</a:t>
              </a:r>
              <a:endParaRPr sz="2600">
                <a:solidFill>
                  <a:srgbClr val="FFFFFF"/>
                </a:solidFill>
              </a:endParaRPr>
            </a:p>
          </p:txBody>
        </p:sp>
        <p:sp>
          <p:nvSpPr>
            <p:cNvPr id="278" name="Google Shape;278;p2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Enhance existing and establish new innovation parks</a:t>
              </a:r>
              <a:endParaRPr sz="1000">
                <a:solidFill>
                  <a:schemeClr val="dk1"/>
                </a:solidFill>
              </a:endParaRPr>
            </a:p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Augment multi-stakeholder collaboration</a:t>
              </a:r>
              <a:endParaRPr sz="1000">
                <a:solidFill>
                  <a:schemeClr val="dk1"/>
                </a:solidFill>
              </a:endParaRPr>
            </a:p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Support creation of a new institution</a:t>
              </a:r>
              <a:endParaRPr sz="1000">
                <a:solidFill>
                  <a:schemeClr val="dk1"/>
                </a:solidFill>
              </a:endParaRPr>
            </a:p>
          </p:txBody>
        </p:sp>
      </p:grpSp>
      <p:grpSp>
        <p:nvGrpSpPr>
          <p:cNvPr id="279" name="Google Shape;279;p29"/>
          <p:cNvGrpSpPr/>
          <p:nvPr/>
        </p:nvGrpSpPr>
        <p:grpSpPr>
          <a:xfrm>
            <a:off x="946479" y="2602890"/>
            <a:ext cx="7251451" cy="1060231"/>
            <a:chOff x="1593000" y="2322568"/>
            <a:chExt cx="5957975" cy="643500"/>
          </a:xfrm>
        </p:grpSpPr>
        <p:sp>
          <p:nvSpPr>
            <p:cNvPr id="280" name="Google Shape;280;p2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8E7C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8E7C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2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</a:rPr>
                <a:t>Invest in Physical &amp; Digital Infrastructure</a:t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84" name="Google Shape;284;p29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B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9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B4A7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rgbClr val="FFFFFF"/>
                  </a:solidFill>
                </a:rPr>
                <a:t>02</a:t>
              </a:r>
              <a:endParaRPr sz="2600">
                <a:solidFill>
                  <a:srgbClr val="FFFFFF"/>
                </a:solidFill>
              </a:endParaRPr>
            </a:p>
          </p:txBody>
        </p:sp>
        <p:sp>
          <p:nvSpPr>
            <p:cNvPr id="286" name="Google Shape;286;p2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Establish a dual hub Geneva-Zurich</a:t>
              </a:r>
              <a:endParaRPr sz="1000">
                <a:solidFill>
                  <a:schemeClr val="dk1"/>
                </a:solidFill>
              </a:endParaRPr>
            </a:p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Invest in digital infrastructure</a:t>
              </a:r>
              <a:endParaRPr sz="1000">
                <a:solidFill>
                  <a:schemeClr val="dk1"/>
                </a:solidFill>
              </a:endParaRPr>
            </a:p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Incentivize bottom-up tech innovation</a:t>
              </a:r>
              <a:endParaRPr sz="1000">
                <a:solidFill>
                  <a:schemeClr val="dk1"/>
                </a:solidFill>
              </a:endParaRPr>
            </a:p>
          </p:txBody>
        </p:sp>
      </p:grpSp>
      <p:grpSp>
        <p:nvGrpSpPr>
          <p:cNvPr id="287" name="Google Shape;287;p29"/>
          <p:cNvGrpSpPr/>
          <p:nvPr/>
        </p:nvGrpSpPr>
        <p:grpSpPr>
          <a:xfrm>
            <a:off x="946479" y="1523539"/>
            <a:ext cx="7251451" cy="1060231"/>
            <a:chOff x="1593000" y="2322568"/>
            <a:chExt cx="5957975" cy="643500"/>
          </a:xfrm>
        </p:grpSpPr>
        <p:sp>
          <p:nvSpPr>
            <p:cNvPr id="288" name="Google Shape;288;p2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2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76A5A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2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76A5A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2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</a:rPr>
                <a:t>Nurture Tech Literacy &amp; Awareness-Building</a:t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92" name="Google Shape;292;p29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B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9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A2C4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rgbClr val="FFFFFF"/>
                  </a:solidFill>
                </a:rPr>
                <a:t>01</a:t>
              </a:r>
              <a:endParaRPr sz="2600">
                <a:solidFill>
                  <a:srgbClr val="FFFFFF"/>
                </a:solidFill>
              </a:endParaRPr>
            </a:p>
          </p:txBody>
        </p:sp>
        <p:sp>
          <p:nvSpPr>
            <p:cNvPr id="294" name="Google Shape;294;p2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Strengthen tech literacy in Geneva</a:t>
              </a:r>
              <a:endParaRPr sz="1000">
                <a:solidFill>
                  <a:schemeClr val="dk1"/>
                </a:solidFill>
              </a:endParaRPr>
            </a:p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Prepare the next generation of policymakers</a:t>
              </a:r>
              <a:endParaRPr sz="1000">
                <a:solidFill>
                  <a:schemeClr val="dk1"/>
                </a:solidFill>
              </a:endParaRPr>
            </a:p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Establish an information center</a:t>
              </a:r>
              <a:endParaRPr sz="100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Synthesis of Findings &amp; Recommendations </a:t>
            </a:r>
            <a:endParaRPr/>
          </a:p>
        </p:txBody>
      </p:sp>
      <p:grpSp>
        <p:nvGrpSpPr>
          <p:cNvPr id="300" name="Google Shape;300;p30"/>
          <p:cNvGrpSpPr/>
          <p:nvPr/>
        </p:nvGrpSpPr>
        <p:grpSpPr>
          <a:xfrm>
            <a:off x="980999" y="3658076"/>
            <a:ext cx="7181743" cy="1054503"/>
            <a:chOff x="1593000" y="2322568"/>
            <a:chExt cx="5957975" cy="643500"/>
          </a:xfrm>
        </p:grpSpPr>
        <p:sp>
          <p:nvSpPr>
            <p:cNvPr id="301" name="Google Shape;301;p30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30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93C4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30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93C4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30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</a:rPr>
                <a:t>Prevent Fragmentation</a:t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05" name="Google Shape;305;p30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B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30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B6D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rgbClr val="FFFFFF"/>
                  </a:solidFill>
                </a:rPr>
                <a:t>06</a:t>
              </a:r>
              <a:endParaRPr sz="2600">
                <a:solidFill>
                  <a:srgbClr val="FFFFFF"/>
                </a:solidFill>
              </a:endParaRPr>
            </a:p>
          </p:txBody>
        </p:sp>
        <p:sp>
          <p:nvSpPr>
            <p:cNvPr id="307" name="Google Shape;307;p30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Promote multilateralism through multi country initiatives</a:t>
              </a:r>
              <a:endParaRPr sz="1000">
                <a:solidFill>
                  <a:schemeClr val="dk1"/>
                </a:solidFill>
              </a:endParaRPr>
            </a:p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Form new alliances</a:t>
              </a:r>
              <a:endParaRPr sz="1000">
                <a:solidFill>
                  <a:schemeClr val="dk1"/>
                </a:solidFill>
              </a:endParaRPr>
            </a:p>
          </p:txBody>
        </p:sp>
      </p:grpSp>
      <p:grpSp>
        <p:nvGrpSpPr>
          <p:cNvPr id="308" name="Google Shape;308;p30"/>
          <p:cNvGrpSpPr/>
          <p:nvPr/>
        </p:nvGrpSpPr>
        <p:grpSpPr>
          <a:xfrm>
            <a:off x="980999" y="2584557"/>
            <a:ext cx="7181743" cy="1054503"/>
            <a:chOff x="1593000" y="2322568"/>
            <a:chExt cx="5957975" cy="643500"/>
          </a:xfrm>
        </p:grpSpPr>
        <p:sp>
          <p:nvSpPr>
            <p:cNvPr id="309" name="Google Shape;309;p30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30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30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30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</a:rPr>
                <a:t>Address Governance Gaps</a:t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13" name="Google Shape;313;p30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B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30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F9CB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rgbClr val="FFFFFF"/>
                  </a:solidFill>
                </a:rPr>
                <a:t>05</a:t>
              </a:r>
              <a:endParaRPr sz="2600">
                <a:solidFill>
                  <a:srgbClr val="FFFFFF"/>
                </a:solidFill>
              </a:endParaRPr>
            </a:p>
          </p:txBody>
        </p:sp>
        <p:sp>
          <p:nvSpPr>
            <p:cNvPr id="315" name="Google Shape;315;p30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Support reforming international governance structures</a:t>
              </a:r>
              <a:endParaRPr sz="1000">
                <a:solidFill>
                  <a:schemeClr val="dk1"/>
                </a:solidFill>
              </a:endParaRPr>
            </a:p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Advocate for the establishment of a crisis management center</a:t>
              </a:r>
              <a:endParaRPr sz="1000">
                <a:solidFill>
                  <a:schemeClr val="dk1"/>
                </a:solidFill>
              </a:endParaRPr>
            </a:p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Harmonize bottom-up initiatives</a:t>
              </a:r>
              <a:endParaRPr sz="1000">
                <a:solidFill>
                  <a:schemeClr val="dk1"/>
                </a:solidFill>
              </a:endParaRPr>
            </a:p>
          </p:txBody>
        </p:sp>
      </p:grpSp>
      <p:grpSp>
        <p:nvGrpSpPr>
          <p:cNvPr id="316" name="Google Shape;316;p30"/>
          <p:cNvGrpSpPr/>
          <p:nvPr/>
        </p:nvGrpSpPr>
        <p:grpSpPr>
          <a:xfrm>
            <a:off x="980999" y="1511022"/>
            <a:ext cx="7181743" cy="1054503"/>
            <a:chOff x="1593000" y="2322568"/>
            <a:chExt cx="5957975" cy="643500"/>
          </a:xfrm>
        </p:grpSpPr>
        <p:sp>
          <p:nvSpPr>
            <p:cNvPr id="317" name="Google Shape;317;p30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30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30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FFD9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30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</a:rPr>
                <a:t>Enhance Geneva’s Global Position</a:t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21" name="Google Shape;321;p30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B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30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FFE5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rgbClr val="FFFFFF"/>
                  </a:solidFill>
                </a:rPr>
                <a:t>04</a:t>
              </a:r>
              <a:endParaRPr sz="2600">
                <a:solidFill>
                  <a:srgbClr val="FFFFFF"/>
                </a:solidFill>
              </a:endParaRPr>
            </a:p>
          </p:txBody>
        </p:sp>
        <p:sp>
          <p:nvSpPr>
            <p:cNvPr id="323" name="Google Shape;323;p30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Extend science diplomacy initiatives</a:t>
              </a:r>
              <a:endParaRPr sz="1000">
                <a:solidFill>
                  <a:schemeClr val="dk1"/>
                </a:solidFill>
              </a:endParaRPr>
            </a:p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Push Geneva’s image as a tech leader</a:t>
              </a:r>
              <a:endParaRPr sz="1000">
                <a:solidFill>
                  <a:schemeClr val="dk1"/>
                </a:solidFill>
              </a:endParaRPr>
            </a:p>
            <a:p>
              <a:pPr indent="-2921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Char char="●"/>
              </a:pPr>
              <a:r>
                <a:rPr lang="en" sz="1000">
                  <a:solidFill>
                    <a:schemeClr val="dk1"/>
                  </a:solidFill>
                </a:rPr>
                <a:t>Promote international, public-private tech development</a:t>
              </a:r>
              <a:endParaRPr sz="100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for your attention </a:t>
            </a:r>
            <a:r>
              <a:rPr lang="en"/>
              <a:t>and participation</a:t>
            </a:r>
            <a:endParaRPr/>
          </a:p>
        </p:txBody>
      </p:sp>
      <p:pic>
        <p:nvPicPr>
          <p:cNvPr id="329" name="Google Shape;32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Structure </a:t>
            </a:r>
            <a:endParaRPr/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Overview of the Applied Research Project</a:t>
            </a:r>
            <a:endParaRPr u="sng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Case studies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Expert Interviews</a:t>
            </a:r>
            <a:endParaRPr b="1">
              <a:highlight>
                <a:srgbClr val="FFFF00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Foresight Analysis 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Synthesis of findings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Recommendations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Applied Research Project</a:t>
            </a:r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700" y="1017725"/>
            <a:ext cx="3803157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/>
        </p:nvSpPr>
        <p:spPr>
          <a:xfrm>
            <a:off x="6787912" y="3466713"/>
            <a:ext cx="1894200" cy="799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Jérôme Duberry</a:t>
            </a:r>
            <a:endParaRPr b="1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Academic Supervisor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5057450" y="1649750"/>
            <a:ext cx="3118200" cy="15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Permanent Mission of Switzerland to the UN and other IOs in Geneva</a:t>
            </a:r>
            <a:endParaRPr b="1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Beneficiary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4773776" y="3466713"/>
            <a:ext cx="1814700" cy="799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Hassan Thuillard</a:t>
            </a:r>
            <a:endParaRPr b="1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Project Partner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445025"/>
            <a:ext cx="8520600" cy="10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Geneva Digital Governance Hub</a:t>
            </a:r>
            <a:endParaRPr sz="2400"/>
          </a:p>
        </p:txBody>
      </p:sp>
      <p:sp>
        <p:nvSpPr>
          <p:cNvPr id="81" name="Google Shape;81;p16"/>
          <p:cNvSpPr txBox="1"/>
          <p:nvPr/>
        </p:nvSpPr>
        <p:spPr>
          <a:xfrm>
            <a:off x="1418300" y="1221400"/>
            <a:ext cx="5947500" cy="1032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As a host state, how can Switzerland maximize Geneva’s </a:t>
            </a:r>
            <a:r>
              <a:rPr lang="en" sz="1600">
                <a:solidFill>
                  <a:schemeClr val="dk2"/>
                </a:solidFill>
              </a:rPr>
              <a:t>potential</a:t>
            </a:r>
            <a:r>
              <a:rPr lang="en" sz="1600">
                <a:solidFill>
                  <a:schemeClr val="dk2"/>
                </a:solidFill>
              </a:rPr>
              <a:t> as a global digital governance hub? 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1418300" y="2536350"/>
            <a:ext cx="5947500" cy="10329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How can Geneva </a:t>
            </a:r>
            <a:r>
              <a:rPr lang="en" sz="1600">
                <a:solidFill>
                  <a:schemeClr val="dk1"/>
                </a:solidFill>
              </a:rPr>
              <a:t>enhance</a:t>
            </a:r>
            <a:r>
              <a:rPr lang="en" sz="1600">
                <a:solidFill>
                  <a:schemeClr val="dk1"/>
                </a:solidFill>
              </a:rPr>
              <a:t> its collaborative ecosystem for digital </a:t>
            </a:r>
            <a:r>
              <a:rPr lang="en" sz="1600">
                <a:solidFill>
                  <a:schemeClr val="dk1"/>
                </a:solidFill>
              </a:rPr>
              <a:t>tech</a:t>
            </a:r>
            <a:r>
              <a:rPr lang="en" sz="1600">
                <a:solidFill>
                  <a:schemeClr val="dk1"/>
                </a:solidFill>
              </a:rPr>
              <a:t> governance and </a:t>
            </a:r>
            <a:r>
              <a:rPr lang="en" sz="1600">
                <a:solidFill>
                  <a:schemeClr val="dk1"/>
                </a:solidFill>
              </a:rPr>
              <a:t>develop</a:t>
            </a:r>
            <a:r>
              <a:rPr lang="en" sz="1600">
                <a:solidFill>
                  <a:schemeClr val="dk1"/>
                </a:solidFill>
              </a:rPr>
              <a:t> governance mechanisms?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6"/>
          <p:cNvSpPr txBox="1"/>
          <p:nvPr/>
        </p:nvSpPr>
        <p:spPr>
          <a:xfrm>
            <a:off x="1418300" y="3851275"/>
            <a:ext cx="5947500" cy="1032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Policy Recommendations</a:t>
            </a:r>
            <a:endParaRPr b="1" sz="180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</a:t>
            </a:r>
            <a:endParaRPr/>
          </a:p>
        </p:txBody>
      </p:sp>
      <p:sp>
        <p:nvSpPr>
          <p:cNvPr id="90" name="Google Shape;90;p17"/>
          <p:cNvSpPr txBox="1"/>
          <p:nvPr/>
        </p:nvSpPr>
        <p:spPr>
          <a:xfrm>
            <a:off x="985875" y="1483050"/>
            <a:ext cx="3180300" cy="2451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Expert Interviews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4687300" y="1483050"/>
            <a:ext cx="3180300" cy="2451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Foresight Analysis</a:t>
            </a:r>
            <a:endParaRPr b="1" sz="1800">
              <a:solidFill>
                <a:schemeClr val="lt1"/>
              </a:solidFill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8"/>
          <p:cNvPicPr preferRelativeResize="0"/>
          <p:nvPr/>
        </p:nvPicPr>
        <p:blipFill rotWithShape="1">
          <a:blip r:embed="rId3">
            <a:alphaModFix/>
          </a:blip>
          <a:srcRect b="26288" l="0" r="2752" t="33820"/>
          <a:stretch/>
        </p:blipFill>
        <p:spPr>
          <a:xfrm>
            <a:off x="321088" y="1883950"/>
            <a:ext cx="8593976" cy="26439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Timeline</a:t>
            </a:r>
            <a:endParaRPr/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0" name="Google Shape;100;p18"/>
          <p:cNvCxnSpPr/>
          <p:nvPr/>
        </p:nvCxnSpPr>
        <p:spPr>
          <a:xfrm>
            <a:off x="3364062" y="1711284"/>
            <a:ext cx="27873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01" name="Google Shape;101;p18"/>
          <p:cNvSpPr txBox="1"/>
          <p:nvPr/>
        </p:nvSpPr>
        <p:spPr>
          <a:xfrm>
            <a:off x="3486625" y="1344700"/>
            <a:ext cx="233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Supplementary Interviews</a:t>
            </a:r>
            <a:endParaRPr sz="1300"/>
          </a:p>
        </p:txBody>
      </p:sp>
      <p:sp>
        <p:nvSpPr>
          <p:cNvPr id="102" name="Google Shape;102;p18"/>
          <p:cNvSpPr txBox="1"/>
          <p:nvPr/>
        </p:nvSpPr>
        <p:spPr>
          <a:xfrm>
            <a:off x="943622" y="2448719"/>
            <a:ext cx="708000" cy="27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3" name="Google Shape;103;p18"/>
          <p:cNvSpPr/>
          <p:nvPr/>
        </p:nvSpPr>
        <p:spPr>
          <a:xfrm>
            <a:off x="1167390" y="2645772"/>
            <a:ext cx="301800" cy="19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8"/>
          <p:cNvSpPr/>
          <p:nvPr/>
        </p:nvSpPr>
        <p:spPr>
          <a:xfrm>
            <a:off x="2307049" y="3220806"/>
            <a:ext cx="301800" cy="19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8"/>
          <p:cNvSpPr/>
          <p:nvPr/>
        </p:nvSpPr>
        <p:spPr>
          <a:xfrm>
            <a:off x="3467523" y="2685182"/>
            <a:ext cx="301800" cy="19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8"/>
          <p:cNvSpPr/>
          <p:nvPr/>
        </p:nvSpPr>
        <p:spPr>
          <a:xfrm>
            <a:off x="4504674" y="3200624"/>
            <a:ext cx="301800" cy="19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8"/>
          <p:cNvSpPr/>
          <p:nvPr/>
        </p:nvSpPr>
        <p:spPr>
          <a:xfrm>
            <a:off x="5616743" y="2648374"/>
            <a:ext cx="301800" cy="19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6702300" y="3220806"/>
            <a:ext cx="301800" cy="19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8"/>
          <p:cNvSpPr/>
          <p:nvPr/>
        </p:nvSpPr>
        <p:spPr>
          <a:xfrm>
            <a:off x="7765962" y="2624704"/>
            <a:ext cx="301800" cy="19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8"/>
          <p:cNvSpPr txBox="1"/>
          <p:nvPr/>
        </p:nvSpPr>
        <p:spPr>
          <a:xfrm>
            <a:off x="839543" y="2499903"/>
            <a:ext cx="915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Literature 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Review</a:t>
            </a:r>
            <a:endParaRPr sz="1100"/>
          </a:p>
        </p:txBody>
      </p:sp>
      <p:sp>
        <p:nvSpPr>
          <p:cNvPr id="111" name="Google Shape;111;p18"/>
          <p:cNvSpPr txBox="1"/>
          <p:nvPr/>
        </p:nvSpPr>
        <p:spPr>
          <a:xfrm>
            <a:off x="1816064" y="3148076"/>
            <a:ext cx="1160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Preliminary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Interviews</a:t>
            </a:r>
            <a:endParaRPr sz="1100"/>
          </a:p>
        </p:txBody>
      </p:sp>
      <p:sp>
        <p:nvSpPr>
          <p:cNvPr id="112" name="Google Shape;112;p18"/>
          <p:cNvSpPr txBox="1"/>
          <p:nvPr/>
        </p:nvSpPr>
        <p:spPr>
          <a:xfrm>
            <a:off x="2936033" y="2325434"/>
            <a:ext cx="11604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Horizon Scanning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&amp; Driver Mapping</a:t>
            </a:r>
            <a:endParaRPr sz="1100"/>
          </a:p>
        </p:txBody>
      </p:sp>
      <p:sp>
        <p:nvSpPr>
          <p:cNvPr id="113" name="Google Shape;113;p18"/>
          <p:cNvSpPr txBox="1"/>
          <p:nvPr/>
        </p:nvSpPr>
        <p:spPr>
          <a:xfrm>
            <a:off x="4037886" y="3069731"/>
            <a:ext cx="1160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Scenario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Building</a:t>
            </a:r>
            <a:endParaRPr sz="1100"/>
          </a:p>
        </p:txBody>
      </p:sp>
      <p:sp>
        <p:nvSpPr>
          <p:cNvPr id="114" name="Google Shape;114;p18"/>
          <p:cNvSpPr txBox="1"/>
          <p:nvPr/>
        </p:nvSpPr>
        <p:spPr>
          <a:xfrm>
            <a:off x="5138672" y="2575358"/>
            <a:ext cx="11604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Workshop</a:t>
            </a:r>
            <a:endParaRPr b="1" sz="1100">
              <a:solidFill>
                <a:srgbClr val="FF0000"/>
              </a:solidFill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6231495" y="3210151"/>
            <a:ext cx="1160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Synthesis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of Results</a:t>
            </a:r>
            <a:endParaRPr sz="1100"/>
          </a:p>
        </p:txBody>
      </p:sp>
      <p:sp>
        <p:nvSpPr>
          <p:cNvPr id="116" name="Google Shape;116;p18"/>
          <p:cNvSpPr txBox="1"/>
          <p:nvPr/>
        </p:nvSpPr>
        <p:spPr>
          <a:xfrm>
            <a:off x="7251187" y="2612929"/>
            <a:ext cx="13797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Recommendations</a:t>
            </a:r>
            <a:endParaRPr sz="1100"/>
          </a:p>
        </p:txBody>
      </p:sp>
      <p:sp>
        <p:nvSpPr>
          <p:cNvPr id="117" name="Google Shape;117;p18"/>
          <p:cNvSpPr txBox="1"/>
          <p:nvPr/>
        </p:nvSpPr>
        <p:spPr>
          <a:xfrm>
            <a:off x="5776277" y="4355250"/>
            <a:ext cx="2337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Integration of Feedback</a:t>
            </a:r>
            <a:endParaRPr/>
          </a:p>
        </p:txBody>
      </p:sp>
      <p:cxnSp>
        <p:nvCxnSpPr>
          <p:cNvPr id="118" name="Google Shape;118;p18"/>
          <p:cNvCxnSpPr/>
          <p:nvPr/>
        </p:nvCxnSpPr>
        <p:spPr>
          <a:xfrm>
            <a:off x="5551577" y="4280148"/>
            <a:ext cx="27873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9"/>
          <p:cNvPicPr preferRelativeResize="0"/>
          <p:nvPr/>
        </p:nvPicPr>
        <p:blipFill rotWithShape="1">
          <a:blip r:embed="rId4">
            <a:alphaModFix/>
          </a:blip>
          <a:srcRect b="3332" l="4371" r="3792" t="5857"/>
          <a:stretch/>
        </p:blipFill>
        <p:spPr>
          <a:xfrm>
            <a:off x="464100" y="1113650"/>
            <a:ext cx="7102100" cy="395214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Digital</a:t>
            </a:r>
            <a:r>
              <a:rPr lang="en"/>
              <a:t> Governance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0"/>
          <p:cNvSpPr/>
          <p:nvPr/>
        </p:nvSpPr>
        <p:spPr>
          <a:xfrm>
            <a:off x="819500" y="1676550"/>
            <a:ext cx="3246900" cy="499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Geneva Human Rights Platform</a:t>
            </a:r>
            <a:endParaRPr/>
          </a:p>
        </p:txBody>
      </p:sp>
      <p:sp>
        <p:nvSpPr>
          <p:cNvPr id="132" name="Google Shape;132;p20"/>
          <p:cNvSpPr/>
          <p:nvPr/>
        </p:nvSpPr>
        <p:spPr>
          <a:xfrm>
            <a:off x="819500" y="1177350"/>
            <a:ext cx="3246900" cy="499200"/>
          </a:xfrm>
          <a:prstGeom prst="roundRect">
            <a:avLst>
              <a:gd fmla="val 0" name="adj"/>
            </a:avLst>
          </a:prstGeom>
          <a:solidFill>
            <a:schemeClr val="dk1"/>
          </a:solidFill>
          <a:ln cap="flat" cmpd="sng" w="952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Zoom-In</a:t>
            </a:r>
            <a:endParaRPr b="1" sz="1800">
              <a:solidFill>
                <a:schemeClr val="lt1"/>
              </a:solidFill>
            </a:endParaRPr>
          </a:p>
        </p:txBody>
      </p:sp>
      <p:sp>
        <p:nvSpPr>
          <p:cNvPr id="133" name="Google Shape;133;p20"/>
          <p:cNvSpPr/>
          <p:nvPr/>
        </p:nvSpPr>
        <p:spPr>
          <a:xfrm>
            <a:off x="819500" y="2175751"/>
            <a:ext cx="3246900" cy="499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Geneva Global Health</a:t>
            </a:r>
            <a:endParaRPr/>
          </a:p>
        </p:txBody>
      </p:sp>
      <p:sp>
        <p:nvSpPr>
          <p:cNvPr id="134" name="Google Shape;134;p20"/>
          <p:cNvSpPr txBox="1"/>
          <p:nvPr/>
        </p:nvSpPr>
        <p:spPr>
          <a:xfrm>
            <a:off x="4891750" y="1177350"/>
            <a:ext cx="3246900" cy="4992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Zoom-Out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35" name="Google Shape;135;p20"/>
          <p:cNvSpPr/>
          <p:nvPr/>
        </p:nvSpPr>
        <p:spPr>
          <a:xfrm>
            <a:off x="4891750" y="1676550"/>
            <a:ext cx="3246900" cy="499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San Francisco</a:t>
            </a:r>
            <a:endParaRPr/>
          </a:p>
        </p:txBody>
      </p:sp>
      <p:sp>
        <p:nvSpPr>
          <p:cNvPr id="136" name="Google Shape;136;p20"/>
          <p:cNvSpPr/>
          <p:nvPr/>
        </p:nvSpPr>
        <p:spPr>
          <a:xfrm>
            <a:off x="4891750" y="2175751"/>
            <a:ext cx="3246900" cy="499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China</a:t>
            </a:r>
            <a:endParaRPr/>
          </a:p>
        </p:txBody>
      </p:sp>
      <p:sp>
        <p:nvSpPr>
          <p:cNvPr id="137" name="Google Shape;137;p20"/>
          <p:cNvSpPr/>
          <p:nvPr/>
        </p:nvSpPr>
        <p:spPr>
          <a:xfrm>
            <a:off x="819500" y="2674950"/>
            <a:ext cx="3246900" cy="226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Applicable </a:t>
            </a:r>
            <a:r>
              <a:rPr b="1" lang="en" sz="1200">
                <a:solidFill>
                  <a:schemeClr val="dk1"/>
                </a:solidFill>
              </a:rPr>
              <a:t>Findings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Academia as a collaboration promoter 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Exchange of best practices 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Geneva’s historical ecosystem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Bottom-up approaches</a:t>
            </a:r>
            <a:endParaRPr sz="1150">
              <a:solidFill>
                <a:schemeClr val="dk1"/>
              </a:solidFill>
            </a:endParaRPr>
          </a:p>
        </p:txBody>
      </p:sp>
      <p:sp>
        <p:nvSpPr>
          <p:cNvPr id="138" name="Google Shape;138;p20"/>
          <p:cNvSpPr/>
          <p:nvPr/>
        </p:nvSpPr>
        <p:spPr>
          <a:xfrm>
            <a:off x="4891750" y="2674950"/>
            <a:ext cx="3246900" cy="221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Applicable </a:t>
            </a:r>
            <a:r>
              <a:rPr b="1" lang="en" sz="1200">
                <a:solidFill>
                  <a:schemeClr val="dk1"/>
                </a:solidFill>
              </a:rPr>
              <a:t>Findings</a:t>
            </a:r>
            <a:endParaRPr b="1"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Tech diplomacy as a bridge between policymakers and tech experts,</a:t>
            </a:r>
            <a:endParaRPr baseline="-25000"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Academic excellence and venture capital as critical tech enablers, 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Disruptive tech as a layer of unpredictability,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China fostering an alternative approach to tech development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chemeClr val="dk1"/>
              </a:solidFill>
            </a:endParaRPr>
          </a:p>
        </p:txBody>
      </p:sp>
      <p:sp>
        <p:nvSpPr>
          <p:cNvPr id="139" name="Google Shape;13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Studies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/>
          <p:nvPr/>
        </p:nvSpPr>
        <p:spPr>
          <a:xfrm>
            <a:off x="363125" y="1424513"/>
            <a:ext cx="1826100" cy="6495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Adam Day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UN University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45" name="Google Shape;145;p21"/>
          <p:cNvSpPr txBox="1"/>
          <p:nvPr/>
        </p:nvSpPr>
        <p:spPr>
          <a:xfrm>
            <a:off x="363125" y="2305150"/>
            <a:ext cx="1826100" cy="5727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Yongling Cheng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Guangdong University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46" name="Google Shape;146;p21"/>
          <p:cNvSpPr txBox="1"/>
          <p:nvPr/>
        </p:nvSpPr>
        <p:spPr>
          <a:xfrm>
            <a:off x="6780425" y="3904775"/>
            <a:ext cx="1826100" cy="6132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Steve MacFeely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WHO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47" name="Google Shape;147;p21"/>
          <p:cNvSpPr txBox="1"/>
          <p:nvPr/>
        </p:nvSpPr>
        <p:spPr>
          <a:xfrm>
            <a:off x="6780425" y="2274675"/>
            <a:ext cx="1826100" cy="5727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Sorina Teleanu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DiploFoundation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48" name="Google Shape;148;p21"/>
          <p:cNvSpPr txBox="1"/>
          <p:nvPr/>
        </p:nvSpPr>
        <p:spPr>
          <a:xfrm>
            <a:off x="2502213" y="2804475"/>
            <a:ext cx="1826100" cy="6495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Romain Darioli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DFAE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6780425" y="1453300"/>
            <a:ext cx="1826100" cy="6495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Maricela Munoz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GESDA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4641313" y="2285400"/>
            <a:ext cx="1826100" cy="5727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Lennig Pedron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Trust Valley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51" name="Google Shape;151;p21"/>
          <p:cNvSpPr txBox="1"/>
          <p:nvPr/>
        </p:nvSpPr>
        <p:spPr>
          <a:xfrm>
            <a:off x="2502213" y="3592575"/>
            <a:ext cx="1826100" cy="5727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Jorge Cancio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OFCOM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52" name="Google Shape;152;p21"/>
          <p:cNvSpPr txBox="1"/>
          <p:nvPr/>
        </p:nvSpPr>
        <p:spPr>
          <a:xfrm>
            <a:off x="6780425" y="3089725"/>
            <a:ext cx="1826100" cy="5727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Davide Fanciulli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SDG Lab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53" name="Google Shape;153;p21"/>
          <p:cNvSpPr txBox="1"/>
          <p:nvPr/>
        </p:nvSpPr>
        <p:spPr>
          <a:xfrm>
            <a:off x="2502213" y="1153238"/>
            <a:ext cx="1826100" cy="7113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Ambassador Benedikt Wechsler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EDA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54" name="Google Shape;154;p21"/>
          <p:cNvSpPr txBox="1"/>
          <p:nvPr/>
        </p:nvSpPr>
        <p:spPr>
          <a:xfrm>
            <a:off x="2502213" y="2009763"/>
            <a:ext cx="1826100" cy="6495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Ambassador Benjamin Rothen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FSO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55" name="Google Shape;155;p21"/>
          <p:cNvSpPr txBox="1"/>
          <p:nvPr/>
        </p:nvSpPr>
        <p:spPr>
          <a:xfrm>
            <a:off x="4641325" y="3069475"/>
            <a:ext cx="1826100" cy="613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Antonio Gambardella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FONGIT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56" name="Google Shape;156;p21"/>
          <p:cNvSpPr txBox="1"/>
          <p:nvPr/>
        </p:nvSpPr>
        <p:spPr>
          <a:xfrm>
            <a:off x="4641325" y="1424513"/>
            <a:ext cx="1826100" cy="6495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2"/>
                </a:solidFill>
              </a:rPr>
              <a:t>Anton Aschwanden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Google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57" name="Google Shape;157;p21"/>
          <p:cNvSpPr txBox="1"/>
          <p:nvPr/>
        </p:nvSpPr>
        <p:spPr>
          <a:xfrm>
            <a:off x="2502213" y="4303875"/>
            <a:ext cx="1826100" cy="7113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Alexander Barclay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State of Geneva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58" name="Google Shape;158;p21"/>
          <p:cNvSpPr txBox="1"/>
          <p:nvPr/>
        </p:nvSpPr>
        <p:spPr>
          <a:xfrm>
            <a:off x="311700" y="3108975"/>
            <a:ext cx="1826100" cy="5727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Domenico Zipoli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Geneva Academy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59" name="Google Shape;15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1421" y="445025"/>
            <a:ext cx="130087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1"/>
          <p:cNvSpPr txBox="1"/>
          <p:nvPr/>
        </p:nvSpPr>
        <p:spPr>
          <a:xfrm>
            <a:off x="311700" y="3912800"/>
            <a:ext cx="1826100" cy="5727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Maxime Stauffer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Simon Institute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61" name="Google Shape;161;p21"/>
          <p:cNvSpPr txBox="1"/>
          <p:nvPr/>
        </p:nvSpPr>
        <p:spPr>
          <a:xfrm>
            <a:off x="4641325" y="3894050"/>
            <a:ext cx="1826100" cy="613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Marc</a:t>
            </a:r>
            <a:r>
              <a:rPr b="1" lang="en" sz="1100">
                <a:solidFill>
                  <a:schemeClr val="dk1"/>
                </a:solidFill>
              </a:rPr>
              <a:t> </a:t>
            </a:r>
            <a:r>
              <a:rPr b="1" lang="en" sz="1200">
                <a:solidFill>
                  <a:schemeClr val="dk2"/>
                </a:solidFill>
              </a:rPr>
              <a:t>Løebekken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Proton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62" name="Google Shape;16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Expert Interviews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