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 /><Relationship Id="rId2" Type="http://schemas.openxmlformats.org/package/2006/relationships/metadata/thumbnail" Target="docProps/thumbnail.jpeg" /><Relationship Id="rId1" Type="http://schemas.openxmlformats.org/officeDocument/2006/relationships/officeDocument" Target="ppt/presentation.xml" /><Relationship Id="rId4" Type="http://schemas.openxmlformats.org/officeDocument/2006/relationships/extended-properties" Target="docProps/app.xml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8"/>
  </p:notesMasterIdLst>
  <p:sldIdLst>
    <p:sldId id="257" r:id="rId2"/>
    <p:sldId id="256" r:id="rId3"/>
    <p:sldId id="258" r:id="rId4"/>
    <p:sldId id="692" r:id="rId5"/>
    <p:sldId id="693" r:id="rId6"/>
    <p:sldId id="694" r:id="rId7"/>
    <p:sldId id="260" r:id="rId8"/>
    <p:sldId id="695" r:id="rId9"/>
    <p:sldId id="696" r:id="rId10"/>
    <p:sldId id="698" r:id="rId11"/>
    <p:sldId id="711" r:id="rId12"/>
    <p:sldId id="697" r:id="rId13"/>
    <p:sldId id="699" r:id="rId14"/>
    <p:sldId id="712" r:id="rId15"/>
    <p:sldId id="700" r:id="rId16"/>
    <p:sldId id="708" r:id="rId17"/>
    <p:sldId id="706" r:id="rId18"/>
    <p:sldId id="701" r:id="rId19"/>
    <p:sldId id="705" r:id="rId20"/>
    <p:sldId id="707" r:id="rId21"/>
    <p:sldId id="703" r:id="rId22"/>
    <p:sldId id="709" r:id="rId23"/>
    <p:sldId id="714" r:id="rId24"/>
    <p:sldId id="704" r:id="rId25"/>
    <p:sldId id="710" r:id="rId26"/>
    <p:sldId id="713" r:id="rId2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1C8E4250-F12E-0E00-0712-E4949D632E63}" name="Orla O'Gorman" initials="OO" userId="S::Orla.OGorman@cso.ie::ce6a1ffb-37c8-4eb5-ad81-246c546c1162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59" d="100"/>
          <a:sy n="59" d="100"/>
        </p:scale>
        <p:origin x="964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-245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 /><Relationship Id="rId13" Type="http://schemas.openxmlformats.org/officeDocument/2006/relationships/slide" Target="slides/slide12.xml" /><Relationship Id="rId18" Type="http://schemas.openxmlformats.org/officeDocument/2006/relationships/slide" Target="slides/slide17.xml" /><Relationship Id="rId26" Type="http://schemas.openxmlformats.org/officeDocument/2006/relationships/slide" Target="slides/slide25.xml" /><Relationship Id="rId3" Type="http://schemas.openxmlformats.org/officeDocument/2006/relationships/slide" Target="slides/slide2.xml" /><Relationship Id="rId21" Type="http://schemas.openxmlformats.org/officeDocument/2006/relationships/slide" Target="slides/slide20.xml" /><Relationship Id="rId7" Type="http://schemas.openxmlformats.org/officeDocument/2006/relationships/slide" Target="slides/slide6.xml" /><Relationship Id="rId12" Type="http://schemas.openxmlformats.org/officeDocument/2006/relationships/slide" Target="slides/slide11.xml" /><Relationship Id="rId17" Type="http://schemas.openxmlformats.org/officeDocument/2006/relationships/slide" Target="slides/slide16.xml" /><Relationship Id="rId25" Type="http://schemas.openxmlformats.org/officeDocument/2006/relationships/slide" Target="slides/slide24.xml" /><Relationship Id="rId33" Type="http://schemas.microsoft.com/office/2018/10/relationships/authors" Target="authors.xml" /><Relationship Id="rId2" Type="http://schemas.openxmlformats.org/officeDocument/2006/relationships/slide" Target="slides/slide1.xml" /><Relationship Id="rId16" Type="http://schemas.openxmlformats.org/officeDocument/2006/relationships/slide" Target="slides/slide15.xml" /><Relationship Id="rId20" Type="http://schemas.openxmlformats.org/officeDocument/2006/relationships/slide" Target="slides/slide19.xml" /><Relationship Id="rId29" Type="http://schemas.openxmlformats.org/officeDocument/2006/relationships/presProps" Target="presProps.xml" /><Relationship Id="rId1" Type="http://schemas.openxmlformats.org/officeDocument/2006/relationships/slideMaster" Target="slideMasters/slideMaster1.xml" /><Relationship Id="rId6" Type="http://schemas.openxmlformats.org/officeDocument/2006/relationships/slide" Target="slides/slide5.xml" /><Relationship Id="rId11" Type="http://schemas.openxmlformats.org/officeDocument/2006/relationships/slide" Target="slides/slide10.xml" /><Relationship Id="rId24" Type="http://schemas.openxmlformats.org/officeDocument/2006/relationships/slide" Target="slides/slide23.xml" /><Relationship Id="rId32" Type="http://schemas.openxmlformats.org/officeDocument/2006/relationships/tableStyles" Target="tableStyles.xml" /><Relationship Id="rId5" Type="http://schemas.openxmlformats.org/officeDocument/2006/relationships/slide" Target="slides/slide4.xml" /><Relationship Id="rId15" Type="http://schemas.openxmlformats.org/officeDocument/2006/relationships/slide" Target="slides/slide14.xml" /><Relationship Id="rId23" Type="http://schemas.openxmlformats.org/officeDocument/2006/relationships/slide" Target="slides/slide22.xml" /><Relationship Id="rId28" Type="http://schemas.openxmlformats.org/officeDocument/2006/relationships/notesMaster" Target="notesMasters/notesMaster1.xml" /><Relationship Id="rId10" Type="http://schemas.openxmlformats.org/officeDocument/2006/relationships/slide" Target="slides/slide9.xml" /><Relationship Id="rId19" Type="http://schemas.openxmlformats.org/officeDocument/2006/relationships/slide" Target="slides/slide18.xml" /><Relationship Id="rId31" Type="http://schemas.openxmlformats.org/officeDocument/2006/relationships/theme" Target="theme/theme1.xml" /><Relationship Id="rId4" Type="http://schemas.openxmlformats.org/officeDocument/2006/relationships/slide" Target="slides/slide3.xml" /><Relationship Id="rId9" Type="http://schemas.openxmlformats.org/officeDocument/2006/relationships/slide" Target="slides/slide8.xml" /><Relationship Id="rId14" Type="http://schemas.openxmlformats.org/officeDocument/2006/relationships/slide" Target="slides/slide13.xml" /><Relationship Id="rId22" Type="http://schemas.openxmlformats.org/officeDocument/2006/relationships/slide" Target="slides/slide21.xml" /><Relationship Id="rId27" Type="http://schemas.openxmlformats.org/officeDocument/2006/relationships/slide" Target="slides/slide26.xml" /><Relationship Id="rId30" Type="http://schemas.openxmlformats.org/officeDocument/2006/relationships/viewProps" Target="viewProps.xml" 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 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955FAB7-D3B9-4F11-AB01-2E3A28088048}" type="datetimeFigureOut">
              <a:rPr lang="en-IE" smtClean="0"/>
              <a:t>04/11/2024</a:t>
            </a:fld>
            <a:endParaRPr lang="en-I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323C6B3-7063-438B-BC60-6FE6E374348E}" type="slidenum">
              <a:rPr lang="en-IE" smtClean="0"/>
              <a:t>‹N°›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2065840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 /><Relationship Id="rId1" Type="http://schemas.openxmlformats.org/officeDocument/2006/relationships/slideMaster" Target="../slideMasters/slideMaster1.xml" 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E25793-2F7C-7F2E-3920-DE221638CDF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4109ED1-FFA5-194B-93D0-51DA26E09E1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I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701DD0D-290F-79C0-4425-90EE7051D9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F800D5-4EC7-4ABE-9FC6-83BF291F3E6A}" type="datetimeFigureOut">
              <a:rPr lang="en-IE" smtClean="0"/>
              <a:t>04/11/2024</a:t>
            </a:fld>
            <a:endParaRPr lang="en-I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855649B-021C-B554-7472-BC4FCF3906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7A463D5-726A-27DE-CB7A-B81857A0AB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CC315F-C957-459B-96D1-52D5E4B6FEAE}" type="slidenum">
              <a:rPr lang="en-IE" smtClean="0"/>
              <a:t>‹N°›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948513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CBE778-794A-9072-84FA-CF18F651E2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81001BC-B79C-82E7-598F-286049F3C9B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08AD676-E568-4177-E1D1-98A3AB1559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F800D5-4EC7-4ABE-9FC6-83BF291F3E6A}" type="datetimeFigureOut">
              <a:rPr lang="en-IE" smtClean="0"/>
              <a:t>04/11/2024</a:t>
            </a:fld>
            <a:endParaRPr lang="en-I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C63544C-BB2B-6A73-4FD5-985CC06B57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24096D-587B-4EA1-2F16-C9F21491D7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CC315F-C957-459B-96D1-52D5E4B6FEAE}" type="slidenum">
              <a:rPr lang="en-IE" smtClean="0"/>
              <a:t>‹N°›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1972643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0A76AF5-D7A6-4579-8871-55D7E5BB23C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AB179E9-FC0C-9E5F-2518-0394CE4D0C2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14C1EB-9842-1653-4003-384643DE43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F800D5-4EC7-4ABE-9FC6-83BF291F3E6A}" type="datetimeFigureOut">
              <a:rPr lang="en-IE" smtClean="0"/>
              <a:t>04/11/2024</a:t>
            </a:fld>
            <a:endParaRPr lang="en-I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45CF3D3-E18C-94DF-F638-DBA7BB8591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BBCE3C5-7CB4-D621-C4D8-3F3B1936DB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CC315F-C957-459B-96D1-52D5E4B6FEAE}" type="slidenum">
              <a:rPr lang="en-IE" smtClean="0"/>
              <a:t>‹N°›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953662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005F40-7A7D-01A0-BC5A-F630CC15EA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  <a:endParaRPr lang="en-I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2B1BE17-82E8-85FC-425A-49ABF854125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34029E6-5DE1-ADEA-E99B-A3B3332647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F800D5-4EC7-4ABE-9FC6-83BF291F3E6A}" type="datetimeFigureOut">
              <a:rPr lang="en-IE" smtClean="0"/>
              <a:t>04/11/2024</a:t>
            </a:fld>
            <a:endParaRPr lang="en-I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C06AD8A-62AC-A6D4-9558-D3CD3F571D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F66A9CE-B86F-0C33-8CDB-110D2F4886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CC315F-C957-459B-96D1-52D5E4B6FEAE}" type="slidenum">
              <a:rPr lang="en-IE" smtClean="0"/>
              <a:t>‹N°›</a:t>
            </a:fld>
            <a:endParaRPr lang="en-IE"/>
          </a:p>
        </p:txBody>
      </p:sp>
      <p:pic>
        <p:nvPicPr>
          <p:cNvPr id="7" name="Picture 2">
            <a:extLst>
              <a:ext uri="{FF2B5EF4-FFF2-40B4-BE49-F238E27FC236}">
                <a16:creationId xmlns:a16="http://schemas.microsoft.com/office/drawing/2014/main" id="{23992451-8581-ABBE-9ADF-026A67347B98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5" y="0"/>
            <a:ext cx="1218565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060635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4CDD0E-1AE0-94CC-A663-183776685C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FED0F73-29A7-89E0-A936-9178501A8AD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A6318E5-3022-591D-B23B-30C6BB320E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F800D5-4EC7-4ABE-9FC6-83BF291F3E6A}" type="datetimeFigureOut">
              <a:rPr lang="en-IE" smtClean="0"/>
              <a:t>04/11/2024</a:t>
            </a:fld>
            <a:endParaRPr lang="en-I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EC6C81-1CFE-D2EF-E0B7-2AC49CA096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6DF8DB8-83FF-7A48-9BCB-4C3E3CB124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CC315F-C957-459B-96D1-52D5E4B6FEAE}" type="slidenum">
              <a:rPr lang="en-IE" smtClean="0"/>
              <a:t>‹N°›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5214980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3C186B-96CA-FE62-5CDD-DD6B98609C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4575F4-134B-0229-8612-F9022EFA2E6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2BDE95A-2315-3259-D0F3-B20EC26105A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5864CE5-BCCF-3C42-9CB3-E8A6C3C718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F800D5-4EC7-4ABE-9FC6-83BF291F3E6A}" type="datetimeFigureOut">
              <a:rPr lang="en-IE" smtClean="0"/>
              <a:t>04/11/2024</a:t>
            </a:fld>
            <a:endParaRPr lang="en-I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3A790BD-0C5E-8BEC-72F0-412002E690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B106A68-EDDD-7116-CB2B-F6D625481B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CC315F-C957-459B-96D1-52D5E4B6FEAE}" type="slidenum">
              <a:rPr lang="en-IE" smtClean="0"/>
              <a:t>‹N°›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4560184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69975D-264E-F5AF-3C76-1CFC9AB198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FDDE0CB-5FFE-47AB-5361-534FA8545C5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E0DB1FF-8F94-F9A5-085A-E780D5D0F07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69A3E4C-B45B-3CF5-A4F2-EA9BB5B8284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68F2F9C-ED0D-6E25-753B-8FB4BB4711D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1C859FD-F479-7BC4-4DB1-50DAC581E2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F800D5-4EC7-4ABE-9FC6-83BF291F3E6A}" type="datetimeFigureOut">
              <a:rPr lang="en-IE" smtClean="0"/>
              <a:t>04/11/2024</a:t>
            </a:fld>
            <a:endParaRPr lang="en-IE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C210305-F2F5-77AC-1900-9FB638EB78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9FB4BB8-88CC-D8A3-87C8-C3484340B6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CC315F-C957-459B-96D1-52D5E4B6FEAE}" type="slidenum">
              <a:rPr lang="en-IE" smtClean="0"/>
              <a:t>‹N°›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7207485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90593B-77B8-55D6-BD59-62AD144D4F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CA49B46-DFA4-04D9-C9B3-5A12912234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F800D5-4EC7-4ABE-9FC6-83BF291F3E6A}" type="datetimeFigureOut">
              <a:rPr lang="en-IE" smtClean="0"/>
              <a:t>04/11/2024</a:t>
            </a:fld>
            <a:endParaRPr lang="en-IE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DC3B391-643A-BBF0-A9A0-256CE54619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4163D66-8A38-8BF3-16AA-83B6BDB253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CC315F-C957-459B-96D1-52D5E4B6FEAE}" type="slidenum">
              <a:rPr lang="en-IE" smtClean="0"/>
              <a:t>‹N°›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4576386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1F85FD8-48D6-B8E3-72C7-E4651BB53B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F800D5-4EC7-4ABE-9FC6-83BF291F3E6A}" type="datetimeFigureOut">
              <a:rPr lang="en-IE" smtClean="0"/>
              <a:t>04/11/2024</a:t>
            </a:fld>
            <a:endParaRPr lang="en-IE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707CFC0-0658-2DAB-60D4-B775474E30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47687A6-2129-22BE-DEA0-7985DF1734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CC315F-C957-459B-96D1-52D5E4B6FEAE}" type="slidenum">
              <a:rPr lang="en-IE" smtClean="0"/>
              <a:t>‹N°›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42907851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01CE16-EF9D-93DB-C496-C4B7262EE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00C5141-9E1B-EAB7-2E36-C566AC57AE7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CC45D92-73F8-829E-A587-45FD0B10674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A38B474-0B24-78BA-1402-34CB11BF53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F800D5-4EC7-4ABE-9FC6-83BF291F3E6A}" type="datetimeFigureOut">
              <a:rPr lang="en-IE" smtClean="0"/>
              <a:t>04/11/2024</a:t>
            </a:fld>
            <a:endParaRPr lang="en-I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94E6B5C-4D4E-2B26-63CF-E1C80D193B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EB608E8-AC58-98D2-4B72-0CDBEBEAC7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CC315F-C957-459B-96D1-52D5E4B6FEAE}" type="slidenum">
              <a:rPr lang="en-IE" smtClean="0"/>
              <a:t>‹N°›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0435145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526B12-6C22-8E11-60B1-59792213C7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ABA567A-7D39-04B3-CE24-1BB9BF9A1A5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I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4261FBA-7EE8-8F1C-B8FD-90068C5199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A3108A2-19F7-8F56-56C8-2B629E7D04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F800D5-4EC7-4ABE-9FC6-83BF291F3E6A}" type="datetimeFigureOut">
              <a:rPr lang="en-IE" smtClean="0"/>
              <a:t>04/11/2024</a:t>
            </a:fld>
            <a:endParaRPr lang="en-I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06C373-5770-51D7-72A6-A06EA22A71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3D53E91-EADF-B2A7-923C-0C2DAA4451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CC315F-C957-459B-96D1-52D5E4B6FEAE}" type="slidenum">
              <a:rPr lang="en-IE" smtClean="0"/>
              <a:t>‹N°›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40122254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 /><Relationship Id="rId3" Type="http://schemas.openxmlformats.org/officeDocument/2006/relationships/slideLayout" Target="../slideLayouts/slideLayout3.xml" /><Relationship Id="rId7" Type="http://schemas.openxmlformats.org/officeDocument/2006/relationships/slideLayout" Target="../slideLayouts/slideLayout7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1" Type="http://schemas.openxmlformats.org/officeDocument/2006/relationships/slideLayout" Target="../slideLayouts/slideLayout1.xml" /><Relationship Id="rId6" Type="http://schemas.openxmlformats.org/officeDocument/2006/relationships/slideLayout" Target="../slideLayouts/slideLayout6.xml" /><Relationship Id="rId11" Type="http://schemas.openxmlformats.org/officeDocument/2006/relationships/slideLayout" Target="../slideLayouts/slideLayout11.xml" /><Relationship Id="rId5" Type="http://schemas.openxmlformats.org/officeDocument/2006/relationships/slideLayout" Target="../slideLayouts/slideLayout5.xml" /><Relationship Id="rId10" Type="http://schemas.openxmlformats.org/officeDocument/2006/relationships/slideLayout" Target="../slideLayouts/slideLayout10.xml" /><Relationship Id="rId4" Type="http://schemas.openxmlformats.org/officeDocument/2006/relationships/slideLayout" Target="../slideLayouts/slideLayout4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91AB180-AEAA-49A5-3F15-626B793A23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669540A-D6E9-1CDB-E5EA-F782F8A7DEC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6F2F274-04B9-DA52-3773-D0734031FF6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AF800D5-4EC7-4ABE-9FC6-83BF291F3E6A}" type="datetimeFigureOut">
              <a:rPr lang="en-IE" smtClean="0"/>
              <a:t>04/11/2024</a:t>
            </a:fld>
            <a:endParaRPr lang="en-I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77FCA11-545E-3C10-4917-D525CFB7985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I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B263A1-6E5E-D89C-78D0-84D8833265F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ACC315F-C957-459B-96D1-52D5E4B6FEAE}" type="slidenum">
              <a:rPr lang="en-IE" smtClean="0"/>
              <a:t>‹N°›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2355980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 /><Relationship Id="rId1" Type="http://schemas.openxmlformats.org/officeDocument/2006/relationships/slideLayout" Target="../slideLayouts/slideLayout1.xml" 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 /><Relationship Id="rId2" Type="http://schemas.openxmlformats.org/officeDocument/2006/relationships/image" Target="../media/image1.png" /><Relationship Id="rId1" Type="http://schemas.openxmlformats.org/officeDocument/2006/relationships/slideLayout" Target="../slideLayouts/slideLayout2.xml" 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 /><Relationship Id="rId2" Type="http://schemas.openxmlformats.org/officeDocument/2006/relationships/image" Target="../media/image1.png" /><Relationship Id="rId1" Type="http://schemas.openxmlformats.org/officeDocument/2006/relationships/slideLayout" Target="../slideLayouts/slideLayout2.xml" 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 /><Relationship Id="rId2" Type="http://schemas.openxmlformats.org/officeDocument/2006/relationships/image" Target="../media/image1.png" /><Relationship Id="rId1" Type="http://schemas.openxmlformats.org/officeDocument/2006/relationships/slideLayout" Target="../slideLayouts/slideLayout2.xml" 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 /><Relationship Id="rId2" Type="http://schemas.openxmlformats.org/officeDocument/2006/relationships/image" Target="../media/image1.png" /><Relationship Id="rId1" Type="http://schemas.openxmlformats.org/officeDocument/2006/relationships/slideLayout" Target="../slideLayouts/slideLayout2.xml" 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 /><Relationship Id="rId2" Type="http://schemas.openxmlformats.org/officeDocument/2006/relationships/image" Target="../media/image1.png" /><Relationship Id="rId1" Type="http://schemas.openxmlformats.org/officeDocument/2006/relationships/slideLayout" Target="../slideLayouts/slideLayout2.xml" 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 /><Relationship Id="rId1" Type="http://schemas.openxmlformats.org/officeDocument/2006/relationships/slideLayout" Target="../slideLayouts/slideLayout2.xml" 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 /><Relationship Id="rId1" Type="http://schemas.openxmlformats.org/officeDocument/2006/relationships/slideLayout" Target="../slideLayouts/slideLayout2.xml" 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 /><Relationship Id="rId2" Type="http://schemas.openxmlformats.org/officeDocument/2006/relationships/image" Target="../media/image1.png" /><Relationship Id="rId1" Type="http://schemas.openxmlformats.org/officeDocument/2006/relationships/slideLayout" Target="../slideLayouts/slideLayout2.xml" 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 /><Relationship Id="rId2" Type="http://schemas.openxmlformats.org/officeDocument/2006/relationships/image" Target="../media/image1.png" /><Relationship Id="rId1" Type="http://schemas.openxmlformats.org/officeDocument/2006/relationships/slideLayout" Target="../slideLayouts/slideLayout2.xml" 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 /><Relationship Id="rId2" Type="http://schemas.openxmlformats.org/officeDocument/2006/relationships/image" Target="../media/image1.png" /><Relationship Id="rId1" Type="http://schemas.openxmlformats.org/officeDocument/2006/relationships/slideLayout" Target="../slideLayouts/slideLayout2.xml" 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 /><Relationship Id="rId1" Type="http://schemas.openxmlformats.org/officeDocument/2006/relationships/slideLayout" Target="../slideLayouts/slideLayout2.xml" 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 /><Relationship Id="rId2" Type="http://schemas.openxmlformats.org/officeDocument/2006/relationships/image" Target="../media/image1.png" /><Relationship Id="rId1" Type="http://schemas.openxmlformats.org/officeDocument/2006/relationships/slideLayout" Target="../slideLayouts/slideLayout2.xml" 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 /><Relationship Id="rId2" Type="http://schemas.openxmlformats.org/officeDocument/2006/relationships/image" Target="../media/image1.png" /><Relationship Id="rId1" Type="http://schemas.openxmlformats.org/officeDocument/2006/relationships/slideLayout" Target="../slideLayouts/slideLayout2.xml" 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 /><Relationship Id="rId2" Type="http://schemas.openxmlformats.org/officeDocument/2006/relationships/image" Target="../media/image1.png" /><Relationship Id="rId1" Type="http://schemas.openxmlformats.org/officeDocument/2006/relationships/slideLayout" Target="../slideLayouts/slideLayout2.xml" 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 /><Relationship Id="rId2" Type="http://schemas.openxmlformats.org/officeDocument/2006/relationships/image" Target="../media/image1.png" /><Relationship Id="rId1" Type="http://schemas.openxmlformats.org/officeDocument/2006/relationships/slideLayout" Target="../slideLayouts/slideLayout2.xml" 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 /><Relationship Id="rId2" Type="http://schemas.openxmlformats.org/officeDocument/2006/relationships/image" Target="../media/image1.png" /><Relationship Id="rId1" Type="http://schemas.openxmlformats.org/officeDocument/2006/relationships/slideLayout" Target="../slideLayouts/slideLayout2.xml" 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 /><Relationship Id="rId2" Type="http://schemas.openxmlformats.org/officeDocument/2006/relationships/image" Target="../media/image1.png" /><Relationship Id="rId1" Type="http://schemas.openxmlformats.org/officeDocument/2006/relationships/slideLayout" Target="../slideLayouts/slideLayout2.xml" 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 /><Relationship Id="rId2" Type="http://schemas.openxmlformats.org/officeDocument/2006/relationships/image" Target="../media/image1.png" /><Relationship Id="rId1" Type="http://schemas.openxmlformats.org/officeDocument/2006/relationships/slideLayout" Target="../slideLayouts/slideLayout2.xml" 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 /><Relationship Id="rId1" Type="http://schemas.openxmlformats.org/officeDocument/2006/relationships/slideLayout" Target="../slideLayouts/slideLayout2.xml" 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 /><Relationship Id="rId2" Type="http://schemas.openxmlformats.org/officeDocument/2006/relationships/image" Target="../media/image1.png" /><Relationship Id="rId1" Type="http://schemas.openxmlformats.org/officeDocument/2006/relationships/slideLayout" Target="../slideLayouts/slideLayout2.xml" 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 /><Relationship Id="rId2" Type="http://schemas.openxmlformats.org/officeDocument/2006/relationships/image" Target="../media/image1.png" /><Relationship Id="rId1" Type="http://schemas.openxmlformats.org/officeDocument/2006/relationships/slideLayout" Target="../slideLayouts/slideLayout2.xml" 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 /><Relationship Id="rId2" Type="http://schemas.openxmlformats.org/officeDocument/2006/relationships/image" Target="../media/image1.png" /><Relationship Id="rId1" Type="http://schemas.openxmlformats.org/officeDocument/2006/relationships/slideLayout" Target="../slideLayouts/slideLayout2.xml" 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 /><Relationship Id="rId1" Type="http://schemas.openxmlformats.org/officeDocument/2006/relationships/slideLayout" Target="../slideLayouts/slideLayout2.xml" 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 /><Relationship Id="rId2" Type="http://schemas.openxmlformats.org/officeDocument/2006/relationships/image" Target="../media/image1.png" /><Relationship Id="rId1" Type="http://schemas.openxmlformats.org/officeDocument/2006/relationships/slideLayout" Target="../slideLayouts/slideLayout2.xml" 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 /><Relationship Id="rId2" Type="http://schemas.openxmlformats.org/officeDocument/2006/relationships/image" Target="../media/image1.png" /><Relationship Id="rId1" Type="http://schemas.openxmlformats.org/officeDocument/2006/relationships/slideLayout" Target="../slideLayouts/slideLayout2.xml" /><Relationship Id="rId4" Type="http://schemas.openxmlformats.org/officeDocument/2006/relationships/image" Target="../media/image9.png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>
            <a:extLst>
              <a:ext uri="{FF2B5EF4-FFF2-40B4-BE49-F238E27FC236}">
                <a16:creationId xmlns:a16="http://schemas.microsoft.com/office/drawing/2014/main" id="{0873F2EE-C05F-77BB-BF18-157CB4AD288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5" y="0"/>
            <a:ext cx="1218565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7737E69-8BC3-F015-3734-73B88C123CC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371601"/>
            <a:ext cx="9144000" cy="2073049"/>
          </a:xfrm>
        </p:spPr>
        <p:txBody>
          <a:bodyPr>
            <a:normAutofit/>
          </a:bodyPr>
          <a:lstStyle/>
          <a:p>
            <a:r>
              <a:rPr lang="en-US" sz="4400" b="1" dirty="0">
                <a:solidFill>
                  <a:schemeClr val="accent4">
                    <a:lumMod val="40000"/>
                    <a:lumOff val="60000"/>
                  </a:schemeClr>
                </a:solidFill>
                <a:latin typeface="Cambria"/>
                <a:ea typeface="Cambria"/>
              </a:rPr>
              <a:t>Feasibility Study for an </a:t>
            </a:r>
            <a:br>
              <a:rPr lang="en-US" sz="4400" b="1" dirty="0">
                <a:solidFill>
                  <a:schemeClr val="accent4">
                    <a:lumMod val="40000"/>
                    <a:lumOff val="60000"/>
                  </a:schemeClr>
                </a:solidFill>
                <a:latin typeface="Cambria"/>
                <a:ea typeface="Cambria"/>
              </a:rPr>
            </a:br>
            <a:r>
              <a:rPr lang="en-US" sz="4400" b="1" dirty="0">
                <a:solidFill>
                  <a:schemeClr val="accent4">
                    <a:lumMod val="40000"/>
                    <a:lumOff val="60000"/>
                  </a:schemeClr>
                </a:solidFill>
                <a:latin typeface="Cambria"/>
                <a:ea typeface="Cambria"/>
              </a:rPr>
              <a:t>International Metadata Platform</a:t>
            </a:r>
            <a:endParaRPr lang="en-IE" sz="4400" b="1" dirty="0">
              <a:solidFill>
                <a:schemeClr val="accent4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1B9C613-028B-5071-844C-C7CD8B04BA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725295"/>
            <a:ext cx="9144000" cy="1946162"/>
          </a:xfrm>
        </p:spPr>
        <p:txBody>
          <a:bodyPr>
            <a:normAutofit/>
          </a:bodyPr>
          <a:lstStyle/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US" sz="3500" dirty="0">
                <a:solidFill>
                  <a:schemeClr val="bg1"/>
                </a:solidFill>
                <a:latin typeface="Cambria"/>
                <a:ea typeface="Cambria"/>
              </a:rPr>
              <a:t>The Trusted Data Observatory</a:t>
            </a: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US" sz="2400" b="1" dirty="0">
                <a:solidFill>
                  <a:schemeClr val="accent4">
                    <a:lumMod val="40000"/>
                    <a:lumOff val="60000"/>
                  </a:schemeClr>
                </a:solidFill>
                <a:latin typeface="Cambria"/>
                <a:ea typeface="Cambria"/>
              </a:rPr>
              <a:t>Geneva, November 2024</a:t>
            </a:r>
            <a:br>
              <a:rPr lang="en-US" sz="2400" b="1" dirty="0">
                <a:solidFill>
                  <a:schemeClr val="accent4">
                    <a:lumMod val="40000"/>
                    <a:lumOff val="60000"/>
                  </a:schemeClr>
                </a:solidFill>
                <a:latin typeface="Cambria"/>
                <a:ea typeface="Cambria"/>
              </a:rPr>
            </a:br>
            <a:br>
              <a:rPr lang="en-US" sz="2400" b="1" dirty="0">
                <a:solidFill>
                  <a:schemeClr val="accent4">
                    <a:lumMod val="40000"/>
                    <a:lumOff val="60000"/>
                  </a:schemeClr>
                </a:solidFill>
                <a:latin typeface="Cambria"/>
                <a:ea typeface="Cambria"/>
              </a:rPr>
            </a:br>
            <a:r>
              <a:rPr lang="en-US" sz="2400" b="1" dirty="0">
                <a:solidFill>
                  <a:schemeClr val="accent4">
                    <a:lumMod val="40000"/>
                    <a:lumOff val="60000"/>
                  </a:schemeClr>
                </a:solidFill>
                <a:latin typeface="Cambria"/>
                <a:ea typeface="Cambria"/>
              </a:rPr>
              <a:t>Pádraig Dalton</a:t>
            </a:r>
            <a:endParaRPr lang="en-IE" b="1" dirty="0">
              <a:solidFill>
                <a:schemeClr val="accent4">
                  <a:lumMod val="40000"/>
                  <a:lumOff val="6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762090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B9C06731-2B5C-12B6-5273-2C7BED9059A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5" y="0"/>
            <a:ext cx="1218565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itle 3">
            <a:extLst>
              <a:ext uri="{FF2B5EF4-FFF2-40B4-BE49-F238E27FC236}">
                <a16:creationId xmlns:a16="http://schemas.microsoft.com/office/drawing/2014/main" id="{7E7CF932-59F9-C291-AA08-13E64DC2A6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886732"/>
          </a:xfrm>
        </p:spPr>
        <p:txBody>
          <a:bodyPr/>
          <a:lstStyle/>
          <a:p>
            <a:r>
              <a:rPr lang="en-IE" dirty="0"/>
              <a:t> The age of discovery - Metadata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992E0D51-7D00-201D-C26E-C15FD17CEA5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6058" y="1338268"/>
            <a:ext cx="5127170" cy="4485589"/>
          </a:xfrm>
        </p:spPr>
        <p:txBody>
          <a:bodyPr>
            <a:normAutofit fontScale="85000" lnSpcReduction="20000"/>
          </a:bodyPr>
          <a:lstStyle/>
          <a:p>
            <a:pPr>
              <a:lnSpc>
                <a:spcPct val="110000"/>
              </a:lnSpc>
              <a:spcAft>
                <a:spcPts val="600"/>
              </a:spcAft>
              <a:buClr>
                <a:schemeClr val="accent4"/>
              </a:buClr>
            </a:pPr>
            <a:r>
              <a:rPr lang="en-IE" sz="2800" kern="1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Metadata is “data about data” </a:t>
            </a:r>
          </a:p>
          <a:p>
            <a:pPr>
              <a:lnSpc>
                <a:spcPct val="110000"/>
              </a:lnSpc>
              <a:spcAft>
                <a:spcPts val="600"/>
              </a:spcAft>
              <a:buClr>
                <a:schemeClr val="accent4"/>
              </a:buClr>
            </a:pPr>
            <a:r>
              <a:rPr lang="en-IE" sz="28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Traditionally find “metadata” through “data” – very much still the case</a:t>
            </a:r>
            <a:endParaRPr lang="en-IE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>
              <a:lnSpc>
                <a:spcPct val="110000"/>
              </a:lnSpc>
              <a:spcAft>
                <a:spcPts val="600"/>
              </a:spcAft>
              <a:buClr>
                <a:schemeClr val="accent4"/>
              </a:buClr>
            </a:pPr>
            <a:r>
              <a:rPr lang="en-IE" dirty="0">
                <a:latin typeface="Cambria" panose="02040503050406030204" pitchFamily="18" charset="0"/>
                <a:ea typeface="Cambria" panose="02040503050406030204" pitchFamily="18" charset="0"/>
              </a:rPr>
              <a:t>But we now operate in a “machine readable” world</a:t>
            </a:r>
          </a:p>
          <a:p>
            <a:pPr>
              <a:lnSpc>
                <a:spcPct val="110000"/>
              </a:lnSpc>
              <a:spcAft>
                <a:spcPts val="600"/>
              </a:spcAft>
              <a:buClr>
                <a:schemeClr val="accent4"/>
              </a:buClr>
            </a:pPr>
            <a:r>
              <a:rPr lang="en-IE" dirty="0">
                <a:latin typeface="Cambria" panose="02040503050406030204" pitchFamily="18" charset="0"/>
                <a:ea typeface="Cambria" panose="02040503050406030204" pitchFamily="18" charset="0"/>
              </a:rPr>
              <a:t>Means we need to invert the graphic</a:t>
            </a:r>
          </a:p>
          <a:p>
            <a:pPr>
              <a:lnSpc>
                <a:spcPct val="110000"/>
              </a:lnSpc>
              <a:spcAft>
                <a:spcPts val="600"/>
              </a:spcAft>
              <a:buClr>
                <a:schemeClr val="accent4"/>
              </a:buClr>
            </a:pPr>
            <a:r>
              <a:rPr lang="en-IE" dirty="0">
                <a:latin typeface="Cambria" panose="02040503050406030204" pitchFamily="18" charset="0"/>
                <a:ea typeface="Cambria" panose="02040503050406030204" pitchFamily="18" charset="0"/>
              </a:rPr>
              <a:t>Metadata is key to discovery and transparency</a:t>
            </a:r>
          </a:p>
          <a:p>
            <a:pPr>
              <a:lnSpc>
                <a:spcPct val="110000"/>
              </a:lnSpc>
              <a:spcAft>
                <a:spcPts val="600"/>
              </a:spcAft>
              <a:buClr>
                <a:schemeClr val="accent4"/>
              </a:buClr>
            </a:pPr>
            <a:r>
              <a:rPr lang="en-IE" dirty="0">
                <a:latin typeface="Cambria" panose="02040503050406030204" pitchFamily="18" charset="0"/>
                <a:ea typeface="Cambria" panose="02040503050406030204" pitchFamily="18" charset="0"/>
              </a:rPr>
              <a:t>Minimum Viable set of Metadata (MVM)</a:t>
            </a:r>
          </a:p>
          <a:p>
            <a:pPr>
              <a:spcAft>
                <a:spcPts val="600"/>
              </a:spcAft>
              <a:buClr>
                <a:schemeClr val="accent4"/>
              </a:buClr>
            </a:pPr>
            <a:endParaRPr lang="en-IE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>
              <a:spcAft>
                <a:spcPts val="600"/>
              </a:spcAft>
              <a:buClr>
                <a:schemeClr val="accent4"/>
              </a:buClr>
            </a:pPr>
            <a:endParaRPr lang="en-IE" dirty="0">
              <a:solidFill>
                <a:srgbClr val="006168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0" indent="0">
              <a:buNone/>
            </a:pPr>
            <a:endParaRPr lang="en-IE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EF056FC6-2EEE-1253-36C1-AE4F6F6DF1D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93227" y="1338268"/>
            <a:ext cx="5845629" cy="42935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319515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B9C06731-2B5C-12B6-5273-2C7BED9059A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5" y="0"/>
            <a:ext cx="1218565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itle 3">
            <a:extLst>
              <a:ext uri="{FF2B5EF4-FFF2-40B4-BE49-F238E27FC236}">
                <a16:creationId xmlns:a16="http://schemas.microsoft.com/office/drawing/2014/main" id="{7E7CF932-59F9-C291-AA08-13E64DC2A6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9520" y="117313"/>
            <a:ext cx="10515600" cy="886732"/>
          </a:xfrm>
        </p:spPr>
        <p:txBody>
          <a:bodyPr/>
          <a:lstStyle/>
          <a:p>
            <a:r>
              <a:rPr lang="en-IE" dirty="0"/>
              <a:t> Metadata (2 of 2)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992E0D51-7D00-201D-C26E-C15FD17CEA5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8815" y="1004045"/>
            <a:ext cx="4481194" cy="4798041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110000"/>
              </a:lnSpc>
              <a:spcBef>
                <a:spcPts val="1200"/>
              </a:spcBef>
              <a:spcAft>
                <a:spcPts val="1200"/>
              </a:spcAft>
              <a:buClr>
                <a:schemeClr val="accent4"/>
              </a:buClr>
            </a:pPr>
            <a:r>
              <a:rPr lang="en-IE" sz="20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Structural, Descriptive, Reference, Administrative, </a:t>
            </a:r>
          </a:p>
          <a:p>
            <a:pPr>
              <a:lnSpc>
                <a:spcPct val="110000"/>
              </a:lnSpc>
              <a:spcBef>
                <a:spcPts val="1200"/>
              </a:spcBef>
              <a:spcAft>
                <a:spcPts val="1200"/>
              </a:spcAft>
              <a:buClr>
                <a:schemeClr val="accent4"/>
              </a:buClr>
            </a:pPr>
            <a:r>
              <a:rPr lang="en-IE" sz="20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Data Document Initiative – Resource Definition Framework (DDI-RDF)</a:t>
            </a:r>
          </a:p>
          <a:p>
            <a:pPr>
              <a:lnSpc>
                <a:spcPct val="110000"/>
              </a:lnSpc>
              <a:spcBef>
                <a:spcPts val="1200"/>
              </a:spcBef>
              <a:spcAft>
                <a:spcPts val="1200"/>
              </a:spcAft>
              <a:buClr>
                <a:schemeClr val="accent4"/>
              </a:buClr>
            </a:pPr>
            <a:r>
              <a:rPr lang="en-IE" sz="2000" dirty="0">
                <a:latin typeface="Aptos" panose="020B000402020202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DCAT – Data Catalogue Vocabulary</a:t>
            </a:r>
          </a:p>
          <a:p>
            <a:pPr>
              <a:lnSpc>
                <a:spcPct val="110000"/>
              </a:lnSpc>
              <a:spcBef>
                <a:spcPts val="1200"/>
              </a:spcBef>
              <a:spcAft>
                <a:spcPts val="1200"/>
              </a:spcAft>
              <a:buClr>
                <a:schemeClr val="accent4"/>
              </a:buClr>
            </a:pPr>
            <a:r>
              <a:rPr lang="en-IE" sz="2000" dirty="0">
                <a:latin typeface="Aptos" panose="020B000402020202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Dublin Core</a:t>
            </a:r>
          </a:p>
          <a:p>
            <a:pPr>
              <a:lnSpc>
                <a:spcPct val="110000"/>
              </a:lnSpc>
              <a:spcBef>
                <a:spcPts val="1200"/>
              </a:spcBef>
              <a:spcAft>
                <a:spcPts val="1200"/>
              </a:spcAft>
              <a:buClr>
                <a:schemeClr val="accent4"/>
              </a:buClr>
            </a:pPr>
            <a:r>
              <a:rPr lang="en-IE" sz="2000" dirty="0">
                <a:latin typeface="Aptos" panose="020B000402020202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SDMX</a:t>
            </a:r>
          </a:p>
          <a:p>
            <a:pPr>
              <a:lnSpc>
                <a:spcPct val="110000"/>
              </a:lnSpc>
              <a:spcBef>
                <a:spcPts val="1200"/>
              </a:spcBef>
              <a:spcAft>
                <a:spcPts val="1200"/>
              </a:spcAft>
              <a:buClr>
                <a:schemeClr val="accent4"/>
              </a:buClr>
            </a:pPr>
            <a:r>
              <a:rPr lang="en-IE" sz="2000" dirty="0">
                <a:latin typeface="Aptos" panose="020B000402020202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GSIM</a:t>
            </a:r>
          </a:p>
          <a:p>
            <a:pPr>
              <a:lnSpc>
                <a:spcPct val="110000"/>
              </a:lnSpc>
              <a:spcBef>
                <a:spcPts val="1200"/>
              </a:spcBef>
              <a:spcAft>
                <a:spcPts val="1200"/>
              </a:spcAft>
              <a:buClr>
                <a:schemeClr val="accent4"/>
              </a:buClr>
            </a:pPr>
            <a:r>
              <a:rPr lang="en-IE" sz="2000" dirty="0">
                <a:latin typeface="Aptos" panose="020B000402020202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IMF SDDS</a:t>
            </a:r>
          </a:p>
          <a:p>
            <a:pPr>
              <a:spcAft>
                <a:spcPts val="600"/>
              </a:spcAft>
              <a:buClr>
                <a:schemeClr val="accent4"/>
              </a:buClr>
            </a:pPr>
            <a:endParaRPr lang="en-IE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>
              <a:spcAft>
                <a:spcPts val="600"/>
              </a:spcAft>
              <a:buClr>
                <a:schemeClr val="accent4"/>
              </a:buClr>
            </a:pPr>
            <a:endParaRPr lang="en-IE" dirty="0">
              <a:solidFill>
                <a:srgbClr val="006168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0" indent="0">
              <a:buNone/>
            </a:pPr>
            <a:endParaRPr lang="en-IE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4B282F2E-D542-4F69-3670-F02379ABB23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53876" y="922134"/>
            <a:ext cx="6600466" cy="4594012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1FA7B956-50D6-87C2-B409-56B11844CC68}"/>
              </a:ext>
            </a:extLst>
          </p:cNvPr>
          <p:cNvSpPr txBox="1"/>
          <p:nvPr/>
        </p:nvSpPr>
        <p:spPr>
          <a:xfrm>
            <a:off x="8120743" y="5516146"/>
            <a:ext cx="35724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/>
              <a:t>Source: Eurostat</a:t>
            </a:r>
            <a:endParaRPr lang="en-IE" b="1" dirty="0"/>
          </a:p>
        </p:txBody>
      </p:sp>
    </p:spTree>
    <p:extLst>
      <p:ext uri="{BB962C8B-B14F-4D97-AF65-F5344CB8AC3E}">
        <p14:creationId xmlns:p14="http://schemas.microsoft.com/office/powerpoint/2010/main" val="288904077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B9C06731-2B5C-12B6-5273-2C7BED9059A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5" y="0"/>
            <a:ext cx="1218565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itle 3">
            <a:extLst>
              <a:ext uri="{FF2B5EF4-FFF2-40B4-BE49-F238E27FC236}">
                <a16:creationId xmlns:a16="http://schemas.microsoft.com/office/drawing/2014/main" id="{7E7CF932-59F9-C291-AA08-13E64DC2A6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886732"/>
          </a:xfrm>
        </p:spPr>
        <p:txBody>
          <a:bodyPr>
            <a:normAutofit fontScale="90000"/>
          </a:bodyPr>
          <a:lstStyle/>
          <a:p>
            <a:r>
              <a:rPr lang="en-IE" dirty="0"/>
              <a:t> </a:t>
            </a:r>
            <a:r>
              <a:rPr lang="en-IE" sz="4000" dirty="0"/>
              <a:t>Global Metadata Platform – </a:t>
            </a:r>
            <a:r>
              <a:rPr lang="en-IE" sz="4000" b="1" dirty="0">
                <a:solidFill>
                  <a:schemeClr val="accent2"/>
                </a:solidFill>
              </a:rPr>
              <a:t>Trusted Data Observatory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992E0D51-7D00-201D-C26E-C15FD17CEA5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26029"/>
            <a:ext cx="6324600" cy="4397828"/>
          </a:xfrm>
        </p:spPr>
        <p:txBody>
          <a:bodyPr>
            <a:normAutofit fontScale="85000" lnSpcReduction="10000"/>
          </a:bodyPr>
          <a:lstStyle/>
          <a:p>
            <a:pPr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Clr>
                <a:schemeClr val="accent4"/>
              </a:buClr>
            </a:pPr>
            <a:r>
              <a:rPr lang="en-IE" dirty="0">
                <a:latin typeface="Cambria" panose="02040503050406030204" pitchFamily="18" charset="0"/>
                <a:ea typeface="Cambria" panose="02040503050406030204" pitchFamily="18" charset="0"/>
              </a:rPr>
              <a:t>Metadata Platform </a:t>
            </a:r>
            <a:r>
              <a:rPr lang="en-IE" dirty="0">
                <a:solidFill>
                  <a:srgbClr val="FF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NOT</a:t>
            </a:r>
            <a:r>
              <a:rPr lang="en-IE" dirty="0">
                <a:latin typeface="Cambria" panose="02040503050406030204" pitchFamily="18" charset="0"/>
                <a:ea typeface="Cambria" panose="02040503050406030204" pitchFamily="18" charset="0"/>
              </a:rPr>
              <a:t> a Data Platform</a:t>
            </a:r>
          </a:p>
          <a:p>
            <a:pPr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Clr>
                <a:schemeClr val="accent4"/>
              </a:buClr>
            </a:pPr>
            <a:r>
              <a:rPr lang="en-IE" dirty="0">
                <a:latin typeface="Cambria" panose="02040503050406030204" pitchFamily="18" charset="0"/>
                <a:ea typeface="Cambria" panose="02040503050406030204" pitchFamily="18" charset="0"/>
              </a:rPr>
              <a:t>Data stays where it is</a:t>
            </a:r>
          </a:p>
          <a:p>
            <a:pPr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Clr>
                <a:schemeClr val="accent4"/>
              </a:buClr>
            </a:pPr>
            <a:r>
              <a:rPr lang="en-IE" dirty="0">
                <a:latin typeface="Cambria" panose="02040503050406030204" pitchFamily="18" charset="0"/>
                <a:ea typeface="Cambria" panose="02040503050406030204" pitchFamily="18" charset="0"/>
              </a:rPr>
              <a:t>Decisions on access rests with Data Compiler</a:t>
            </a:r>
          </a:p>
          <a:p>
            <a:pPr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Clr>
                <a:schemeClr val="accent4"/>
              </a:buClr>
            </a:pPr>
            <a:r>
              <a:rPr lang="en-IE" dirty="0">
                <a:latin typeface="Cambria" panose="02040503050406030204" pitchFamily="18" charset="0"/>
                <a:ea typeface="Cambria" panose="02040503050406030204" pitchFamily="18" charset="0"/>
              </a:rPr>
              <a:t>Only supports discovery of Trusted data</a:t>
            </a:r>
          </a:p>
          <a:p>
            <a:pPr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Clr>
                <a:schemeClr val="accent4"/>
              </a:buClr>
            </a:pPr>
            <a:r>
              <a:rPr lang="en-IE" dirty="0">
                <a:latin typeface="Cambria" panose="02040503050406030204" pitchFamily="18" charset="0"/>
                <a:ea typeface="Cambria" panose="02040503050406030204" pitchFamily="18" charset="0"/>
              </a:rPr>
              <a:t> Focus is metadata to support - Discovery, Comparability &amp; Accessibility</a:t>
            </a:r>
          </a:p>
          <a:p>
            <a:pPr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Clr>
                <a:schemeClr val="accent4"/>
              </a:buClr>
            </a:pPr>
            <a:r>
              <a:rPr lang="en-IE" dirty="0">
                <a:latin typeface="Cambria" panose="02040503050406030204" pitchFamily="18" charset="0"/>
                <a:ea typeface="Cambria" panose="02040503050406030204" pitchFamily="18" charset="0"/>
              </a:rPr>
              <a:t>Machine readable and AI enabled </a:t>
            </a:r>
          </a:p>
          <a:p>
            <a:pPr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Clr>
                <a:schemeClr val="accent4"/>
              </a:buClr>
            </a:pPr>
            <a:r>
              <a:rPr lang="en-IE" dirty="0">
                <a:latin typeface="Cambria" panose="02040503050406030204" pitchFamily="18" charset="0"/>
                <a:ea typeface="Cambria" panose="02040503050406030204" pitchFamily="18" charset="0"/>
              </a:rPr>
              <a:t>Harmonised and standardised metadata</a:t>
            </a:r>
          </a:p>
          <a:p>
            <a:pPr>
              <a:spcAft>
                <a:spcPts val="600"/>
              </a:spcAft>
              <a:buClr>
                <a:schemeClr val="accent4"/>
              </a:buClr>
            </a:pPr>
            <a:endParaRPr lang="en-IE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>
              <a:spcAft>
                <a:spcPts val="600"/>
              </a:spcAft>
              <a:buClr>
                <a:schemeClr val="accent4"/>
              </a:buClr>
            </a:pPr>
            <a:endParaRPr lang="en-IE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0" indent="0">
              <a:buNone/>
            </a:pPr>
            <a:endParaRPr lang="en-IE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0027196-2DAA-A48A-30C4-3A6FC427CC9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99001" y="1426029"/>
            <a:ext cx="4655911" cy="4265714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10F7F559-F36D-647B-2C1E-D6901EAD4B2B}"/>
              </a:ext>
            </a:extLst>
          </p:cNvPr>
          <p:cNvSpPr txBox="1"/>
          <p:nvPr/>
        </p:nvSpPr>
        <p:spPr>
          <a:xfrm>
            <a:off x="9459686" y="1819353"/>
            <a:ext cx="11865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TDO</a:t>
            </a:r>
            <a:endParaRPr lang="en-IE" b="1" dirty="0">
              <a:solidFill>
                <a:schemeClr val="bg1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345F7AD-A593-2281-BCF7-1E837C32BC6F}"/>
              </a:ext>
            </a:extLst>
          </p:cNvPr>
          <p:cNvSpPr txBox="1"/>
          <p:nvPr/>
        </p:nvSpPr>
        <p:spPr>
          <a:xfrm rot="20242340">
            <a:off x="7595213" y="3018298"/>
            <a:ext cx="232954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bg1"/>
                </a:solidFill>
              </a:rPr>
              <a:t>User search/request</a:t>
            </a:r>
            <a:endParaRPr lang="en-IE" sz="1400" b="1" dirty="0">
              <a:solidFill>
                <a:schemeClr val="bg1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F6DBFD8-3F7B-264E-EDEE-9ECF4AB235F2}"/>
              </a:ext>
            </a:extLst>
          </p:cNvPr>
          <p:cNvSpPr txBox="1"/>
          <p:nvPr/>
        </p:nvSpPr>
        <p:spPr>
          <a:xfrm>
            <a:off x="10760528" y="2941353"/>
            <a:ext cx="118654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bg1"/>
                </a:solidFill>
              </a:rPr>
              <a:t>Directed to “trusted” data</a:t>
            </a:r>
            <a:endParaRPr lang="en-IE" sz="1200" b="1" dirty="0">
              <a:solidFill>
                <a:schemeClr val="bg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9F73A31-6ACB-DB60-7C04-9953898E1109}"/>
              </a:ext>
            </a:extLst>
          </p:cNvPr>
          <p:cNvSpPr txBox="1"/>
          <p:nvPr/>
        </p:nvSpPr>
        <p:spPr>
          <a:xfrm>
            <a:off x="9133684" y="3870263"/>
            <a:ext cx="11865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Metadata</a:t>
            </a:r>
            <a:endParaRPr lang="en-IE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580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B9C06731-2B5C-12B6-5273-2C7BED9059A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5" y="0"/>
            <a:ext cx="1218565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itle 3">
            <a:extLst>
              <a:ext uri="{FF2B5EF4-FFF2-40B4-BE49-F238E27FC236}">
                <a16:creationId xmlns:a16="http://schemas.microsoft.com/office/drawing/2014/main" id="{7E7CF932-59F9-C291-AA08-13E64DC2A6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4914" y="365126"/>
            <a:ext cx="10678886" cy="886732"/>
          </a:xfrm>
        </p:spPr>
        <p:txBody>
          <a:bodyPr/>
          <a:lstStyle/>
          <a:p>
            <a:r>
              <a:rPr lang="en-IE" dirty="0"/>
              <a:t> Scope - Trusted Data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992E0D51-7D00-201D-C26E-C15FD17CEA5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6057" y="1251858"/>
            <a:ext cx="11223171" cy="4571999"/>
          </a:xfrm>
        </p:spPr>
        <p:txBody>
          <a:bodyPr>
            <a:normAutofit fontScale="85000" lnSpcReduction="20000"/>
          </a:bodyPr>
          <a:lstStyle/>
          <a:p>
            <a:pPr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  <a:buClr>
                <a:schemeClr val="accent4"/>
              </a:buClr>
            </a:pPr>
            <a:r>
              <a:rPr lang="en-IE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How do we identify “Trusted” Data</a:t>
            </a:r>
          </a:p>
          <a:p>
            <a:pPr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  <a:buClr>
                <a:schemeClr val="accent4"/>
              </a:buClr>
            </a:pPr>
            <a:r>
              <a:rPr lang="en-IE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Presence of quality metadata – always a good starting point</a:t>
            </a:r>
          </a:p>
          <a:p>
            <a:pPr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  <a:buClr>
                <a:schemeClr val="accent4"/>
              </a:buClr>
            </a:pPr>
            <a:r>
              <a:rPr lang="en-IE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Need to make some assumptions – initially at least</a:t>
            </a:r>
          </a:p>
          <a:p>
            <a:pPr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  <a:buClr>
                <a:schemeClr val="accent4"/>
              </a:buClr>
            </a:pPr>
            <a:r>
              <a:rPr lang="en-IE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Data holdings of National Statistical Institutes (NSIs) and statistically focussed International Organisations (IOs such as Eurostat, World Bank, IMF, OECD, UNSD, ILO)</a:t>
            </a:r>
          </a:p>
          <a:p>
            <a:pPr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  <a:buClr>
                <a:schemeClr val="accent4"/>
              </a:buClr>
            </a:pPr>
            <a:r>
              <a:rPr lang="en-IE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Compile in compliance with UN Fundamental Principles and recognised international standards</a:t>
            </a:r>
          </a:p>
          <a:p>
            <a:pPr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  <a:buClr>
                <a:schemeClr val="accent4"/>
              </a:buClr>
            </a:pPr>
            <a:r>
              <a:rPr lang="en-IE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Recognised Open Data platforms?</a:t>
            </a:r>
          </a:p>
          <a:p>
            <a:pPr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  <a:buClr>
                <a:schemeClr val="accent4"/>
              </a:buClr>
            </a:pPr>
            <a:r>
              <a:rPr lang="en-IE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In time will need to consider other potential sources – e.g. private data holdings from highly regulated and licensed domains</a:t>
            </a:r>
          </a:p>
          <a:p>
            <a:pPr>
              <a:spcAft>
                <a:spcPts val="600"/>
              </a:spcAft>
              <a:buClr>
                <a:schemeClr val="accent4"/>
              </a:buClr>
            </a:pPr>
            <a:endParaRPr lang="en-IE" dirty="0">
              <a:solidFill>
                <a:srgbClr val="006168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0" indent="0">
              <a:buNone/>
            </a:pPr>
            <a:endParaRPr lang="en-IE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3465ACC-C0CA-EBF6-12C6-5F543077978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10657" y="109521"/>
            <a:ext cx="3669311" cy="22526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535525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B9C06731-2B5C-12B6-5273-2C7BED9059A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5" y="0"/>
            <a:ext cx="1218565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itle 3">
            <a:extLst>
              <a:ext uri="{FF2B5EF4-FFF2-40B4-BE49-F238E27FC236}">
                <a16:creationId xmlns:a16="http://schemas.microsoft.com/office/drawing/2014/main" id="{7E7CF932-59F9-C291-AA08-13E64DC2A6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4914" y="365126"/>
            <a:ext cx="10678886" cy="886732"/>
          </a:xfrm>
        </p:spPr>
        <p:txBody>
          <a:bodyPr/>
          <a:lstStyle/>
          <a:p>
            <a:r>
              <a:rPr lang="en-IE" dirty="0"/>
              <a:t> Scope – Trusted data products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992E0D51-7D00-201D-C26E-C15FD17CEA5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6057" y="1251858"/>
            <a:ext cx="11223171" cy="4571999"/>
          </a:xfrm>
        </p:spPr>
        <p:txBody>
          <a:bodyPr>
            <a:normAutofit lnSpcReduction="10000"/>
          </a:bodyPr>
          <a:lstStyle/>
          <a:p>
            <a:pPr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  <a:buClr>
                <a:schemeClr val="accent4"/>
              </a:buClr>
            </a:pPr>
            <a:r>
              <a:rPr lang="en-IE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What type of data are we “discovering”?</a:t>
            </a:r>
          </a:p>
          <a:p>
            <a:pPr lvl="1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  <a:buClr>
                <a:schemeClr val="accent4"/>
              </a:buClr>
              <a:buFont typeface="Wingdings" panose="05000000000000000000" pitchFamily="2" charset="2"/>
              <a:buChar char="Ø"/>
            </a:pPr>
            <a:r>
              <a:rPr lang="en-IE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Statistical releases and publications</a:t>
            </a:r>
          </a:p>
          <a:p>
            <a:pPr lvl="1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  <a:buClr>
                <a:schemeClr val="accent4"/>
              </a:buClr>
              <a:buFont typeface="Wingdings" panose="05000000000000000000" pitchFamily="2" charset="2"/>
              <a:buChar char="Ø"/>
            </a:pPr>
            <a:r>
              <a:rPr lang="en-IE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Aggregate Indicator Data</a:t>
            </a:r>
          </a:p>
          <a:p>
            <a:pPr lvl="1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  <a:buClr>
                <a:schemeClr val="accent4"/>
              </a:buClr>
              <a:buFont typeface="Wingdings" panose="05000000000000000000" pitchFamily="2" charset="2"/>
              <a:buChar char="Ø"/>
            </a:pPr>
            <a:r>
              <a:rPr lang="en-IE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Online aggregate data bases (cubes) from which users can create their own tables on the fly</a:t>
            </a:r>
          </a:p>
          <a:p>
            <a:pPr lvl="1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  <a:buClr>
                <a:schemeClr val="accent4"/>
              </a:buClr>
              <a:buFont typeface="Wingdings" panose="05000000000000000000" pitchFamily="2" charset="2"/>
              <a:buChar char="Ø"/>
            </a:pPr>
            <a:r>
              <a:rPr lang="en-IE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Public Use Microdata Files</a:t>
            </a:r>
          </a:p>
          <a:p>
            <a:pPr lvl="1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  <a:buClr>
                <a:schemeClr val="accent4"/>
              </a:buClr>
              <a:buFont typeface="Wingdings" panose="05000000000000000000" pitchFamily="2" charset="2"/>
              <a:buChar char="Ø"/>
            </a:pPr>
            <a:r>
              <a:rPr lang="en-IE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Synthetic microdata</a:t>
            </a:r>
          </a:p>
          <a:p>
            <a:pPr lvl="1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  <a:buClr>
                <a:schemeClr val="accent4"/>
              </a:buClr>
              <a:buFont typeface="Wingdings" panose="05000000000000000000" pitchFamily="2" charset="2"/>
              <a:buChar char="Ø"/>
            </a:pPr>
            <a:r>
              <a:rPr lang="en-IE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Research Microdata Files (restricted access – information on content, access policy, access application process - decisions on access rest with data compiler)</a:t>
            </a:r>
          </a:p>
          <a:p>
            <a:pPr>
              <a:spcAft>
                <a:spcPts val="600"/>
              </a:spcAft>
              <a:buClr>
                <a:schemeClr val="accent4"/>
              </a:buClr>
            </a:pPr>
            <a:endParaRPr lang="en-IE" dirty="0">
              <a:solidFill>
                <a:srgbClr val="006168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0" indent="0">
              <a:buNone/>
            </a:pPr>
            <a:endParaRPr lang="en-IE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3465ACC-C0CA-EBF6-12C6-5F543077978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38457" y="109521"/>
            <a:ext cx="3741511" cy="22970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747340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B9C06731-2B5C-12B6-5273-2C7BED9059A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5" y="0"/>
            <a:ext cx="1218565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itle 3">
            <a:extLst>
              <a:ext uri="{FF2B5EF4-FFF2-40B4-BE49-F238E27FC236}">
                <a16:creationId xmlns:a16="http://schemas.microsoft.com/office/drawing/2014/main" id="{7E7CF932-59F9-C291-AA08-13E64DC2A6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886732"/>
          </a:xfrm>
        </p:spPr>
        <p:txBody>
          <a:bodyPr/>
          <a:lstStyle/>
          <a:p>
            <a:r>
              <a:rPr lang="en-IE" dirty="0"/>
              <a:t> Functionality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992E0D51-7D00-201D-C26E-C15FD17CEA5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426029"/>
            <a:ext cx="10951029" cy="4397828"/>
          </a:xfrm>
        </p:spPr>
        <p:txBody>
          <a:bodyPr>
            <a:normAutofit fontScale="70000" lnSpcReduction="20000"/>
          </a:bodyPr>
          <a:lstStyle/>
          <a:p>
            <a:pPr>
              <a:lnSpc>
                <a:spcPct val="130000"/>
              </a:lnSpc>
              <a:spcBef>
                <a:spcPts val="600"/>
              </a:spcBef>
              <a:spcAft>
                <a:spcPts val="600"/>
              </a:spcAft>
              <a:buClr>
                <a:schemeClr val="accent4"/>
              </a:buClr>
            </a:pPr>
            <a:r>
              <a:rPr lang="en-IE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API enabled extraction and receipt of harmonised and structured metadata</a:t>
            </a:r>
          </a:p>
          <a:p>
            <a:pPr>
              <a:lnSpc>
                <a:spcPct val="130000"/>
              </a:lnSpc>
              <a:spcBef>
                <a:spcPts val="600"/>
              </a:spcBef>
              <a:spcAft>
                <a:spcPts val="600"/>
              </a:spcAft>
              <a:buClr>
                <a:schemeClr val="accent4"/>
              </a:buClr>
            </a:pPr>
            <a:r>
              <a:rPr lang="en-IE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Provision of metadata that is machine readable and AI enabled supporting lexical and semantic search functionality</a:t>
            </a:r>
          </a:p>
          <a:p>
            <a:pPr>
              <a:lnSpc>
                <a:spcPct val="130000"/>
              </a:lnSpc>
              <a:spcBef>
                <a:spcPts val="600"/>
              </a:spcBef>
              <a:spcAft>
                <a:spcPts val="600"/>
              </a:spcAft>
              <a:buClr>
                <a:schemeClr val="accent4"/>
              </a:buClr>
            </a:pPr>
            <a:r>
              <a:rPr lang="en-IE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Once on platform the ability to refine searches by pre-defined filters (e.g. theme, data compiler type)</a:t>
            </a:r>
          </a:p>
          <a:p>
            <a:pPr>
              <a:lnSpc>
                <a:spcPct val="130000"/>
              </a:lnSpc>
              <a:spcBef>
                <a:spcPts val="600"/>
              </a:spcBef>
              <a:spcAft>
                <a:spcPts val="600"/>
              </a:spcAft>
              <a:buClr>
                <a:schemeClr val="accent4"/>
              </a:buClr>
            </a:pPr>
            <a:r>
              <a:rPr lang="en-IE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The ability to monitor usage of the platform</a:t>
            </a:r>
          </a:p>
          <a:p>
            <a:pPr>
              <a:lnSpc>
                <a:spcPct val="130000"/>
              </a:lnSpc>
              <a:spcBef>
                <a:spcPts val="600"/>
              </a:spcBef>
              <a:spcAft>
                <a:spcPts val="600"/>
              </a:spcAft>
              <a:buClr>
                <a:schemeClr val="accent4"/>
              </a:buClr>
            </a:pPr>
            <a:r>
              <a:rPr lang="en-IE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Feedback mechanism to support ongoing development and refinement</a:t>
            </a:r>
          </a:p>
          <a:p>
            <a:pPr>
              <a:lnSpc>
                <a:spcPct val="130000"/>
              </a:lnSpc>
              <a:spcBef>
                <a:spcPts val="600"/>
              </a:spcBef>
              <a:spcAft>
                <a:spcPts val="600"/>
              </a:spcAft>
              <a:buClr>
                <a:schemeClr val="accent4"/>
              </a:buClr>
            </a:pPr>
            <a:r>
              <a:rPr lang="en-IE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User friendly interface</a:t>
            </a:r>
          </a:p>
          <a:p>
            <a:pPr>
              <a:lnSpc>
                <a:spcPct val="130000"/>
              </a:lnSpc>
              <a:spcBef>
                <a:spcPts val="600"/>
              </a:spcBef>
              <a:spcAft>
                <a:spcPts val="600"/>
              </a:spcAft>
              <a:buClr>
                <a:schemeClr val="accent4"/>
              </a:buClr>
            </a:pPr>
            <a:r>
              <a:rPr lang="en-IE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Usage of AI tools on the platform to prepare reports on comparability of data holdings for a specified search (advanced – downstream iterations)</a:t>
            </a:r>
          </a:p>
          <a:p>
            <a:pPr>
              <a:spcAft>
                <a:spcPts val="600"/>
              </a:spcAft>
              <a:buClr>
                <a:schemeClr val="accent4"/>
              </a:buClr>
            </a:pPr>
            <a:endParaRPr lang="en-IE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>
              <a:spcAft>
                <a:spcPts val="600"/>
              </a:spcAft>
              <a:buClr>
                <a:schemeClr val="accent4"/>
              </a:buClr>
            </a:pPr>
            <a:endParaRPr lang="en-IE" dirty="0">
              <a:solidFill>
                <a:srgbClr val="006168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0" indent="0">
              <a:buNone/>
            </a:pPr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118295838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B9C06731-2B5C-12B6-5273-2C7BED9059A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5" y="0"/>
            <a:ext cx="1218565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itle 3">
            <a:extLst>
              <a:ext uri="{FF2B5EF4-FFF2-40B4-BE49-F238E27FC236}">
                <a16:creationId xmlns:a16="http://schemas.microsoft.com/office/drawing/2014/main" id="{7E7CF932-59F9-C291-AA08-13E64DC2A6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886732"/>
          </a:xfrm>
        </p:spPr>
        <p:txBody>
          <a:bodyPr/>
          <a:lstStyle/>
          <a:p>
            <a:r>
              <a:rPr lang="en-IE" dirty="0"/>
              <a:t> Examples of other platforms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992E0D51-7D00-201D-C26E-C15FD17CEA5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426029"/>
            <a:ext cx="10951029" cy="4397828"/>
          </a:xfrm>
        </p:spPr>
        <p:txBody>
          <a:bodyPr>
            <a:normAutofit/>
          </a:bodyPr>
          <a:lstStyle/>
          <a:p>
            <a:pPr>
              <a:lnSpc>
                <a:spcPct val="110000"/>
              </a:lnSpc>
              <a:spcBef>
                <a:spcPts val="1200"/>
              </a:spcBef>
              <a:spcAft>
                <a:spcPts val="1200"/>
              </a:spcAft>
              <a:buClr>
                <a:schemeClr val="accent4"/>
              </a:buClr>
            </a:pPr>
            <a:r>
              <a:rPr lang="en-IE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Idea/concept is rather unique</a:t>
            </a:r>
          </a:p>
          <a:p>
            <a:pPr>
              <a:lnSpc>
                <a:spcPct val="110000"/>
              </a:lnSpc>
              <a:spcBef>
                <a:spcPts val="1200"/>
              </a:spcBef>
              <a:spcAft>
                <a:spcPts val="1200"/>
              </a:spcAft>
              <a:buClr>
                <a:schemeClr val="accent4"/>
              </a:buClr>
            </a:pPr>
            <a:r>
              <a:rPr lang="en-IE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Most existing platforms are:</a:t>
            </a:r>
          </a:p>
          <a:p>
            <a:pPr lvl="1">
              <a:lnSpc>
                <a:spcPct val="110000"/>
              </a:lnSpc>
              <a:spcBef>
                <a:spcPts val="1200"/>
              </a:spcBef>
              <a:spcAft>
                <a:spcPts val="1200"/>
              </a:spcAft>
              <a:buClr>
                <a:schemeClr val="accent4"/>
              </a:buClr>
              <a:buFont typeface="Wingdings" panose="05000000000000000000" pitchFamily="2" charset="2"/>
              <a:buChar char="Ø"/>
            </a:pPr>
            <a:r>
              <a:rPr lang="en-IE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Data Platforms (with metadata associated to the data) or</a:t>
            </a:r>
          </a:p>
          <a:p>
            <a:pPr lvl="1">
              <a:lnSpc>
                <a:spcPct val="110000"/>
              </a:lnSpc>
              <a:spcBef>
                <a:spcPts val="1200"/>
              </a:spcBef>
              <a:spcAft>
                <a:spcPts val="1200"/>
              </a:spcAft>
              <a:buClr>
                <a:schemeClr val="accent4"/>
              </a:buClr>
              <a:buFont typeface="Wingdings" panose="05000000000000000000" pitchFamily="2" charset="2"/>
              <a:buChar char="Ø"/>
            </a:pPr>
            <a:r>
              <a:rPr lang="en-IE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Metadata platforms – concepts, variable definitions, code lists and classifications</a:t>
            </a:r>
          </a:p>
          <a:p>
            <a:pPr>
              <a:lnSpc>
                <a:spcPct val="110000"/>
              </a:lnSpc>
              <a:spcBef>
                <a:spcPts val="1200"/>
              </a:spcBef>
              <a:spcAft>
                <a:spcPts val="1200"/>
              </a:spcAft>
              <a:buClr>
                <a:schemeClr val="accent4"/>
              </a:buClr>
            </a:pPr>
            <a:r>
              <a:rPr lang="en-IE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Section 11 of the report gives some examples</a:t>
            </a:r>
          </a:p>
          <a:p>
            <a:pPr>
              <a:spcAft>
                <a:spcPts val="600"/>
              </a:spcAft>
              <a:buClr>
                <a:schemeClr val="accent4"/>
              </a:buClr>
            </a:pPr>
            <a:endParaRPr lang="en-IE" dirty="0">
              <a:solidFill>
                <a:srgbClr val="006168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0" indent="0">
              <a:buNone/>
            </a:pPr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425360309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B9C06731-2B5C-12B6-5273-2C7BED9059A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5" y="0"/>
            <a:ext cx="1218565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itle 3">
            <a:extLst>
              <a:ext uri="{FF2B5EF4-FFF2-40B4-BE49-F238E27FC236}">
                <a16:creationId xmlns:a16="http://schemas.microsoft.com/office/drawing/2014/main" id="{7E7CF932-59F9-C291-AA08-13E64DC2A6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886732"/>
          </a:xfrm>
        </p:spPr>
        <p:txBody>
          <a:bodyPr/>
          <a:lstStyle/>
          <a:p>
            <a:r>
              <a:rPr lang="en-IE" dirty="0"/>
              <a:t> The value proposition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992E0D51-7D00-201D-C26E-C15FD17CEA5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426029"/>
            <a:ext cx="10951029" cy="4615542"/>
          </a:xfrm>
        </p:spPr>
        <p:txBody>
          <a:bodyPr>
            <a:normAutofit fontScale="62500" lnSpcReduction="20000"/>
          </a:bodyPr>
          <a:lstStyle/>
          <a:p>
            <a:pPr>
              <a:lnSpc>
                <a:spcPct val="130000"/>
              </a:lnSpc>
              <a:spcBef>
                <a:spcPts val="600"/>
              </a:spcBef>
              <a:spcAft>
                <a:spcPts val="600"/>
              </a:spcAft>
              <a:buClr>
                <a:schemeClr val="accent4"/>
              </a:buClr>
            </a:pPr>
            <a:r>
              <a:rPr lang="en-IE" sz="3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Discovery and visibility</a:t>
            </a:r>
          </a:p>
          <a:p>
            <a:pPr>
              <a:lnSpc>
                <a:spcPct val="130000"/>
              </a:lnSpc>
              <a:spcBef>
                <a:spcPts val="600"/>
              </a:spcBef>
              <a:spcAft>
                <a:spcPts val="600"/>
              </a:spcAft>
              <a:buClr>
                <a:schemeClr val="accent4"/>
              </a:buClr>
            </a:pPr>
            <a:r>
              <a:rPr lang="en-IE" sz="3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Targeted search results/answers</a:t>
            </a:r>
          </a:p>
          <a:p>
            <a:pPr>
              <a:lnSpc>
                <a:spcPct val="130000"/>
              </a:lnSpc>
              <a:spcBef>
                <a:spcPts val="600"/>
              </a:spcBef>
              <a:spcAft>
                <a:spcPts val="600"/>
              </a:spcAft>
              <a:buClr>
                <a:schemeClr val="accent4"/>
              </a:buClr>
            </a:pPr>
            <a:r>
              <a:rPr lang="en-IE" sz="3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Training algorithms</a:t>
            </a:r>
          </a:p>
          <a:p>
            <a:pPr>
              <a:lnSpc>
                <a:spcPct val="130000"/>
              </a:lnSpc>
              <a:spcBef>
                <a:spcPts val="600"/>
              </a:spcBef>
              <a:spcAft>
                <a:spcPts val="600"/>
              </a:spcAft>
              <a:buClr>
                <a:schemeClr val="accent4"/>
              </a:buClr>
            </a:pPr>
            <a:r>
              <a:rPr lang="en-IE" sz="3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Drive usage of, and users to, trusted data</a:t>
            </a:r>
          </a:p>
          <a:p>
            <a:pPr>
              <a:lnSpc>
                <a:spcPct val="130000"/>
              </a:lnSpc>
              <a:spcBef>
                <a:spcPts val="600"/>
              </a:spcBef>
              <a:spcAft>
                <a:spcPts val="600"/>
              </a:spcAft>
              <a:buClr>
                <a:schemeClr val="accent4"/>
              </a:buClr>
            </a:pPr>
            <a:r>
              <a:rPr lang="en-IE" sz="3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Avoid creation of metadata silo’s</a:t>
            </a:r>
          </a:p>
          <a:p>
            <a:pPr>
              <a:lnSpc>
                <a:spcPct val="130000"/>
              </a:lnSpc>
              <a:spcBef>
                <a:spcPts val="600"/>
              </a:spcBef>
              <a:spcAft>
                <a:spcPts val="600"/>
              </a:spcAft>
              <a:buClr>
                <a:schemeClr val="accent4"/>
              </a:buClr>
            </a:pPr>
            <a:r>
              <a:rPr lang="en-IE" sz="3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Minimise compiler workload</a:t>
            </a:r>
          </a:p>
          <a:p>
            <a:pPr>
              <a:lnSpc>
                <a:spcPct val="130000"/>
              </a:lnSpc>
              <a:spcBef>
                <a:spcPts val="600"/>
              </a:spcBef>
              <a:spcAft>
                <a:spcPts val="600"/>
              </a:spcAft>
              <a:buClr>
                <a:schemeClr val="accent4"/>
              </a:buClr>
            </a:pPr>
            <a:r>
              <a:rPr lang="en-IE" sz="3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API enabled</a:t>
            </a:r>
          </a:p>
          <a:p>
            <a:pPr>
              <a:lnSpc>
                <a:spcPct val="130000"/>
              </a:lnSpc>
              <a:spcBef>
                <a:spcPts val="600"/>
              </a:spcBef>
              <a:spcAft>
                <a:spcPts val="600"/>
              </a:spcAft>
              <a:buClr>
                <a:schemeClr val="accent4"/>
              </a:buClr>
            </a:pPr>
            <a:r>
              <a:rPr lang="en-IE" sz="3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Scope and granularity of data products/sources</a:t>
            </a:r>
          </a:p>
          <a:p>
            <a:pPr>
              <a:lnSpc>
                <a:spcPct val="130000"/>
              </a:lnSpc>
              <a:spcBef>
                <a:spcPts val="600"/>
              </a:spcBef>
              <a:spcAft>
                <a:spcPts val="600"/>
              </a:spcAft>
              <a:buClr>
                <a:schemeClr val="accent4"/>
              </a:buClr>
            </a:pPr>
            <a:r>
              <a:rPr lang="en-IE" sz="3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Contributes to fight against fake news and alternative facts</a:t>
            </a:r>
          </a:p>
          <a:p>
            <a:pPr>
              <a:spcAft>
                <a:spcPts val="600"/>
              </a:spcAft>
              <a:buClr>
                <a:schemeClr val="accent4"/>
              </a:buClr>
            </a:pPr>
            <a:endParaRPr lang="en-IE" dirty="0">
              <a:solidFill>
                <a:srgbClr val="006168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0" indent="0">
              <a:buNone/>
            </a:pPr>
            <a:endParaRPr lang="en-IE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1FE1E1F0-8280-E21F-357E-2AB9D0035C2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64869" y="152400"/>
            <a:ext cx="5824158" cy="3276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593061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B9C06731-2B5C-12B6-5273-2C7BED9059A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5" y="0"/>
            <a:ext cx="1218565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itle 3">
            <a:extLst>
              <a:ext uri="{FF2B5EF4-FFF2-40B4-BE49-F238E27FC236}">
                <a16:creationId xmlns:a16="http://schemas.microsoft.com/office/drawing/2014/main" id="{7E7CF932-59F9-C291-AA08-13E64DC2A6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8971" y="365126"/>
            <a:ext cx="10874829" cy="886732"/>
          </a:xfrm>
        </p:spPr>
        <p:txBody>
          <a:bodyPr/>
          <a:lstStyle/>
          <a:p>
            <a:r>
              <a:rPr lang="en-IE" dirty="0"/>
              <a:t> Challenges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992E0D51-7D00-201D-C26E-C15FD17CEA5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8971" y="1251858"/>
            <a:ext cx="11310257" cy="4571999"/>
          </a:xfrm>
        </p:spPr>
        <p:txBody>
          <a:bodyPr>
            <a:normAutofit fontScale="62500" lnSpcReduction="20000"/>
          </a:bodyPr>
          <a:lstStyle/>
          <a:p>
            <a:pPr>
              <a:lnSpc>
                <a:spcPct val="130000"/>
              </a:lnSpc>
              <a:spcBef>
                <a:spcPts val="600"/>
              </a:spcBef>
              <a:spcAft>
                <a:spcPts val="600"/>
              </a:spcAft>
              <a:buClr>
                <a:schemeClr val="accent4"/>
              </a:buClr>
            </a:pPr>
            <a:r>
              <a:rPr lang="en-IE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Availability of metadata</a:t>
            </a:r>
          </a:p>
          <a:p>
            <a:pPr>
              <a:lnSpc>
                <a:spcPct val="130000"/>
              </a:lnSpc>
              <a:spcBef>
                <a:spcPts val="600"/>
              </a:spcBef>
              <a:spcAft>
                <a:spcPts val="600"/>
              </a:spcAft>
              <a:buClr>
                <a:schemeClr val="accent4"/>
              </a:buClr>
            </a:pPr>
            <a:r>
              <a:rPr lang="en-IE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Standardisation and harmonisation of metadata</a:t>
            </a:r>
          </a:p>
          <a:p>
            <a:pPr>
              <a:lnSpc>
                <a:spcPct val="130000"/>
              </a:lnSpc>
              <a:spcBef>
                <a:spcPts val="600"/>
              </a:spcBef>
              <a:spcAft>
                <a:spcPts val="600"/>
              </a:spcAft>
              <a:buClr>
                <a:schemeClr val="accent4"/>
              </a:buClr>
            </a:pPr>
            <a:r>
              <a:rPr lang="en-IE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Focus traditionally been on the data</a:t>
            </a:r>
          </a:p>
          <a:p>
            <a:pPr>
              <a:lnSpc>
                <a:spcPct val="130000"/>
              </a:lnSpc>
              <a:spcBef>
                <a:spcPts val="600"/>
              </a:spcBef>
              <a:spcAft>
                <a:spcPts val="600"/>
              </a:spcAft>
              <a:buClr>
                <a:schemeClr val="accent4"/>
              </a:buClr>
            </a:pPr>
            <a:r>
              <a:rPr lang="en-IE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Where metadata has been developed, it has been very much in the context of accessing metadata through data</a:t>
            </a:r>
          </a:p>
          <a:p>
            <a:pPr>
              <a:lnSpc>
                <a:spcPct val="130000"/>
              </a:lnSpc>
              <a:spcBef>
                <a:spcPts val="600"/>
              </a:spcBef>
              <a:spcAft>
                <a:spcPts val="600"/>
              </a:spcAft>
              <a:buClr>
                <a:schemeClr val="accent4"/>
              </a:buClr>
            </a:pPr>
            <a:r>
              <a:rPr lang="en-IE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Need to avoid creation of a metadata swamp – MVM</a:t>
            </a:r>
          </a:p>
          <a:p>
            <a:pPr>
              <a:lnSpc>
                <a:spcPct val="130000"/>
              </a:lnSpc>
              <a:spcBef>
                <a:spcPts val="600"/>
              </a:spcBef>
              <a:spcAft>
                <a:spcPts val="600"/>
              </a:spcAft>
              <a:buClr>
                <a:schemeClr val="accent4"/>
              </a:buClr>
            </a:pPr>
            <a:r>
              <a:rPr lang="en-IE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Governance – does a global platform need global governance?</a:t>
            </a:r>
          </a:p>
          <a:p>
            <a:pPr>
              <a:lnSpc>
                <a:spcPct val="130000"/>
              </a:lnSpc>
              <a:spcBef>
                <a:spcPts val="600"/>
              </a:spcBef>
              <a:spcAft>
                <a:spcPts val="600"/>
              </a:spcAft>
              <a:buClr>
                <a:schemeClr val="accent4"/>
              </a:buClr>
            </a:pPr>
            <a:r>
              <a:rPr lang="en-IE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The business model – sustainability?</a:t>
            </a:r>
          </a:p>
          <a:p>
            <a:pPr>
              <a:lnSpc>
                <a:spcPct val="130000"/>
              </a:lnSpc>
              <a:spcBef>
                <a:spcPts val="600"/>
              </a:spcBef>
              <a:spcAft>
                <a:spcPts val="600"/>
              </a:spcAft>
              <a:buClr>
                <a:schemeClr val="accent4"/>
              </a:buClr>
            </a:pPr>
            <a:r>
              <a:rPr lang="en-IE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Making a compelling cases to engage data compilers</a:t>
            </a:r>
          </a:p>
          <a:p>
            <a:pPr>
              <a:lnSpc>
                <a:spcPct val="130000"/>
              </a:lnSpc>
              <a:spcBef>
                <a:spcPts val="600"/>
              </a:spcBef>
              <a:spcAft>
                <a:spcPts val="600"/>
              </a:spcAft>
              <a:buClr>
                <a:schemeClr val="accent4"/>
              </a:buClr>
            </a:pPr>
            <a:r>
              <a:rPr lang="en-IE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Temptation to gold plate initial prototype – risk of scope creep – “need to have” vs “nice to have”</a:t>
            </a:r>
          </a:p>
          <a:p>
            <a:pPr>
              <a:lnSpc>
                <a:spcPct val="130000"/>
              </a:lnSpc>
              <a:spcBef>
                <a:spcPts val="600"/>
              </a:spcBef>
              <a:spcAft>
                <a:spcPts val="600"/>
              </a:spcAft>
              <a:buClr>
                <a:schemeClr val="accent4"/>
              </a:buClr>
            </a:pPr>
            <a:r>
              <a:rPr lang="en-IE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Creating an active user base – yes scope, functionality, user friendly interface – must brand &amp; market the platform</a:t>
            </a:r>
          </a:p>
          <a:p>
            <a:pPr>
              <a:spcAft>
                <a:spcPts val="600"/>
              </a:spcAft>
              <a:buClr>
                <a:schemeClr val="accent4"/>
              </a:buClr>
            </a:pPr>
            <a:endParaRPr lang="en-IE" dirty="0">
              <a:solidFill>
                <a:srgbClr val="006168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0" indent="0">
              <a:buNone/>
            </a:pPr>
            <a:endParaRPr lang="en-IE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2D86B386-7C77-7C6B-45AD-BDD648BF9AF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88829" y="59464"/>
            <a:ext cx="3400197" cy="25501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716790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B9C06731-2B5C-12B6-5273-2C7BED9059A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5" y="0"/>
            <a:ext cx="1218565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itle 3">
            <a:extLst>
              <a:ext uri="{FF2B5EF4-FFF2-40B4-BE49-F238E27FC236}">
                <a16:creationId xmlns:a16="http://schemas.microsoft.com/office/drawing/2014/main" id="{7E7CF932-59F9-C291-AA08-13E64DC2A6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886732"/>
          </a:xfrm>
        </p:spPr>
        <p:txBody>
          <a:bodyPr/>
          <a:lstStyle/>
          <a:p>
            <a:r>
              <a:rPr lang="en-IE" dirty="0"/>
              <a:t> The user community – the audience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992E0D51-7D00-201D-C26E-C15FD17CEA5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426029"/>
            <a:ext cx="10951029" cy="4397828"/>
          </a:xfrm>
        </p:spPr>
        <p:txBody>
          <a:bodyPr>
            <a:normAutofit fontScale="77500" lnSpcReduction="20000"/>
          </a:bodyPr>
          <a:lstStyle/>
          <a:p>
            <a:pPr>
              <a:spcAft>
                <a:spcPts val="600"/>
              </a:spcAft>
              <a:buClr>
                <a:schemeClr val="accent4"/>
              </a:buClr>
            </a:pPr>
            <a:r>
              <a:rPr lang="en-IE" dirty="0">
                <a:latin typeface="Cambria" panose="02040503050406030204" pitchFamily="18" charset="0"/>
                <a:ea typeface="Cambria" panose="02040503050406030204" pitchFamily="18" charset="0"/>
              </a:rPr>
              <a:t>Government’s</a:t>
            </a:r>
          </a:p>
          <a:p>
            <a:pPr>
              <a:spcAft>
                <a:spcPts val="600"/>
              </a:spcAft>
              <a:buClr>
                <a:schemeClr val="accent4"/>
              </a:buClr>
            </a:pPr>
            <a:r>
              <a:rPr lang="en-IE" dirty="0">
                <a:latin typeface="Cambria" panose="02040503050406030204" pitchFamily="18" charset="0"/>
                <a:ea typeface="Cambria" panose="02040503050406030204" pitchFamily="18" charset="0"/>
              </a:rPr>
              <a:t>Policy makers</a:t>
            </a:r>
          </a:p>
          <a:p>
            <a:pPr>
              <a:spcAft>
                <a:spcPts val="600"/>
              </a:spcAft>
              <a:buClr>
                <a:schemeClr val="accent4"/>
              </a:buClr>
            </a:pPr>
            <a:r>
              <a:rPr lang="en-IE" dirty="0">
                <a:latin typeface="Cambria" panose="02040503050406030204" pitchFamily="18" charset="0"/>
                <a:ea typeface="Cambria" panose="02040503050406030204" pitchFamily="18" charset="0"/>
              </a:rPr>
              <a:t>Non-governmental organisations</a:t>
            </a:r>
          </a:p>
          <a:p>
            <a:pPr>
              <a:spcAft>
                <a:spcPts val="600"/>
              </a:spcAft>
              <a:buClr>
                <a:schemeClr val="accent4"/>
              </a:buClr>
            </a:pPr>
            <a:r>
              <a:rPr lang="en-IE" dirty="0">
                <a:latin typeface="Cambria" panose="02040503050406030204" pitchFamily="18" charset="0"/>
                <a:ea typeface="Cambria" panose="02040503050406030204" pitchFamily="18" charset="0"/>
              </a:rPr>
              <a:t>Business Community</a:t>
            </a:r>
          </a:p>
          <a:p>
            <a:pPr>
              <a:spcAft>
                <a:spcPts val="600"/>
              </a:spcAft>
              <a:buClr>
                <a:schemeClr val="accent4"/>
              </a:buClr>
            </a:pPr>
            <a:r>
              <a:rPr lang="en-IE" dirty="0">
                <a:latin typeface="Cambria" panose="02040503050406030204" pitchFamily="18" charset="0"/>
                <a:ea typeface="Cambria" panose="02040503050406030204" pitchFamily="18" charset="0"/>
              </a:rPr>
              <a:t>Civil Society – the Public</a:t>
            </a:r>
          </a:p>
          <a:p>
            <a:pPr>
              <a:spcAft>
                <a:spcPts val="600"/>
              </a:spcAft>
              <a:buClr>
                <a:schemeClr val="accent4"/>
              </a:buClr>
            </a:pPr>
            <a:r>
              <a:rPr lang="en-IE" dirty="0">
                <a:latin typeface="Cambria" panose="02040503050406030204" pitchFamily="18" charset="0"/>
                <a:ea typeface="Cambria" panose="02040503050406030204" pitchFamily="18" charset="0"/>
              </a:rPr>
              <a:t>The media/data journalists</a:t>
            </a:r>
          </a:p>
          <a:p>
            <a:pPr>
              <a:spcAft>
                <a:spcPts val="600"/>
              </a:spcAft>
              <a:buClr>
                <a:schemeClr val="accent4"/>
              </a:buClr>
            </a:pPr>
            <a:r>
              <a:rPr lang="en-IE" dirty="0">
                <a:latin typeface="Cambria" panose="02040503050406030204" pitchFamily="18" charset="0"/>
                <a:ea typeface="Cambria" panose="02040503050406030204" pitchFamily="18" charset="0"/>
              </a:rPr>
              <a:t>Research community</a:t>
            </a:r>
          </a:p>
          <a:p>
            <a:pPr>
              <a:spcAft>
                <a:spcPts val="600"/>
              </a:spcAft>
              <a:buClr>
                <a:schemeClr val="accent4"/>
              </a:buClr>
            </a:pPr>
            <a:r>
              <a:rPr lang="en-IE" dirty="0">
                <a:latin typeface="Cambria" panose="02040503050406030204" pitchFamily="18" charset="0"/>
                <a:ea typeface="Cambria" panose="02040503050406030204" pitchFamily="18" charset="0"/>
              </a:rPr>
              <a:t>Academics</a:t>
            </a:r>
          </a:p>
          <a:p>
            <a:pPr>
              <a:spcAft>
                <a:spcPts val="600"/>
              </a:spcAft>
              <a:buClr>
                <a:schemeClr val="accent4"/>
              </a:buClr>
            </a:pPr>
            <a:r>
              <a:rPr lang="en-IE" dirty="0">
                <a:latin typeface="Cambria" panose="02040503050406030204" pitchFamily="18" charset="0"/>
                <a:ea typeface="Cambria" panose="02040503050406030204" pitchFamily="18" charset="0"/>
              </a:rPr>
              <a:t>Data compilers</a:t>
            </a:r>
          </a:p>
          <a:p>
            <a:pPr>
              <a:spcAft>
                <a:spcPts val="600"/>
              </a:spcAft>
              <a:buClr>
                <a:schemeClr val="accent4"/>
              </a:buClr>
            </a:pPr>
            <a:r>
              <a:rPr lang="en-IE" dirty="0">
                <a:latin typeface="Cambria" panose="02040503050406030204" pitchFamily="18" charset="0"/>
                <a:ea typeface="Cambria" panose="02040503050406030204" pitchFamily="18" charset="0"/>
              </a:rPr>
              <a:t>Big tech – including Open AI, Open Source Community, Google etc.</a:t>
            </a:r>
          </a:p>
          <a:p>
            <a:pPr>
              <a:spcAft>
                <a:spcPts val="600"/>
              </a:spcAft>
              <a:buClr>
                <a:schemeClr val="accent4"/>
              </a:buClr>
            </a:pPr>
            <a:endParaRPr lang="en-IE" dirty="0">
              <a:solidFill>
                <a:srgbClr val="006168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0" indent="0">
              <a:buNone/>
            </a:pPr>
            <a:endParaRPr lang="en-IE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2CF85C6F-C385-2D6A-C0B9-FAE1054CBD5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45629" y="1251858"/>
            <a:ext cx="6245142" cy="34695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36760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B9C06731-2B5C-12B6-5273-2C7BED9059A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5" y="0"/>
            <a:ext cx="1218565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itle 3">
            <a:extLst>
              <a:ext uri="{FF2B5EF4-FFF2-40B4-BE49-F238E27FC236}">
                <a16:creationId xmlns:a16="http://schemas.microsoft.com/office/drawing/2014/main" id="{7E7CF932-59F9-C291-AA08-13E64DC2A6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886732"/>
          </a:xfrm>
        </p:spPr>
        <p:txBody>
          <a:bodyPr/>
          <a:lstStyle/>
          <a:p>
            <a:r>
              <a:rPr lang="en-IE" dirty="0"/>
              <a:t> Start at the beginning - who am I?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992E0D51-7D00-201D-C26E-C15FD17CEA5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426029"/>
            <a:ext cx="10798630" cy="4397828"/>
          </a:xfrm>
        </p:spPr>
        <p:txBody>
          <a:bodyPr/>
          <a:lstStyle/>
          <a:p>
            <a:pPr>
              <a:spcBef>
                <a:spcPts val="1200"/>
              </a:spcBef>
              <a:spcAft>
                <a:spcPts val="1200"/>
              </a:spcAft>
              <a:buClr>
                <a:schemeClr val="accent4"/>
              </a:buClr>
            </a:pPr>
            <a:r>
              <a:rPr lang="en-IE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Worked in Central Statistics Office in Ireland for 33 years - joined 1991!!</a:t>
            </a:r>
          </a:p>
          <a:p>
            <a:pPr>
              <a:spcBef>
                <a:spcPts val="1200"/>
              </a:spcBef>
              <a:spcAft>
                <a:spcPts val="1200"/>
              </a:spcAft>
              <a:buClr>
                <a:schemeClr val="accent4"/>
              </a:buClr>
            </a:pPr>
            <a:r>
              <a:rPr lang="en-IE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Chief Statistician (Director General) for 12 years   May 2012 – May 2024</a:t>
            </a:r>
          </a:p>
          <a:p>
            <a:pPr>
              <a:spcBef>
                <a:spcPts val="1200"/>
              </a:spcBef>
              <a:spcAft>
                <a:spcPts val="1200"/>
              </a:spcAft>
              <a:buClr>
                <a:schemeClr val="accent4"/>
              </a:buClr>
            </a:pPr>
            <a:r>
              <a:rPr lang="en-IE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Retired from CSO and Irish Civil Service at the end of May 2024</a:t>
            </a:r>
          </a:p>
          <a:p>
            <a:pPr>
              <a:spcBef>
                <a:spcPts val="1200"/>
              </a:spcBef>
              <a:spcAft>
                <a:spcPts val="1200"/>
              </a:spcAft>
              <a:buClr>
                <a:schemeClr val="accent4"/>
              </a:buClr>
            </a:pPr>
            <a:r>
              <a:rPr lang="en-IE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International experience – ESS/Eurostat, UNSC, UNECE Conference of European Statisticians, HLG MOS etc</a:t>
            </a:r>
          </a:p>
          <a:p>
            <a:pPr>
              <a:spcBef>
                <a:spcPts val="1200"/>
              </a:spcBef>
              <a:spcAft>
                <a:spcPts val="1200"/>
              </a:spcAft>
              <a:buClr>
                <a:schemeClr val="accent4"/>
              </a:buClr>
            </a:pPr>
            <a:r>
              <a:rPr lang="en-IE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Now work on a consultancy basis</a:t>
            </a:r>
          </a:p>
          <a:p>
            <a:pPr>
              <a:spcAft>
                <a:spcPts val="600"/>
              </a:spcAft>
              <a:buClr>
                <a:schemeClr val="accent4"/>
              </a:buClr>
            </a:pPr>
            <a:endParaRPr lang="en-IE" dirty="0">
              <a:solidFill>
                <a:srgbClr val="006168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>
              <a:spcAft>
                <a:spcPts val="600"/>
              </a:spcAft>
              <a:buClr>
                <a:schemeClr val="accent4"/>
              </a:buClr>
            </a:pPr>
            <a:endParaRPr lang="en-IE" dirty="0">
              <a:solidFill>
                <a:srgbClr val="006168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0" indent="0">
              <a:buNone/>
            </a:pPr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125755661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B9C06731-2B5C-12B6-5273-2C7BED9059A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5" y="0"/>
            <a:ext cx="1218565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itle 3">
            <a:extLst>
              <a:ext uri="{FF2B5EF4-FFF2-40B4-BE49-F238E27FC236}">
                <a16:creationId xmlns:a16="http://schemas.microsoft.com/office/drawing/2014/main" id="{7E7CF932-59F9-C291-AA08-13E64DC2A6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886732"/>
          </a:xfrm>
        </p:spPr>
        <p:txBody>
          <a:bodyPr/>
          <a:lstStyle/>
          <a:p>
            <a:r>
              <a:rPr lang="en-IE" dirty="0"/>
              <a:t> Geneva – Home of the TDO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992E0D51-7D00-201D-C26E-C15FD17CEA5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51858"/>
            <a:ext cx="4747272" cy="4572000"/>
          </a:xfrm>
        </p:spPr>
        <p:txBody>
          <a:bodyPr>
            <a:normAutofit fontScale="70000" lnSpcReduction="20000"/>
          </a:bodyPr>
          <a:lstStyle/>
          <a:p>
            <a:pPr>
              <a:lnSpc>
                <a:spcPct val="130000"/>
              </a:lnSpc>
              <a:spcBef>
                <a:spcPts val="600"/>
              </a:spcBef>
              <a:spcAft>
                <a:spcPts val="600"/>
              </a:spcAft>
              <a:buClr>
                <a:schemeClr val="accent4"/>
              </a:buClr>
            </a:pPr>
            <a:r>
              <a:rPr lang="en-IE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Geneva – already an international hub with a global perspective</a:t>
            </a:r>
          </a:p>
          <a:p>
            <a:pPr>
              <a:lnSpc>
                <a:spcPct val="130000"/>
              </a:lnSpc>
              <a:spcBef>
                <a:spcPts val="600"/>
              </a:spcBef>
              <a:spcAft>
                <a:spcPts val="600"/>
              </a:spcAft>
              <a:buClr>
                <a:schemeClr val="accent4"/>
              </a:buClr>
            </a:pPr>
            <a:r>
              <a:rPr lang="en-IE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Experience, competence resides in Geneva</a:t>
            </a:r>
          </a:p>
          <a:p>
            <a:pPr>
              <a:lnSpc>
                <a:spcPct val="130000"/>
              </a:lnSpc>
              <a:spcBef>
                <a:spcPts val="600"/>
              </a:spcBef>
              <a:spcAft>
                <a:spcPts val="600"/>
              </a:spcAft>
              <a:buClr>
                <a:schemeClr val="accent4"/>
              </a:buClr>
            </a:pPr>
            <a:r>
              <a:rPr lang="en-IE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Neutrality supports trust – clearly recognised “brand”</a:t>
            </a:r>
          </a:p>
          <a:p>
            <a:pPr>
              <a:lnSpc>
                <a:spcPct val="130000"/>
              </a:lnSpc>
              <a:spcBef>
                <a:spcPts val="600"/>
              </a:spcBef>
              <a:spcAft>
                <a:spcPts val="600"/>
              </a:spcAft>
              <a:buClr>
                <a:schemeClr val="accent4"/>
              </a:buClr>
            </a:pPr>
            <a:r>
              <a:rPr lang="en-IE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Ambition, vision, leadership resides in Switzerland</a:t>
            </a:r>
          </a:p>
          <a:p>
            <a:pPr>
              <a:lnSpc>
                <a:spcPct val="130000"/>
              </a:lnSpc>
              <a:spcBef>
                <a:spcPts val="600"/>
              </a:spcBef>
              <a:spcAft>
                <a:spcPts val="600"/>
              </a:spcAft>
              <a:buClr>
                <a:schemeClr val="accent4"/>
              </a:buClr>
            </a:pPr>
            <a:r>
              <a:rPr lang="en-IE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Elements of necessary infrastructure already in place – scientific and technical infrastructure </a:t>
            </a:r>
          </a:p>
          <a:p>
            <a:pPr>
              <a:spcAft>
                <a:spcPts val="600"/>
              </a:spcAft>
              <a:buClr>
                <a:schemeClr val="accent4"/>
              </a:buClr>
            </a:pPr>
            <a:endParaRPr lang="en-IE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>
              <a:spcAft>
                <a:spcPts val="600"/>
              </a:spcAft>
              <a:buClr>
                <a:schemeClr val="accent4"/>
              </a:buClr>
            </a:pPr>
            <a:endParaRPr lang="en-IE" dirty="0">
              <a:solidFill>
                <a:srgbClr val="006168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0" indent="0">
              <a:buNone/>
            </a:pPr>
            <a:endParaRPr lang="en-IE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237D97A0-5B83-C822-1A16-081BAC17CD6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23931" y="1251858"/>
            <a:ext cx="6326435" cy="42018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08519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B9C06731-2B5C-12B6-5273-2C7BED9059A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5" y="0"/>
            <a:ext cx="1218565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itle 3">
            <a:extLst>
              <a:ext uri="{FF2B5EF4-FFF2-40B4-BE49-F238E27FC236}">
                <a16:creationId xmlns:a16="http://schemas.microsoft.com/office/drawing/2014/main" id="{7E7CF932-59F9-C291-AA08-13E64DC2A6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9857" y="365126"/>
            <a:ext cx="10863943" cy="886732"/>
          </a:xfrm>
        </p:spPr>
        <p:txBody>
          <a:bodyPr/>
          <a:lstStyle/>
          <a:p>
            <a:r>
              <a:rPr lang="en-IE" dirty="0"/>
              <a:t> Next steps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992E0D51-7D00-201D-C26E-C15FD17CEA5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1001" y="1153886"/>
            <a:ext cx="6883898" cy="4397828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  <a:buClr>
                <a:schemeClr val="accent4"/>
              </a:buClr>
            </a:pPr>
            <a:r>
              <a:rPr lang="en-IE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Phase 1:</a:t>
            </a:r>
            <a:r>
              <a:rPr lang="en-IE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Identification of all relevant stakeholders, and detailed engagement to identify needs and technical specification for the TDO </a:t>
            </a:r>
          </a:p>
          <a:p>
            <a:pPr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  <a:buClr>
                <a:schemeClr val="accent4"/>
              </a:buClr>
            </a:pPr>
            <a:r>
              <a:rPr lang="en-IE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Phase 2:</a:t>
            </a:r>
            <a:r>
              <a:rPr lang="en-IE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Identify and engage with potential partners to participate in the Proof of Concept (PoC) – collaboration of the willing</a:t>
            </a:r>
          </a:p>
          <a:p>
            <a:pPr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  <a:buClr>
                <a:schemeClr val="accent4"/>
              </a:buClr>
            </a:pPr>
            <a:r>
              <a:rPr lang="en-IE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Phase 3:</a:t>
            </a:r>
            <a:r>
              <a:rPr lang="en-IE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Development of prototype for PoC</a:t>
            </a:r>
          </a:p>
          <a:p>
            <a:pPr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  <a:buClr>
                <a:schemeClr val="accent4"/>
              </a:buClr>
            </a:pPr>
            <a:r>
              <a:rPr lang="en-IE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Phase 4:</a:t>
            </a:r>
            <a:r>
              <a:rPr lang="en-IE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Review and refine TDO post PoC</a:t>
            </a:r>
          </a:p>
          <a:p>
            <a:pPr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  <a:buClr>
                <a:schemeClr val="accent4"/>
              </a:buClr>
            </a:pPr>
            <a:r>
              <a:rPr lang="en-IE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Phase 5:</a:t>
            </a:r>
            <a:r>
              <a:rPr lang="en-IE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Onboarding and Post 2030 agenda</a:t>
            </a:r>
          </a:p>
          <a:p>
            <a:pPr>
              <a:spcAft>
                <a:spcPts val="600"/>
              </a:spcAft>
              <a:buClr>
                <a:schemeClr val="accent4"/>
              </a:buClr>
            </a:pPr>
            <a:endParaRPr lang="en-IE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>
              <a:spcAft>
                <a:spcPts val="600"/>
              </a:spcAft>
              <a:buClr>
                <a:schemeClr val="accent4"/>
              </a:buClr>
            </a:pPr>
            <a:endParaRPr lang="en-IE" dirty="0">
              <a:solidFill>
                <a:srgbClr val="006168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0" indent="0">
              <a:buNone/>
            </a:pPr>
            <a:endParaRPr lang="en-IE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B99E3709-04B5-4137-509A-BC963F5BBD0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85750" y="1153886"/>
            <a:ext cx="4765017" cy="42860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702385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B9C06731-2B5C-12B6-5273-2C7BED9059A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5" y="0"/>
            <a:ext cx="1218565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itle 3">
            <a:extLst>
              <a:ext uri="{FF2B5EF4-FFF2-40B4-BE49-F238E27FC236}">
                <a16:creationId xmlns:a16="http://schemas.microsoft.com/office/drawing/2014/main" id="{7E7CF932-59F9-C291-AA08-13E64DC2A6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4171" y="257556"/>
            <a:ext cx="11103428" cy="571045"/>
          </a:xfrm>
        </p:spPr>
        <p:txBody>
          <a:bodyPr>
            <a:normAutofit fontScale="90000"/>
          </a:bodyPr>
          <a:lstStyle/>
          <a:p>
            <a:r>
              <a:rPr lang="en-IE" dirty="0"/>
              <a:t> Costs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992E0D51-7D00-201D-C26E-C15FD17CEA5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426029"/>
            <a:ext cx="10951029" cy="4397828"/>
          </a:xfrm>
        </p:spPr>
        <p:txBody>
          <a:bodyPr>
            <a:normAutofit/>
          </a:bodyPr>
          <a:lstStyle/>
          <a:p>
            <a:pPr marL="0" indent="0">
              <a:spcAft>
                <a:spcPts val="600"/>
              </a:spcAft>
              <a:buClr>
                <a:schemeClr val="accent4"/>
              </a:buClr>
              <a:buNone/>
            </a:pPr>
            <a:endParaRPr lang="en-IE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>
              <a:spcAft>
                <a:spcPts val="600"/>
              </a:spcAft>
              <a:buClr>
                <a:schemeClr val="accent4"/>
              </a:buClr>
            </a:pPr>
            <a:endParaRPr lang="en-IE" dirty="0">
              <a:solidFill>
                <a:srgbClr val="006168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0" indent="0">
              <a:buNone/>
            </a:pPr>
            <a:endParaRPr lang="en-IE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6AA5B1B6-08CA-62B1-7006-E94BD993CD0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15886" y="257556"/>
            <a:ext cx="9753600" cy="55663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361500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B9C06731-2B5C-12B6-5273-2C7BED9059A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5" y="0"/>
            <a:ext cx="1218565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itle 3">
            <a:extLst>
              <a:ext uri="{FF2B5EF4-FFF2-40B4-BE49-F238E27FC236}">
                <a16:creationId xmlns:a16="http://schemas.microsoft.com/office/drawing/2014/main" id="{7E7CF932-59F9-C291-AA08-13E64DC2A6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9857" y="365126"/>
            <a:ext cx="10863943" cy="886732"/>
          </a:xfrm>
        </p:spPr>
        <p:txBody>
          <a:bodyPr/>
          <a:lstStyle/>
          <a:p>
            <a:r>
              <a:rPr lang="en-IE" dirty="0"/>
              <a:t> Next steps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992E0D51-7D00-201D-C26E-C15FD17CEA5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1001" y="1153886"/>
            <a:ext cx="6883898" cy="4397828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  <a:buClr>
                <a:schemeClr val="accent4"/>
              </a:buClr>
            </a:pPr>
            <a:r>
              <a:rPr lang="en-IE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Phase 1:</a:t>
            </a:r>
            <a:r>
              <a:rPr lang="en-IE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Identification of all relevant stakeholders, and detailed engagement to identify needs and technical specification for the TDO </a:t>
            </a:r>
          </a:p>
          <a:p>
            <a:pPr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  <a:buClr>
                <a:schemeClr val="accent4"/>
              </a:buClr>
            </a:pPr>
            <a:r>
              <a:rPr lang="en-IE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Phase 2:</a:t>
            </a:r>
            <a:r>
              <a:rPr lang="en-IE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Identify and engage with potential partners to participate in the Proof of Concept (PoC) – collaboration of the willing</a:t>
            </a:r>
          </a:p>
          <a:p>
            <a:pPr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  <a:buClr>
                <a:schemeClr val="accent4"/>
              </a:buClr>
            </a:pPr>
            <a:r>
              <a:rPr lang="en-IE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Phase 3:</a:t>
            </a:r>
            <a:r>
              <a:rPr lang="en-IE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Development of prototype for PoC</a:t>
            </a:r>
          </a:p>
          <a:p>
            <a:pPr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  <a:buClr>
                <a:schemeClr val="accent4"/>
              </a:buClr>
            </a:pPr>
            <a:r>
              <a:rPr lang="en-IE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Phase 4:</a:t>
            </a:r>
            <a:r>
              <a:rPr lang="en-IE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Review and refine TDO post PoC</a:t>
            </a:r>
          </a:p>
          <a:p>
            <a:pPr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  <a:buClr>
                <a:schemeClr val="accent4"/>
              </a:buClr>
            </a:pPr>
            <a:r>
              <a:rPr lang="en-IE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Phase 5:</a:t>
            </a:r>
            <a:r>
              <a:rPr lang="en-IE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Onboarding and Post 2030 agenda</a:t>
            </a:r>
          </a:p>
          <a:p>
            <a:pPr>
              <a:spcAft>
                <a:spcPts val="600"/>
              </a:spcAft>
              <a:buClr>
                <a:schemeClr val="accent4"/>
              </a:buClr>
            </a:pPr>
            <a:endParaRPr lang="en-IE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>
              <a:spcAft>
                <a:spcPts val="600"/>
              </a:spcAft>
              <a:buClr>
                <a:schemeClr val="accent4"/>
              </a:buClr>
            </a:pPr>
            <a:endParaRPr lang="en-IE" dirty="0">
              <a:solidFill>
                <a:srgbClr val="006168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0" indent="0">
              <a:buNone/>
            </a:pPr>
            <a:endParaRPr lang="en-IE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B99E3709-04B5-4137-509A-BC963F5BBD0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85750" y="1153886"/>
            <a:ext cx="4765017" cy="42860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660051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B9C06731-2B5C-12B6-5273-2C7BED9059A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5" y="0"/>
            <a:ext cx="1218565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itle 3">
            <a:extLst>
              <a:ext uri="{FF2B5EF4-FFF2-40B4-BE49-F238E27FC236}">
                <a16:creationId xmlns:a16="http://schemas.microsoft.com/office/drawing/2014/main" id="{7E7CF932-59F9-C291-AA08-13E64DC2A6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17715"/>
            <a:ext cx="10515600" cy="886732"/>
          </a:xfrm>
        </p:spPr>
        <p:txBody>
          <a:bodyPr/>
          <a:lstStyle/>
          <a:p>
            <a:r>
              <a:rPr lang="en-IE" dirty="0"/>
              <a:t> Key stakeholders in next steps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992E0D51-7D00-201D-C26E-C15FD17CEA5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51858"/>
            <a:ext cx="5475514" cy="4571999"/>
          </a:xfrm>
        </p:spPr>
        <p:txBody>
          <a:bodyPr>
            <a:normAutofit fontScale="92500" lnSpcReduction="10000"/>
          </a:bodyPr>
          <a:lstStyle/>
          <a:p>
            <a:pPr>
              <a:spcAft>
                <a:spcPts val="600"/>
              </a:spcAft>
              <a:buClr>
                <a:schemeClr val="accent4"/>
              </a:buClr>
            </a:pPr>
            <a:r>
              <a:rPr lang="en-IE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Swiss Federal Department of Foreign Affairs</a:t>
            </a:r>
          </a:p>
          <a:p>
            <a:pPr>
              <a:spcAft>
                <a:spcPts val="600"/>
              </a:spcAft>
              <a:buClr>
                <a:schemeClr val="accent4"/>
              </a:buClr>
            </a:pPr>
            <a:r>
              <a:rPr lang="en-IE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Swiss Federal Statistical Office</a:t>
            </a:r>
          </a:p>
          <a:p>
            <a:pPr>
              <a:spcAft>
                <a:spcPts val="600"/>
              </a:spcAft>
              <a:buClr>
                <a:schemeClr val="accent4"/>
              </a:buClr>
            </a:pPr>
            <a:r>
              <a:rPr lang="en-IE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IO’s including World Bank, OECD, Eurostat, UNSD, UNECE, IMF, ILO</a:t>
            </a:r>
          </a:p>
          <a:p>
            <a:pPr>
              <a:spcAft>
                <a:spcPts val="600"/>
              </a:spcAft>
              <a:buClr>
                <a:schemeClr val="accent4"/>
              </a:buClr>
            </a:pPr>
            <a:r>
              <a:rPr lang="en-IE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Interested NSI’s – limited number initially</a:t>
            </a:r>
          </a:p>
          <a:p>
            <a:pPr>
              <a:spcAft>
                <a:spcPts val="600"/>
              </a:spcAft>
              <a:buClr>
                <a:schemeClr val="accent4"/>
              </a:buClr>
            </a:pPr>
            <a:r>
              <a:rPr lang="en-IE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Philanthropic interests?</a:t>
            </a:r>
          </a:p>
          <a:p>
            <a:pPr>
              <a:spcAft>
                <a:spcPts val="600"/>
              </a:spcAft>
              <a:buClr>
                <a:schemeClr val="accent4"/>
              </a:buClr>
            </a:pPr>
            <a:r>
              <a:rPr lang="en-IE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Interested universities/academics</a:t>
            </a:r>
          </a:p>
          <a:p>
            <a:pPr>
              <a:spcAft>
                <a:spcPts val="600"/>
              </a:spcAft>
              <a:buClr>
                <a:schemeClr val="accent4"/>
              </a:buClr>
            </a:pPr>
            <a:r>
              <a:rPr lang="en-IE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Big Tech – when to engage?</a:t>
            </a:r>
          </a:p>
          <a:p>
            <a:pPr>
              <a:spcAft>
                <a:spcPts val="600"/>
              </a:spcAft>
              <a:buClr>
                <a:schemeClr val="accent4"/>
              </a:buClr>
            </a:pPr>
            <a:r>
              <a:rPr lang="en-IE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Media/data journalists – later stages of project </a:t>
            </a:r>
          </a:p>
          <a:p>
            <a:pPr>
              <a:spcAft>
                <a:spcPts val="600"/>
              </a:spcAft>
              <a:buClr>
                <a:schemeClr val="accent4"/>
              </a:buClr>
            </a:pPr>
            <a:endParaRPr lang="en-IE" dirty="0">
              <a:solidFill>
                <a:srgbClr val="006168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0" indent="0">
              <a:buNone/>
            </a:pPr>
            <a:endParaRPr lang="en-IE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CBC4C8A3-D72C-1AA3-D02E-E6B2D9845D0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13713" y="1230086"/>
            <a:ext cx="5842996" cy="43978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394740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B9C06731-2B5C-12B6-5273-2C7BED9059A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5" y="0"/>
            <a:ext cx="1218565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itle 3">
            <a:extLst>
              <a:ext uri="{FF2B5EF4-FFF2-40B4-BE49-F238E27FC236}">
                <a16:creationId xmlns:a16="http://schemas.microsoft.com/office/drawing/2014/main" id="{7E7CF932-59F9-C291-AA08-13E64DC2A6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182563"/>
            <a:ext cx="10515600" cy="706221"/>
          </a:xfrm>
        </p:spPr>
        <p:txBody>
          <a:bodyPr/>
          <a:lstStyle/>
          <a:p>
            <a:r>
              <a:rPr lang="en-IE" dirty="0"/>
              <a:t> Concluding comments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992E0D51-7D00-201D-C26E-C15FD17CEA5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071347"/>
            <a:ext cx="4561115" cy="4752510"/>
          </a:xfrm>
        </p:spPr>
        <p:txBody>
          <a:bodyPr>
            <a:normAutofit fontScale="92500"/>
          </a:bodyPr>
          <a:lstStyle/>
          <a:p>
            <a:pPr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  <a:buClr>
                <a:schemeClr val="accent4"/>
              </a:buClr>
            </a:pPr>
            <a:r>
              <a:rPr lang="en-IE" dirty="0">
                <a:latin typeface="Cambria" panose="02040503050406030204" pitchFamily="18" charset="0"/>
                <a:ea typeface="Cambria" panose="02040503050406030204" pitchFamily="18" charset="0"/>
              </a:rPr>
              <a:t>Real ambition and vision</a:t>
            </a:r>
          </a:p>
          <a:p>
            <a:pPr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  <a:buClr>
                <a:schemeClr val="accent4"/>
              </a:buClr>
            </a:pPr>
            <a:r>
              <a:rPr lang="en-IE" dirty="0">
                <a:latin typeface="Cambria" panose="02040503050406030204" pitchFamily="18" charset="0"/>
                <a:ea typeface="Cambria" panose="02040503050406030204" pitchFamily="18" charset="0"/>
              </a:rPr>
              <a:t>Grounded in altruism</a:t>
            </a:r>
          </a:p>
          <a:p>
            <a:pPr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  <a:buClr>
                <a:schemeClr val="accent4"/>
              </a:buClr>
            </a:pPr>
            <a:r>
              <a:rPr lang="en-IE" dirty="0">
                <a:latin typeface="Cambria" panose="02040503050406030204" pitchFamily="18" charset="0"/>
                <a:ea typeface="Cambria" panose="02040503050406030204" pitchFamily="18" charset="0"/>
              </a:rPr>
              <a:t>Grounded in existing  environmental context</a:t>
            </a:r>
          </a:p>
          <a:p>
            <a:pPr lvl="1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  <a:buClr>
                <a:schemeClr val="accent4"/>
              </a:buClr>
              <a:buFont typeface="Wingdings" panose="05000000000000000000" pitchFamily="2" charset="2"/>
              <a:buChar char="Ø"/>
            </a:pPr>
            <a:r>
              <a:rPr lang="en-IE" dirty="0">
                <a:latin typeface="Cambria" panose="02040503050406030204" pitchFamily="18" charset="0"/>
                <a:ea typeface="Cambria" panose="02040503050406030204" pitchFamily="18" charset="0"/>
              </a:rPr>
              <a:t>Fake News/Alternative Facts</a:t>
            </a:r>
          </a:p>
          <a:p>
            <a:pPr lvl="1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  <a:buClr>
                <a:schemeClr val="accent4"/>
              </a:buClr>
              <a:buFont typeface="Wingdings" panose="05000000000000000000" pitchFamily="2" charset="2"/>
              <a:buChar char="Ø"/>
            </a:pPr>
            <a:r>
              <a:rPr lang="en-IE" dirty="0">
                <a:latin typeface="Cambria" panose="02040503050406030204" pitchFamily="18" charset="0"/>
                <a:ea typeface="Cambria" panose="02040503050406030204" pitchFamily="18" charset="0"/>
              </a:rPr>
              <a:t>Data Swamp – discovery challenge</a:t>
            </a:r>
          </a:p>
          <a:p>
            <a:pPr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  <a:buClr>
                <a:schemeClr val="accent4"/>
              </a:buClr>
            </a:pPr>
            <a:r>
              <a:rPr lang="en-IE" dirty="0">
                <a:latin typeface="Cambria" panose="02040503050406030204" pitchFamily="18" charset="0"/>
                <a:ea typeface="Cambria" panose="02040503050406030204" pitchFamily="18" charset="0"/>
              </a:rPr>
              <a:t>Recognition of what can and can’t be achieved</a:t>
            </a:r>
          </a:p>
          <a:p>
            <a:pPr>
              <a:spcAft>
                <a:spcPts val="600"/>
              </a:spcAft>
              <a:buClr>
                <a:schemeClr val="accent4"/>
              </a:buClr>
            </a:pPr>
            <a:endParaRPr lang="en-IE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>
              <a:spcAft>
                <a:spcPts val="600"/>
              </a:spcAft>
              <a:buClr>
                <a:schemeClr val="accent4"/>
              </a:buClr>
            </a:pPr>
            <a:endParaRPr lang="en-IE" dirty="0">
              <a:solidFill>
                <a:srgbClr val="006168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0" indent="0">
              <a:buNone/>
            </a:pPr>
            <a:endParaRPr lang="en-IE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448F5B5-E743-AC7C-3BC7-3FE4B765D6E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25740" y="1071347"/>
            <a:ext cx="6059432" cy="45456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194600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B9C06731-2B5C-12B6-5273-2C7BED9059A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5" y="0"/>
            <a:ext cx="1218565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itle 3">
            <a:extLst>
              <a:ext uri="{FF2B5EF4-FFF2-40B4-BE49-F238E27FC236}">
                <a16:creationId xmlns:a16="http://schemas.microsoft.com/office/drawing/2014/main" id="{7E7CF932-59F9-C291-AA08-13E64DC2A6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886732"/>
          </a:xfrm>
        </p:spPr>
        <p:txBody>
          <a:bodyPr/>
          <a:lstStyle/>
          <a:p>
            <a:r>
              <a:rPr lang="en-US" dirty="0"/>
              <a:t> </a:t>
            </a:r>
            <a:endParaRPr lang="en-IE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992E0D51-7D00-201D-C26E-C15FD17CEA5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426029"/>
            <a:ext cx="10798630" cy="4397828"/>
          </a:xfrm>
        </p:spPr>
        <p:txBody>
          <a:bodyPr/>
          <a:lstStyle/>
          <a:p>
            <a:pPr marL="0" indent="0" algn="ctr">
              <a:spcBef>
                <a:spcPts val="1200"/>
              </a:spcBef>
              <a:spcAft>
                <a:spcPts val="1200"/>
              </a:spcAft>
              <a:buClr>
                <a:schemeClr val="accent4"/>
              </a:buClr>
              <a:buNone/>
            </a:pPr>
            <a:endParaRPr lang="en-IE" sz="4800" dirty="0">
              <a:solidFill>
                <a:srgbClr val="0070C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>
              <a:spcBef>
                <a:spcPts val="1200"/>
              </a:spcBef>
              <a:spcAft>
                <a:spcPts val="1200"/>
              </a:spcAft>
              <a:buClr>
                <a:schemeClr val="accent4"/>
              </a:buClr>
            </a:pPr>
            <a:endParaRPr lang="en-IE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>
              <a:spcAft>
                <a:spcPts val="600"/>
              </a:spcAft>
              <a:buClr>
                <a:schemeClr val="accent4"/>
              </a:buClr>
            </a:pPr>
            <a:endParaRPr lang="en-IE" dirty="0">
              <a:solidFill>
                <a:srgbClr val="006168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>
              <a:spcAft>
                <a:spcPts val="600"/>
              </a:spcAft>
              <a:buClr>
                <a:schemeClr val="accent4"/>
              </a:buClr>
            </a:pPr>
            <a:endParaRPr lang="en-IE" dirty="0">
              <a:solidFill>
                <a:srgbClr val="006168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0" indent="0">
              <a:buNone/>
            </a:pPr>
            <a:endParaRPr lang="en-IE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C6BC85B0-1227-FD4B-1D6C-68D6FF56187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88283" y="185057"/>
            <a:ext cx="5431971" cy="54319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85993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B9C06731-2B5C-12B6-5273-2C7BED9059A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5" y="0"/>
            <a:ext cx="1218565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itle 3">
            <a:extLst>
              <a:ext uri="{FF2B5EF4-FFF2-40B4-BE49-F238E27FC236}">
                <a16:creationId xmlns:a16="http://schemas.microsoft.com/office/drawing/2014/main" id="{7E7CF932-59F9-C291-AA08-13E64DC2A6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799646"/>
          </a:xfrm>
        </p:spPr>
        <p:txBody>
          <a:bodyPr/>
          <a:lstStyle/>
          <a:p>
            <a:r>
              <a:rPr lang="en-IE" dirty="0"/>
              <a:t>Context for our work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992E0D51-7D00-201D-C26E-C15FD17CEA5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26029"/>
            <a:ext cx="10515600" cy="4750934"/>
          </a:xfrm>
        </p:spPr>
        <p:txBody>
          <a:bodyPr>
            <a:normAutofit/>
          </a:bodyPr>
          <a:lstStyle/>
          <a:p>
            <a:pPr marL="0" indent="0" algn="ctr">
              <a:lnSpc>
                <a:spcPct val="110000"/>
              </a:lnSpc>
              <a:spcAft>
                <a:spcPts val="600"/>
              </a:spcAft>
              <a:buClr>
                <a:schemeClr val="accent4"/>
              </a:buClr>
              <a:buNone/>
            </a:pPr>
            <a:r>
              <a:rPr lang="en-IE" sz="2200" i="1" kern="100" dirty="0">
                <a:solidFill>
                  <a:srgbClr val="E97132"/>
                </a:solidFill>
                <a:effectLst/>
                <a:latin typeface="Calibri" panose="020F050202020403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“Data are the lifeblood of </a:t>
            </a:r>
            <a:r>
              <a:rPr lang="en-IE" sz="2200" b="1" i="1" kern="100" dirty="0">
                <a:solidFill>
                  <a:srgbClr val="E97132"/>
                </a:solidFill>
                <a:effectLst/>
                <a:latin typeface="Calibri" panose="020F050202020403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decision-making</a:t>
            </a:r>
            <a:r>
              <a:rPr lang="en-IE" sz="2200" i="1" kern="100" dirty="0">
                <a:solidFill>
                  <a:srgbClr val="E97132"/>
                </a:solidFill>
                <a:effectLst/>
                <a:latin typeface="Calibri" panose="020F050202020403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and the raw material for </a:t>
            </a:r>
            <a:r>
              <a:rPr lang="en-IE" sz="2200" b="1" i="1" kern="100" dirty="0">
                <a:solidFill>
                  <a:srgbClr val="E97132"/>
                </a:solidFill>
                <a:effectLst/>
                <a:latin typeface="Calibri" panose="020F050202020403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accountability</a:t>
            </a:r>
            <a:r>
              <a:rPr lang="en-IE" sz="2200" i="1" kern="100" dirty="0">
                <a:solidFill>
                  <a:srgbClr val="E97132"/>
                </a:solidFill>
                <a:effectLst/>
                <a:latin typeface="Calibri" panose="020F050202020403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. Without high-quality data providing the right information on the right things at the right time; designing, monitoring and evaluating effective policies becomes almost impossible”.</a:t>
            </a:r>
            <a:endParaRPr lang="en-IE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>
              <a:spcBef>
                <a:spcPts val="3000"/>
              </a:spcBef>
              <a:spcAft>
                <a:spcPts val="600"/>
              </a:spcAft>
              <a:buClr>
                <a:schemeClr val="accent4"/>
              </a:buClr>
            </a:pPr>
            <a:r>
              <a:rPr lang="en-IE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Evidence based decision making</a:t>
            </a:r>
          </a:p>
          <a:p>
            <a:pPr>
              <a:spcAft>
                <a:spcPts val="600"/>
              </a:spcAft>
              <a:buClr>
                <a:schemeClr val="accent4"/>
              </a:buClr>
            </a:pPr>
            <a:r>
              <a:rPr lang="en-IE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People’s right to live in an informed society</a:t>
            </a:r>
          </a:p>
          <a:p>
            <a:pPr>
              <a:spcAft>
                <a:spcPts val="600"/>
              </a:spcAft>
              <a:buClr>
                <a:schemeClr val="accent4"/>
              </a:buClr>
            </a:pPr>
            <a:r>
              <a:rPr lang="en-IE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We must be RELEVANT &amp; TRUSTED</a:t>
            </a:r>
          </a:p>
          <a:p>
            <a:pPr>
              <a:spcAft>
                <a:spcPts val="600"/>
              </a:spcAft>
              <a:buClr>
                <a:schemeClr val="accent4"/>
              </a:buClr>
            </a:pPr>
            <a:r>
              <a:rPr lang="en-IE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Our figures must reflect the lived reality of people</a:t>
            </a:r>
          </a:p>
          <a:p>
            <a:pPr marL="0" indent="0">
              <a:buNone/>
            </a:pPr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3588543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B9C06731-2B5C-12B6-5273-2C7BED9059A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5" y="0"/>
            <a:ext cx="1218565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itle 3">
            <a:extLst>
              <a:ext uri="{FF2B5EF4-FFF2-40B4-BE49-F238E27FC236}">
                <a16:creationId xmlns:a16="http://schemas.microsoft.com/office/drawing/2014/main" id="{7E7CF932-59F9-C291-AA08-13E64DC2A6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886732"/>
          </a:xfrm>
        </p:spPr>
        <p:txBody>
          <a:bodyPr/>
          <a:lstStyle/>
          <a:p>
            <a:r>
              <a:rPr lang="en-IE" dirty="0"/>
              <a:t> Background to report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992E0D51-7D00-201D-C26E-C15FD17CEA5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26029"/>
            <a:ext cx="10515600" cy="4397828"/>
          </a:xfrm>
        </p:spPr>
        <p:txBody>
          <a:bodyPr/>
          <a:lstStyle/>
          <a:p>
            <a:pPr>
              <a:spcBef>
                <a:spcPts val="1200"/>
              </a:spcBef>
              <a:spcAft>
                <a:spcPts val="1200"/>
              </a:spcAft>
              <a:buClr>
                <a:schemeClr val="accent4"/>
              </a:buClr>
            </a:pPr>
            <a:r>
              <a:rPr lang="en-IE" dirty="0">
                <a:latin typeface="Calibri" panose="020F0502020204030204" pitchFamily="34" charset="0"/>
                <a:ea typeface="Aptos" panose="020B0004020202020204" pitchFamily="34" charset="0"/>
              </a:rPr>
              <a:t>F</a:t>
            </a:r>
            <a:r>
              <a:rPr lang="en-IE" dirty="0">
                <a:effectLst/>
                <a:latin typeface="Calibri" panose="020F0502020204030204" pitchFamily="34" charset="0"/>
                <a:ea typeface="Aptos" panose="020B0004020202020204" pitchFamily="34" charset="0"/>
              </a:rPr>
              <a:t>easibility of creating a Global Metadata Platform in Geneva</a:t>
            </a:r>
          </a:p>
          <a:p>
            <a:pPr>
              <a:spcBef>
                <a:spcPts val="1200"/>
              </a:spcBef>
              <a:spcAft>
                <a:spcPts val="1200"/>
              </a:spcAft>
              <a:buClr>
                <a:schemeClr val="accent4"/>
              </a:buClr>
            </a:pPr>
            <a:r>
              <a:rPr lang="en-IE" dirty="0">
                <a:effectLst/>
                <a:latin typeface="Calibri" panose="020F0502020204030204" pitchFamily="34" charset="0"/>
                <a:ea typeface="Aptos" panose="020B0004020202020204" pitchFamily="34" charset="0"/>
              </a:rPr>
              <a:t>Swiss Federal Department of Foreign Affairs in collaboration with the Federal Statistics Office of Switzerland</a:t>
            </a:r>
            <a:endParaRPr lang="en-IE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>
              <a:spcAft>
                <a:spcPts val="600"/>
              </a:spcAft>
              <a:buClr>
                <a:schemeClr val="accent4"/>
              </a:buClr>
            </a:pPr>
            <a:endParaRPr lang="en-IE" dirty="0">
              <a:solidFill>
                <a:srgbClr val="006168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>
              <a:spcAft>
                <a:spcPts val="600"/>
              </a:spcAft>
              <a:buClr>
                <a:schemeClr val="accent4"/>
              </a:buClr>
            </a:pPr>
            <a:endParaRPr lang="en-IE" dirty="0">
              <a:solidFill>
                <a:srgbClr val="006168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0" indent="0">
              <a:buNone/>
            </a:pPr>
            <a:endParaRPr lang="en-IE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195DC2FD-5C03-FA21-A827-9D6B7197D6F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39887" y="3037114"/>
            <a:ext cx="4898570" cy="2667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84303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B9C06731-2B5C-12B6-5273-2C7BED9059A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5" y="0"/>
            <a:ext cx="1218565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itle 3">
            <a:extLst>
              <a:ext uri="{FF2B5EF4-FFF2-40B4-BE49-F238E27FC236}">
                <a16:creationId xmlns:a16="http://schemas.microsoft.com/office/drawing/2014/main" id="{7E7CF932-59F9-C291-AA08-13E64DC2A6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886732"/>
          </a:xfrm>
        </p:spPr>
        <p:txBody>
          <a:bodyPr/>
          <a:lstStyle/>
          <a:p>
            <a:r>
              <a:rPr lang="en-IE" dirty="0"/>
              <a:t> Key research questions (1 of 2)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992E0D51-7D00-201D-C26E-C15FD17CEA5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426029"/>
            <a:ext cx="10951029" cy="4397828"/>
          </a:xfrm>
        </p:spPr>
        <p:txBody>
          <a:bodyPr/>
          <a:lstStyle/>
          <a:p>
            <a:pPr marL="342900" lvl="0" indent="-34290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arenR"/>
            </a:pPr>
            <a:r>
              <a:rPr lang="en-IE" sz="20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Assess the appropriateness and coherence of the project vision in relation to its overall objectives</a:t>
            </a:r>
          </a:p>
          <a:p>
            <a:pPr marL="342900" lvl="0" indent="-34290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arenR"/>
            </a:pPr>
            <a:r>
              <a:rPr lang="en-IE" sz="20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Assess potential value added for data owners</a:t>
            </a:r>
          </a:p>
          <a:p>
            <a:pPr marL="342900" lvl="0" indent="-34290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arenR"/>
            </a:pPr>
            <a:r>
              <a:rPr lang="en-IE" sz="20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Identify relevant examples of already existing metadata platforms across regions and countries and which projects are currently under development</a:t>
            </a:r>
          </a:p>
          <a:p>
            <a:pPr marL="342900" lvl="0" indent="-34290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arenR"/>
            </a:pPr>
            <a:r>
              <a:rPr lang="en-IE" sz="20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Outline potential functionalities of the platform</a:t>
            </a:r>
          </a:p>
          <a:p>
            <a:pPr marL="342900" lvl="0" indent="-34290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arenR"/>
            </a:pPr>
            <a:r>
              <a:rPr lang="en-IE" sz="20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Scope of the platform</a:t>
            </a:r>
          </a:p>
          <a:p>
            <a:pPr marL="342900" lvl="0" indent="-34290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arenR"/>
            </a:pPr>
            <a:r>
              <a:rPr lang="en-IE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Suggest criteria for the selection of (meta-)data to be referenced on the platform</a:t>
            </a:r>
            <a:endParaRPr lang="en-IE" sz="20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>
              <a:spcAft>
                <a:spcPts val="600"/>
              </a:spcAft>
              <a:buClr>
                <a:schemeClr val="accent4"/>
              </a:buClr>
            </a:pPr>
            <a:endParaRPr lang="en-IE" dirty="0">
              <a:solidFill>
                <a:srgbClr val="006168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>
              <a:spcAft>
                <a:spcPts val="600"/>
              </a:spcAft>
              <a:buClr>
                <a:schemeClr val="accent4"/>
              </a:buClr>
            </a:pPr>
            <a:endParaRPr lang="en-IE" dirty="0">
              <a:solidFill>
                <a:srgbClr val="006168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0" indent="0">
              <a:buNone/>
            </a:pPr>
            <a:endParaRPr lang="en-IE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C5B3C733-F417-457A-42D9-E17009714E1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07083" y="152400"/>
            <a:ext cx="2264229" cy="12736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36803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B9C06731-2B5C-12B6-5273-2C7BED9059A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5" y="0"/>
            <a:ext cx="1218565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itle 3">
            <a:extLst>
              <a:ext uri="{FF2B5EF4-FFF2-40B4-BE49-F238E27FC236}">
                <a16:creationId xmlns:a16="http://schemas.microsoft.com/office/drawing/2014/main" id="{7E7CF932-59F9-C291-AA08-13E64DC2A6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886732"/>
          </a:xfrm>
        </p:spPr>
        <p:txBody>
          <a:bodyPr/>
          <a:lstStyle/>
          <a:p>
            <a:r>
              <a:rPr lang="en-IE" dirty="0"/>
              <a:t> Key research questions (2 of 2)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992E0D51-7D00-201D-C26E-C15FD17CEA5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426029"/>
            <a:ext cx="10951029" cy="4397828"/>
          </a:xfrm>
        </p:spPr>
        <p:txBody>
          <a:bodyPr>
            <a:normAutofit lnSpcReduction="10000"/>
          </a:bodyPr>
          <a:lstStyle/>
          <a:p>
            <a:pPr marL="342900" lvl="0" indent="-34290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arenR" startAt="7"/>
            </a:pPr>
            <a:r>
              <a:rPr lang="en-IE" sz="20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Identify realistic phases for the creation and implementation of the platform and suggest an approximate timeline</a:t>
            </a:r>
          </a:p>
          <a:p>
            <a:pPr marL="342900" lvl="0" indent="-34290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arenR" startAt="7"/>
            </a:pPr>
            <a:r>
              <a:rPr lang="en-IE" sz="20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Identify potential individuals to be involved in a pilot phase and in later stages of implementation, and their respective roles</a:t>
            </a:r>
          </a:p>
          <a:p>
            <a:pPr marL="342900" lvl="0" indent="-34290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arenR" startAt="7"/>
            </a:pPr>
            <a:r>
              <a:rPr lang="en-IE" sz="20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Assess the suitability of Geneva as the location for the platform</a:t>
            </a:r>
          </a:p>
          <a:p>
            <a:pPr marL="342900" lvl="0" indent="-34290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arenR" startAt="7"/>
            </a:pPr>
            <a:r>
              <a:rPr lang="en-IE" sz="20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Identify opportunities and risks in the different phases of the project</a:t>
            </a:r>
          </a:p>
          <a:p>
            <a:pPr marL="342900" lvl="0" indent="-34290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arenR" startAt="7"/>
            </a:pPr>
            <a:r>
              <a:rPr lang="en-IE" sz="20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Estimate which different cost factors (incl. staff requirements) there would be in developing (including the different steps) and maintaining the platform, including cost estimates where possible</a:t>
            </a:r>
          </a:p>
          <a:p>
            <a:pPr>
              <a:spcAft>
                <a:spcPts val="600"/>
              </a:spcAft>
              <a:buClr>
                <a:schemeClr val="accent4"/>
              </a:buClr>
            </a:pPr>
            <a:endParaRPr lang="en-IE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>
              <a:spcAft>
                <a:spcPts val="600"/>
              </a:spcAft>
              <a:buClr>
                <a:schemeClr val="accent4"/>
              </a:buClr>
            </a:pPr>
            <a:endParaRPr lang="en-IE" dirty="0">
              <a:solidFill>
                <a:srgbClr val="006168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0" indent="0">
              <a:buNone/>
            </a:pPr>
            <a:endParaRPr lang="en-IE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F98B6F2E-69D7-4186-031E-462682D4F45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04645" y="170397"/>
            <a:ext cx="2266667" cy="12761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400435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635FDA-3BAB-5EDE-78B0-21FA47C5CB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65315"/>
            <a:ext cx="10972800" cy="899412"/>
          </a:xfrm>
        </p:spPr>
        <p:txBody>
          <a:bodyPr>
            <a:normAutofit/>
          </a:bodyPr>
          <a:lstStyle/>
          <a:p>
            <a:r>
              <a:rPr lang="en-US" dirty="0"/>
              <a:t>Why – What is the burning platform?</a:t>
            </a:r>
            <a:endParaRPr lang="en-I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C5213FE-732D-8803-656E-585CBBF5E80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0371" y="899413"/>
            <a:ext cx="7173685" cy="5059174"/>
          </a:xfrm>
        </p:spPr>
        <p:txBody>
          <a:bodyPr>
            <a:normAutofit fontScale="62500" lnSpcReduction="20000"/>
          </a:bodyPr>
          <a:lstStyle/>
          <a:p>
            <a:pPr>
              <a:lnSpc>
                <a:spcPct val="14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29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Crowded data market – competitive &amp; un-regulated</a:t>
            </a:r>
          </a:p>
          <a:p>
            <a:pPr>
              <a:lnSpc>
                <a:spcPct val="14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29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Difficulty in finding/discovering “trusted” data in the crowded data market – a data swamp</a:t>
            </a:r>
          </a:p>
          <a:p>
            <a:pPr>
              <a:lnSpc>
                <a:spcPct val="14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29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Proliferation, even of trusted data platforms, with diverging approaches to metadata – mitigates against discovery, and, also transparency</a:t>
            </a:r>
          </a:p>
          <a:p>
            <a:pPr>
              <a:lnSpc>
                <a:spcPct val="14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29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How users find and consume information – trawl virtual world</a:t>
            </a:r>
          </a:p>
          <a:p>
            <a:pPr>
              <a:lnSpc>
                <a:spcPct val="14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IE" sz="29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Convenience – easy to find, easy to use, ready to go</a:t>
            </a:r>
          </a:p>
          <a:p>
            <a:pPr>
              <a:lnSpc>
                <a:spcPct val="14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IE" sz="29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Do users want answers now, more than search results? Is this the direction of travel, influenced by AI?</a:t>
            </a:r>
            <a:r>
              <a:rPr lang="en-US" sz="29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pPr>
              <a:lnSpc>
                <a:spcPct val="14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29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Fake news and alternative facts</a:t>
            </a:r>
          </a:p>
          <a:p>
            <a:pPr>
              <a:lnSpc>
                <a:spcPct val="14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29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Emerging technology and methodologies – e.g. AI/ML</a:t>
            </a:r>
            <a:endParaRPr lang="en-IE" sz="29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</a:pPr>
            <a:endParaRPr lang="en-IE" sz="28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endParaRPr lang="en-IE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6D7C1C8-8E97-A28E-4852-8B74B5CC8AF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809" r="9319" b="-3"/>
          <a:stretch/>
        </p:blipFill>
        <p:spPr>
          <a:xfrm>
            <a:off x="7326084" y="975613"/>
            <a:ext cx="4767943" cy="457833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12174182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B9C06731-2B5C-12B6-5273-2C7BED9059A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5" y="0"/>
            <a:ext cx="1218565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itle 3">
            <a:extLst>
              <a:ext uri="{FF2B5EF4-FFF2-40B4-BE49-F238E27FC236}">
                <a16:creationId xmlns:a16="http://schemas.microsoft.com/office/drawing/2014/main" id="{7E7CF932-59F9-C291-AA08-13E64DC2A6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0743" y="147411"/>
            <a:ext cx="10515600" cy="886732"/>
          </a:xfrm>
        </p:spPr>
        <p:txBody>
          <a:bodyPr/>
          <a:lstStyle/>
          <a:p>
            <a:r>
              <a:rPr lang="en-IE" dirty="0"/>
              <a:t> Understanding the role of data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992E0D51-7D00-201D-C26E-C15FD17CEA5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426029"/>
            <a:ext cx="10951029" cy="4397828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  <a:buClr>
                <a:schemeClr val="accent4"/>
              </a:buClr>
            </a:pPr>
            <a:endParaRPr lang="en-IE" dirty="0">
              <a:solidFill>
                <a:srgbClr val="006168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>
              <a:spcAft>
                <a:spcPts val="600"/>
              </a:spcAft>
              <a:buClr>
                <a:schemeClr val="accent4"/>
              </a:buClr>
            </a:pPr>
            <a:endParaRPr lang="en-IE" dirty="0">
              <a:solidFill>
                <a:srgbClr val="006168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0" indent="0">
              <a:buNone/>
            </a:pPr>
            <a:endParaRPr lang="en-IE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41081E08-32E1-58F6-F655-94898678D47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2348" y="1222865"/>
            <a:ext cx="11819165" cy="45139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524144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B9C06731-2B5C-12B6-5273-2C7BED9059A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5" y="0"/>
            <a:ext cx="1218565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itle 3">
            <a:extLst>
              <a:ext uri="{FF2B5EF4-FFF2-40B4-BE49-F238E27FC236}">
                <a16:creationId xmlns:a16="http://schemas.microsoft.com/office/drawing/2014/main" id="{7E7CF932-59F9-C291-AA08-13E64DC2A6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886732"/>
          </a:xfrm>
        </p:spPr>
        <p:txBody>
          <a:bodyPr>
            <a:normAutofit/>
          </a:bodyPr>
          <a:lstStyle/>
          <a:p>
            <a:r>
              <a:rPr lang="en-IE" dirty="0"/>
              <a:t> The need for a Compass! </a:t>
            </a:r>
            <a:endParaRPr lang="en-IE" sz="4000" b="1" dirty="0">
              <a:solidFill>
                <a:schemeClr val="accent2"/>
              </a:solidFill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992E0D51-7D00-201D-C26E-C15FD17CEA5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426029"/>
            <a:ext cx="5257801" cy="4397828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  <a:spcBef>
                <a:spcPts val="1200"/>
              </a:spcBef>
              <a:spcAft>
                <a:spcPts val="1200"/>
              </a:spcAft>
              <a:buClr>
                <a:schemeClr val="accent4"/>
              </a:buClr>
            </a:pPr>
            <a:r>
              <a:rPr lang="en-IE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We can’t use, what we can’t find, and don’t TRUST</a:t>
            </a:r>
          </a:p>
          <a:p>
            <a:pPr>
              <a:lnSpc>
                <a:spcPct val="150000"/>
              </a:lnSpc>
              <a:spcBef>
                <a:spcPts val="1200"/>
              </a:spcBef>
              <a:spcAft>
                <a:spcPts val="1200"/>
              </a:spcAft>
              <a:buClr>
                <a:schemeClr val="accent4"/>
              </a:buClr>
            </a:pPr>
            <a:r>
              <a:rPr lang="en-IE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Discoverability</a:t>
            </a:r>
          </a:p>
          <a:p>
            <a:pPr>
              <a:lnSpc>
                <a:spcPct val="150000"/>
              </a:lnSpc>
              <a:spcBef>
                <a:spcPts val="1200"/>
              </a:spcBef>
              <a:spcAft>
                <a:spcPts val="1200"/>
              </a:spcAft>
              <a:buClr>
                <a:schemeClr val="accent4"/>
              </a:buClr>
            </a:pPr>
            <a:r>
              <a:rPr lang="en-IE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Comparability</a:t>
            </a:r>
          </a:p>
          <a:p>
            <a:pPr>
              <a:lnSpc>
                <a:spcPct val="150000"/>
              </a:lnSpc>
              <a:spcBef>
                <a:spcPts val="1200"/>
              </a:spcBef>
              <a:spcAft>
                <a:spcPts val="1200"/>
              </a:spcAft>
              <a:buClr>
                <a:schemeClr val="accent4"/>
              </a:buClr>
            </a:pPr>
            <a:r>
              <a:rPr lang="en-IE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Accessibility</a:t>
            </a:r>
          </a:p>
          <a:p>
            <a:pPr>
              <a:spcAft>
                <a:spcPts val="600"/>
              </a:spcAft>
              <a:buClr>
                <a:schemeClr val="accent4"/>
              </a:buClr>
            </a:pPr>
            <a:endParaRPr lang="en-IE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0" indent="0">
              <a:buNone/>
            </a:pPr>
            <a:endParaRPr lang="en-IE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EFFB72A9-312E-5648-405F-6FDE803652D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08559" y="1251858"/>
            <a:ext cx="6001202" cy="4397828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065AF268-8734-821F-FE6E-8CB04C3D4C7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961152" y="4442662"/>
            <a:ext cx="785295" cy="103875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B6749509-AEDA-6B0B-0008-9B8F151AE9B7}"/>
              </a:ext>
            </a:extLst>
          </p:cNvPr>
          <p:cNvSpPr txBox="1"/>
          <p:nvPr/>
        </p:nvSpPr>
        <p:spPr>
          <a:xfrm>
            <a:off x="8378373" y="4784272"/>
            <a:ext cx="250371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IE" sz="3200" b="1" dirty="0"/>
              <a:t>Metadata</a:t>
            </a:r>
          </a:p>
        </p:txBody>
      </p:sp>
    </p:spTree>
    <p:extLst>
      <p:ext uri="{BB962C8B-B14F-4D97-AF65-F5344CB8AC3E}">
        <p14:creationId xmlns:p14="http://schemas.microsoft.com/office/powerpoint/2010/main" val="4023314482"/>
      </p:ext>
    </p:extLst>
  </p:cSld>
  <p:clrMapOvr>
    <a:masterClrMapping/>
  </p:clrMapOvr>
</p:sld>
</file>

<file path=ppt/theme/theme1.xml><?xml version="1.0" encoding="utf-8"?>
<a:theme xmlns:a="http://schemas.openxmlformats.org/drawingml/2006/main" name="Powerpoint templat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Powerpoint template</Template>
  <TotalTime>0</TotalTime>
  <Words>1500</Words>
  <Application>Microsoft Office PowerPoint</Application>
  <PresentationFormat>Grand écran</PresentationFormat>
  <Paragraphs>190</Paragraphs>
  <Slides>26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26</vt:i4>
      </vt:variant>
    </vt:vector>
  </HeadingPairs>
  <TitlesOfParts>
    <vt:vector size="27" baseType="lpstr">
      <vt:lpstr>Powerpoint template</vt:lpstr>
      <vt:lpstr>Feasibility Study for an  International Metadata Platform</vt:lpstr>
      <vt:lpstr> Start at the beginning - who am I?</vt:lpstr>
      <vt:lpstr>Context for our work</vt:lpstr>
      <vt:lpstr> Background to report</vt:lpstr>
      <vt:lpstr> Key research questions (1 of 2)</vt:lpstr>
      <vt:lpstr> Key research questions (2 of 2)</vt:lpstr>
      <vt:lpstr>Why – What is the burning platform?</vt:lpstr>
      <vt:lpstr> Understanding the role of data</vt:lpstr>
      <vt:lpstr> The need for a Compass! </vt:lpstr>
      <vt:lpstr> The age of discovery - Metadata</vt:lpstr>
      <vt:lpstr> Metadata (2 of 2)</vt:lpstr>
      <vt:lpstr> Global Metadata Platform – Trusted Data Observatory</vt:lpstr>
      <vt:lpstr> Scope - Trusted Data</vt:lpstr>
      <vt:lpstr> Scope – Trusted data products</vt:lpstr>
      <vt:lpstr> Functionality</vt:lpstr>
      <vt:lpstr> Examples of other platforms</vt:lpstr>
      <vt:lpstr> The value proposition</vt:lpstr>
      <vt:lpstr> Challenges</vt:lpstr>
      <vt:lpstr> The user community – the audience</vt:lpstr>
      <vt:lpstr> Geneva – Home of the TDO</vt:lpstr>
      <vt:lpstr> Next steps</vt:lpstr>
      <vt:lpstr> Costs</vt:lpstr>
      <vt:lpstr> Next steps</vt:lpstr>
      <vt:lpstr> Key stakeholders in next steps</vt:lpstr>
      <vt:lpstr> Concluding comments</vt:lpstr>
      <vt:lpstr>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Feasibility Study for an  International Metadata Platform</dc:title>
  <dc:creator>Padraig Dalton</dc:creator>
  <cp:lastModifiedBy>Pascal Blickle</cp:lastModifiedBy>
  <cp:revision>37</cp:revision>
  <dcterms:created xsi:type="dcterms:W3CDTF">2024-10-04T12:51:07Z</dcterms:created>
  <dcterms:modified xsi:type="dcterms:W3CDTF">2024-11-04T07:33:09Z</dcterms:modified>
</cp:coreProperties>
</file>