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716" r:id="rId3"/>
    <p:sldId id="260" r:id="rId4"/>
    <p:sldId id="696" r:id="rId5"/>
    <p:sldId id="698" r:id="rId6"/>
    <p:sldId id="697" r:id="rId7"/>
    <p:sldId id="714" r:id="rId8"/>
    <p:sldId id="719" r:id="rId9"/>
    <p:sldId id="720" r:id="rId10"/>
    <p:sldId id="721" r:id="rId11"/>
    <p:sldId id="722" r:id="rId12"/>
    <p:sldId id="706" r:id="rId13"/>
    <p:sldId id="701" r:id="rId14"/>
    <p:sldId id="705" r:id="rId15"/>
    <p:sldId id="71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C8E4250-F12E-0E00-0712-E4949D632E63}" name="Orla O'Gorman" initials="OO" userId="S::Orla.OGorman@cso.ie::ce6a1ffb-37c8-4eb5-ad81-246c546c116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995" autoAdjust="0"/>
    <p:restoredTop sz="94660"/>
  </p:normalViewPr>
  <p:slideViewPr>
    <p:cSldViewPr snapToGrid="0">
      <p:cViewPr varScale="1">
        <p:scale>
          <a:sx n="51" d="100"/>
          <a:sy n="51" d="100"/>
        </p:scale>
        <p:origin x="125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55FAB7-D3B9-4F11-AB01-2E3A28088048}" type="datetimeFigureOut">
              <a:rPr lang="en-IE" smtClean="0"/>
              <a:t>24/10/2025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3C6B3-7063-438B-BC60-6FE6E374348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06584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25793-2F7C-7F2E-3920-DE221638CD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109ED1-FFA5-194B-93D0-51DA26E0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1DD0D-290F-79C0-4425-90EE7051D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00D5-4EC7-4ABE-9FC6-83BF291F3E6A}" type="datetimeFigureOut">
              <a:rPr lang="en-IE" smtClean="0"/>
              <a:t>24/10/2025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5649B-021C-B554-7472-BC4FCF390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463D5-726A-27DE-CB7A-B81857A0A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C315F-C957-459B-96D1-52D5E4B6FEA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4851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BE778-794A-9072-84FA-CF18F651E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1001BC-B79C-82E7-598F-286049F3C9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8AD676-E568-4177-E1D1-98A3AB155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00D5-4EC7-4ABE-9FC6-83BF291F3E6A}" type="datetimeFigureOut">
              <a:rPr lang="en-IE" smtClean="0"/>
              <a:t>24/10/2025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3544C-BB2B-6A73-4FD5-985CC06B5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4096D-587B-4EA1-2F16-C9F21491D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C315F-C957-459B-96D1-52D5E4B6FEA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97264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A76AF5-D7A6-4579-8871-55D7E5BB23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B179E9-FC0C-9E5F-2518-0394CE4D0C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4C1EB-9842-1653-4003-384643DE4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00D5-4EC7-4ABE-9FC6-83BF291F3E6A}" type="datetimeFigureOut">
              <a:rPr lang="en-IE" smtClean="0"/>
              <a:t>24/10/2025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CF3D3-E18C-94DF-F638-DBA7BB859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BCE3C5-7CB4-D621-C4D8-3F3B1936D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C315F-C957-459B-96D1-52D5E4B6FEA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53662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05F40-7A7D-01A0-BC5A-F630CC15E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I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B1BE17-82E8-85FC-425A-49ABF85412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029E6-5DE1-ADEA-E99B-A3B333264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00D5-4EC7-4ABE-9FC6-83BF291F3E6A}" type="datetimeFigureOut">
              <a:rPr lang="en-IE" smtClean="0"/>
              <a:t>24/10/2025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6AD8A-62AC-A6D4-9558-D3CD3F571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6A9CE-B86F-0C33-8CDB-110D2F488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C315F-C957-459B-96D1-52D5E4B6FEAE}" type="slidenum">
              <a:rPr lang="en-IE" smtClean="0"/>
              <a:t>‹#›</a:t>
            </a:fld>
            <a:endParaRPr lang="en-IE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23992451-8581-ABBE-9ADF-026A67347B9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063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CDD0E-1AE0-94CC-A663-183776685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D0F73-29A7-89E0-A936-9178501A8A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6318E5-3022-591D-B23B-30C6BB320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00D5-4EC7-4ABE-9FC6-83BF291F3E6A}" type="datetimeFigureOut">
              <a:rPr lang="en-IE" smtClean="0"/>
              <a:t>24/10/2025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C6C81-1CFE-D2EF-E0B7-2AC49CA09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F8DB8-83FF-7A48-9BCB-4C3E3CB12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C315F-C957-459B-96D1-52D5E4B6FEA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21498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C186B-96CA-FE62-5CDD-DD6B98609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575F4-134B-0229-8612-F9022EFA2E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BDE95A-2315-3259-D0F3-B20EC26105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64CE5-BCCF-3C42-9CB3-E8A6C3C71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00D5-4EC7-4ABE-9FC6-83BF291F3E6A}" type="datetimeFigureOut">
              <a:rPr lang="en-IE" smtClean="0"/>
              <a:t>24/10/2025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A790BD-0C5E-8BEC-72F0-412002E69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106A68-EDDD-7116-CB2B-F6D625481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C315F-C957-459B-96D1-52D5E4B6FEA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56018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9975D-264E-F5AF-3C76-1CFC9AB19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DDE0CB-5FFE-47AB-5361-534FA8545C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0DB1FF-8F94-F9A5-085A-E780D5D0F0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9A3E4C-B45B-3CF5-A4F2-EA9BB5B828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8F2F9C-ED0D-6E25-753B-8FB4BB4711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C859FD-F479-7BC4-4DB1-50DAC581E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00D5-4EC7-4ABE-9FC6-83BF291F3E6A}" type="datetimeFigureOut">
              <a:rPr lang="en-IE" smtClean="0"/>
              <a:t>24/10/2025</a:t>
            </a:fld>
            <a:endParaRPr lang="en-I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210305-F2F5-77AC-1900-9FB638EB7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FB4BB8-88CC-D8A3-87C8-C3484340B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C315F-C957-459B-96D1-52D5E4B6FEA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20748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0593B-77B8-55D6-BD59-62AD144D4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A49B46-DFA4-04D9-C9B3-5A1291223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00D5-4EC7-4ABE-9FC6-83BF291F3E6A}" type="datetimeFigureOut">
              <a:rPr lang="en-IE" smtClean="0"/>
              <a:t>24/10/2025</a:t>
            </a:fld>
            <a:endParaRPr lang="en-I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C3B391-643A-BBF0-A9A0-256CE5461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163D66-8A38-8BF3-16AA-83B6BDB25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C315F-C957-459B-96D1-52D5E4B6FEA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57638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F85FD8-48D6-B8E3-72C7-E4651BB53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00D5-4EC7-4ABE-9FC6-83BF291F3E6A}" type="datetimeFigureOut">
              <a:rPr lang="en-IE" smtClean="0"/>
              <a:t>24/10/2025</a:t>
            </a:fld>
            <a:endParaRPr lang="en-I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07CFC0-0658-2DAB-60D4-B775474E3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7687A6-2129-22BE-DEA0-7985DF173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C315F-C957-459B-96D1-52D5E4B6FEA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90785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1CE16-EF9D-93DB-C496-C4B7262EE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0C5141-9E1B-EAB7-2E36-C566AC57AE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C45D92-73F8-829E-A587-45FD0B1067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38B474-0B24-78BA-1402-34CB11BF5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00D5-4EC7-4ABE-9FC6-83BF291F3E6A}" type="datetimeFigureOut">
              <a:rPr lang="en-IE" smtClean="0"/>
              <a:t>24/10/2025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4E6B5C-4D4E-2B26-63CF-E1C80D193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B608E8-AC58-98D2-4B72-0CDBEBEAC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C315F-C957-459B-96D1-52D5E4B6FEA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43514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26B12-6C22-8E11-60B1-59792213C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BA567A-7D39-04B3-CE24-1BB9BF9A1A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261FBA-7EE8-8F1C-B8FD-90068C5199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3108A2-19F7-8F56-56C8-2B629E7D0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00D5-4EC7-4ABE-9FC6-83BF291F3E6A}" type="datetimeFigureOut">
              <a:rPr lang="en-IE" smtClean="0"/>
              <a:t>24/10/2025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06C373-5770-51D7-72A6-A06EA22A7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D53E91-EADF-B2A7-923C-0C2DAA445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C315F-C957-459B-96D1-52D5E4B6FEA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12225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1AB180-AEAA-49A5-3F15-626B793A2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69540A-D6E9-1CDB-E5EA-F782F8A7D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F2F274-04B9-DA52-3773-D0734031FF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F800D5-4EC7-4ABE-9FC6-83BF291F3E6A}" type="datetimeFigureOut">
              <a:rPr lang="en-IE" smtClean="0"/>
              <a:t>24/10/2025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7FCA11-545E-3C10-4917-D525CFB79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B263A1-6E5E-D89C-78D0-84D8833265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C315F-C957-459B-96D1-52D5E4B6FEA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35598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0873F2EE-C05F-77BB-BF18-157CB4AD28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7737E69-8BC3-F015-3734-73B88C123C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71601"/>
            <a:ext cx="9144000" cy="2073049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ambria"/>
                <a:ea typeface="Cambria"/>
              </a:rPr>
              <a:t>Trusted Data Observatory</a:t>
            </a:r>
            <a:endParaRPr lang="en-IE" sz="44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B9C613-028B-5071-844C-C7CD8B04BA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25295"/>
            <a:ext cx="9144000" cy="1946162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500" dirty="0">
                <a:solidFill>
                  <a:schemeClr val="bg1"/>
                </a:solidFill>
                <a:latin typeface="Cambria"/>
                <a:ea typeface="Cambria"/>
              </a:rPr>
              <a:t>Geneva Data Community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ambria"/>
                <a:ea typeface="Cambria"/>
              </a:rPr>
              <a:t>30 October 2025</a:t>
            </a:r>
            <a:br>
              <a:rPr lang="en-US" sz="24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ambria"/>
                <a:ea typeface="Cambria"/>
              </a:rPr>
            </a:br>
            <a:br>
              <a:rPr lang="en-US" sz="24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ambria"/>
                <a:ea typeface="Cambria"/>
              </a:rPr>
            </a:br>
            <a:r>
              <a:rPr lang="en-US" sz="24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ambria"/>
                <a:ea typeface="Cambria"/>
              </a:rPr>
              <a:t>Pádraig Dalton</a:t>
            </a:r>
            <a:endParaRPr lang="en-IE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620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6C7056-B268-63B5-8069-C9B5E6936F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031CAC2-8D64-DEBA-62C6-BD9AEA1143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6FD41A7-335B-9F2A-FB27-6C79279E4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7890"/>
            <a:ext cx="10515600" cy="607513"/>
          </a:xfrm>
        </p:spPr>
        <p:txBody>
          <a:bodyPr>
            <a:normAutofit fontScale="90000"/>
          </a:bodyPr>
          <a:lstStyle/>
          <a:p>
            <a:r>
              <a:rPr lang="en-IE" dirty="0"/>
              <a:t> </a:t>
            </a:r>
            <a:r>
              <a:rPr lang="en-IE" b="1" dirty="0">
                <a:solidFill>
                  <a:srgbClr val="0070C0"/>
                </a:solidFill>
              </a:rPr>
              <a:t>Phase 3 – Key elements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EF59C1-83A0-8C6D-FEC8-25C2E42093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83293"/>
            <a:ext cx="10798630" cy="5079304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Build the TDO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Put hosting environment in place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Train PoC participants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Run the PoC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Learn PoC lessons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Update the TDO based on lessons learned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Continue engage with big tech – Open AI community (Chat GPT), Google (Gemini), Microsoft (Copilot)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International engagement and influence to drive usage and by extension value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Sustainability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  <a:buNone/>
            </a:pPr>
            <a:endParaRPr lang="en-I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endParaRPr lang="en-I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26617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A27714-80FD-0E33-DD1B-CC1E92DA5D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A87B8A7-A4EB-4EB7-DF18-F4AED5BA2C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8F1D53B-274C-083F-4FF4-EC1776366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7890"/>
            <a:ext cx="10515600" cy="607513"/>
          </a:xfrm>
        </p:spPr>
        <p:txBody>
          <a:bodyPr>
            <a:normAutofit fontScale="90000"/>
          </a:bodyPr>
          <a:lstStyle/>
          <a:p>
            <a:r>
              <a:rPr lang="en-IE" dirty="0"/>
              <a:t> </a:t>
            </a:r>
            <a:r>
              <a:rPr lang="en-IE" b="1" dirty="0">
                <a:solidFill>
                  <a:srgbClr val="0070C0"/>
                </a:solidFill>
              </a:rPr>
              <a:t>Phases 4 &amp; 5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5FF8D22-D872-98F8-ACB5-CF66144D7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83293"/>
            <a:ext cx="10798630" cy="5079304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endParaRPr lang="en-IE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Phase 4</a:t>
            </a: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Review and refine the TDO post completion based on user experience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Phase 5:</a:t>
            </a: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Ongoing activity focussed on “on-boarding” and how the TDO can support the post 2030 agenda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  <a:buNone/>
            </a:pPr>
            <a:endParaRPr lang="en-I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endParaRPr lang="en-I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02894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6732"/>
          </a:xfrm>
        </p:spPr>
        <p:txBody>
          <a:bodyPr/>
          <a:lstStyle/>
          <a:p>
            <a:r>
              <a:rPr lang="en-IE" dirty="0"/>
              <a:t> </a:t>
            </a:r>
            <a:r>
              <a:rPr lang="en-IE" b="1" dirty="0">
                <a:solidFill>
                  <a:srgbClr val="0070C0"/>
                </a:solidFill>
              </a:rPr>
              <a:t>The value proposition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6029"/>
            <a:ext cx="10951029" cy="4615542"/>
          </a:xfrm>
        </p:spPr>
        <p:txBody>
          <a:bodyPr>
            <a:normAutofit lnSpcReduction="10000"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Discovery and visibility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Targeted search results/answers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Training algorithms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Drive usage of, and users to, trusted data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API and AI enabled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Contributes to fight against misinformation and disinformation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E1E1F0-8280-E21F-357E-2AB9D0035C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3741" y="152400"/>
            <a:ext cx="5375285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930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971" y="365126"/>
            <a:ext cx="10874829" cy="886732"/>
          </a:xfrm>
        </p:spPr>
        <p:txBody>
          <a:bodyPr/>
          <a:lstStyle/>
          <a:p>
            <a:r>
              <a:rPr lang="en-IE" dirty="0"/>
              <a:t> </a:t>
            </a:r>
            <a:r>
              <a:rPr lang="en-IE" b="1" dirty="0">
                <a:solidFill>
                  <a:srgbClr val="0070C0"/>
                </a:solidFill>
              </a:rPr>
              <a:t>Challenges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971" y="1251858"/>
            <a:ext cx="11310257" cy="4571999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Getting buy-in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Standardisation and harmonisation of metadata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Sustainability of the TDO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Creating an active user base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Engaging big technology companies to develop their AI algorithms and LLM’s to </a:t>
            </a:r>
            <a:r>
              <a:rPr lang="en-IE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use the TDO</a:t>
            </a:r>
            <a:endParaRPr lang="en-I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86B386-7C77-7C6B-45AD-BDD648BF9A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8829" y="59464"/>
            <a:ext cx="3400197" cy="2550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1679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6732"/>
          </a:xfrm>
        </p:spPr>
        <p:txBody>
          <a:bodyPr/>
          <a:lstStyle/>
          <a:p>
            <a:r>
              <a:rPr lang="en-IE" dirty="0"/>
              <a:t> </a:t>
            </a:r>
            <a:r>
              <a:rPr lang="en-IE" b="1" dirty="0">
                <a:solidFill>
                  <a:srgbClr val="0070C0"/>
                </a:solidFill>
              </a:rPr>
              <a:t>The user community – the audience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6029"/>
            <a:ext cx="10951029" cy="4397828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Government’s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Policy makers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Non-governmental organisations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Business Community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Civil Society – the Public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The media/data journalists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Research community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Academics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Data compilers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Big tech – including Open AI, Google, Microsoft etc.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F85C6F-C385-2D6A-C0B9-FAE1054CBD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5629" y="1251858"/>
            <a:ext cx="6245142" cy="346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6760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6732"/>
          </a:xfrm>
        </p:spPr>
        <p:txBody>
          <a:bodyPr/>
          <a:lstStyle/>
          <a:p>
            <a:r>
              <a:rPr lang="en-US" dirty="0"/>
              <a:t> </a:t>
            </a:r>
            <a:endParaRPr lang="en-I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6029"/>
            <a:ext cx="10798630" cy="4397828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  <a:buNone/>
            </a:pPr>
            <a:endParaRPr lang="en-IE" sz="4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endParaRPr lang="en-I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BC85B0-1227-FD4B-1D6C-68D6FF5618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8283" y="185057"/>
            <a:ext cx="5431971" cy="5431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599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DFAEB4-3DCF-3842-536C-14658E777E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94CBD817-2E3B-F55E-9AAB-F7187B23B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0E6E155D-7230-F3A0-AF55-B1FC5B654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6732"/>
          </a:xfrm>
        </p:spPr>
        <p:txBody>
          <a:bodyPr/>
          <a:lstStyle/>
          <a:p>
            <a:r>
              <a:rPr lang="en-IE" dirty="0"/>
              <a:t> </a:t>
            </a:r>
            <a:r>
              <a:rPr lang="en-IE" b="1" dirty="0">
                <a:solidFill>
                  <a:srgbClr val="0070C0"/>
                </a:solidFill>
              </a:rPr>
              <a:t>Reminder to date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D2B5B05-AD74-D1BC-E4BD-C947BE490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6029"/>
            <a:ext cx="10798630" cy="439782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Feasibility report November 2024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Development of a Trusted Data Observatory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Geneva to be the home of the TDO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Challenge in finding trusted data sources in a crowded un-regulated data market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Metadata is the key – essentially the map/compass to support the visibility and discovery of data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Need to make metadata AI enabled – open and machine readable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Now moving into the implementation phase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endParaRPr lang="en-I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C088159-DC4B-588A-82CC-339DED3E5D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8246" y="149567"/>
            <a:ext cx="2204581" cy="220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644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35FDA-3BAB-5EDE-78B0-21FA47C5C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65315"/>
            <a:ext cx="10972800" cy="89941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The burning platform?</a:t>
            </a:r>
            <a:endParaRPr lang="en-IE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5213FE-732D-8803-656E-585CBBF5E8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371" y="964727"/>
            <a:ext cx="7173685" cy="4993860"/>
          </a:xfrm>
        </p:spPr>
        <p:txBody>
          <a:bodyPr>
            <a:normAutofit fontScale="92500"/>
          </a:bodyPr>
          <a:lstStyle/>
          <a:p>
            <a:pPr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Crowded data market – competitive &amp; un-regulated</a:t>
            </a:r>
          </a:p>
          <a:p>
            <a:pPr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Difficulty in finding/discovering “trusted” – Data Swamp</a:t>
            </a:r>
          </a:p>
          <a:p>
            <a:pPr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Influence of AI on the user community</a:t>
            </a:r>
          </a:p>
          <a:p>
            <a:pPr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IE" sz="2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Convenience generation – want everything now</a:t>
            </a:r>
          </a:p>
          <a:p>
            <a:pPr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Misinformation and Disinformation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IE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I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D7C1C8-8E97-A28E-4852-8B74B5CC8A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9" r="9319" b="-3"/>
          <a:stretch/>
        </p:blipFill>
        <p:spPr>
          <a:xfrm>
            <a:off x="7828767" y="65315"/>
            <a:ext cx="4240208" cy="2882403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ADF188-E021-302C-05C0-5326C43E87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8767" y="2947718"/>
            <a:ext cx="4240207" cy="2829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741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405" y="365126"/>
            <a:ext cx="10677395" cy="886732"/>
          </a:xfrm>
        </p:spPr>
        <p:txBody>
          <a:bodyPr>
            <a:normAutofit/>
          </a:bodyPr>
          <a:lstStyle/>
          <a:p>
            <a:r>
              <a:rPr lang="en-IE" dirty="0"/>
              <a:t> </a:t>
            </a:r>
            <a:r>
              <a:rPr lang="en-IE" b="1" dirty="0">
                <a:solidFill>
                  <a:srgbClr val="0070C0"/>
                </a:solidFill>
              </a:rPr>
              <a:t>The need for a Compass! </a:t>
            </a:r>
            <a:endParaRPr lang="en-IE" sz="4000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6029"/>
            <a:ext cx="5257801" cy="439782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can’t use, what we can’t find, and don’t TRUST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Visibility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Discoverability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Accessibility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FB72A9-312E-5648-405F-6FDE803652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8559" y="1251858"/>
            <a:ext cx="6001202" cy="439782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65AF268-8734-821F-FE6E-8CB04C3D4C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1152" y="4442662"/>
            <a:ext cx="785295" cy="1038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749509-AEDA-6B0B-0008-9B8F151AE9B7}"/>
              </a:ext>
            </a:extLst>
          </p:cNvPr>
          <p:cNvSpPr txBox="1"/>
          <p:nvPr/>
        </p:nvSpPr>
        <p:spPr>
          <a:xfrm>
            <a:off x="8378373" y="4784272"/>
            <a:ext cx="25037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E" sz="3200" b="1" dirty="0"/>
              <a:t>Metadata</a:t>
            </a:r>
          </a:p>
        </p:txBody>
      </p:sp>
    </p:spTree>
    <p:extLst>
      <p:ext uri="{BB962C8B-B14F-4D97-AF65-F5344CB8AC3E}">
        <p14:creationId xmlns:p14="http://schemas.microsoft.com/office/powerpoint/2010/main" val="4023314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937" y="365126"/>
            <a:ext cx="10902863" cy="886732"/>
          </a:xfrm>
        </p:spPr>
        <p:txBody>
          <a:bodyPr/>
          <a:lstStyle/>
          <a:p>
            <a:r>
              <a:rPr lang="en-IE" dirty="0"/>
              <a:t> </a:t>
            </a:r>
            <a:r>
              <a:rPr lang="en-IE" b="1" dirty="0">
                <a:solidFill>
                  <a:srgbClr val="0070C0"/>
                </a:solidFill>
              </a:rPr>
              <a:t>What is Metadata?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058" y="1338268"/>
            <a:ext cx="5127170" cy="448558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IE" sz="28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Metadata is “data about data” 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IE" sz="2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Traditionally find “metadata” through “data” – very much still the case</a:t>
            </a:r>
            <a:endParaRPr lang="en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But we now operate in a “machine readable” world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Means we need to invert the graphic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Metadata is key to discovery and transparency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Minimum Viable set of Metadata (MVM)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056FC6-2EEE-1253-36C1-AE4F6F6DF1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3227" y="1338268"/>
            <a:ext cx="6043661" cy="429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195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885" y="365126"/>
            <a:ext cx="10927915" cy="886732"/>
          </a:xfrm>
        </p:spPr>
        <p:txBody>
          <a:bodyPr>
            <a:normAutofit fontScale="90000"/>
          </a:bodyPr>
          <a:lstStyle/>
          <a:p>
            <a:r>
              <a:rPr lang="en-IE" dirty="0"/>
              <a:t> </a:t>
            </a:r>
            <a:r>
              <a:rPr lang="en-IE" sz="4000" b="1" dirty="0">
                <a:solidFill>
                  <a:srgbClr val="0070C0"/>
                </a:solidFill>
              </a:rPr>
              <a:t>Global Metadata Platform </a:t>
            </a:r>
            <a:r>
              <a:rPr lang="en-IE" sz="4000" dirty="0"/>
              <a:t>– </a:t>
            </a:r>
            <a:r>
              <a:rPr lang="en-IE" sz="4000" b="1" dirty="0">
                <a:solidFill>
                  <a:schemeClr val="accent2"/>
                </a:solidFill>
              </a:rPr>
              <a:t>Trusted Data Observatory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6029"/>
            <a:ext cx="6324600" cy="439782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Metadata Platform </a:t>
            </a:r>
            <a:r>
              <a:rPr lang="en-IE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NOT</a:t>
            </a: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 a Data Platform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Data stays where it is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Decisions on access rests with Data Compiler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Only supports discovery of Trusted data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 Focus is metadata to support - Discovery, Comparability &amp; Accessibility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Machine readable and AI enabled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Harmonised and standardised metadata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027196-2DAA-A48A-30C4-3A6FC427CC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9001" y="1426029"/>
            <a:ext cx="4655911" cy="42657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0F7F559-F36D-647B-2C1E-D6901EAD4B2B}"/>
              </a:ext>
            </a:extLst>
          </p:cNvPr>
          <p:cNvSpPr txBox="1"/>
          <p:nvPr/>
        </p:nvSpPr>
        <p:spPr>
          <a:xfrm>
            <a:off x="9459686" y="1819353"/>
            <a:ext cx="1186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TDO</a:t>
            </a:r>
            <a:endParaRPr lang="en-IE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45F7AD-A593-2281-BCF7-1E837C32BC6F}"/>
              </a:ext>
            </a:extLst>
          </p:cNvPr>
          <p:cNvSpPr txBox="1"/>
          <p:nvPr/>
        </p:nvSpPr>
        <p:spPr>
          <a:xfrm rot="20242340">
            <a:off x="7595213" y="3018298"/>
            <a:ext cx="23295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User search/request</a:t>
            </a:r>
            <a:endParaRPr lang="en-IE" sz="14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6DBFD8-3F7B-264E-EDEE-9ECF4AB235F2}"/>
              </a:ext>
            </a:extLst>
          </p:cNvPr>
          <p:cNvSpPr txBox="1"/>
          <p:nvPr/>
        </p:nvSpPr>
        <p:spPr>
          <a:xfrm>
            <a:off x="10760528" y="2941353"/>
            <a:ext cx="1186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Directed to “trusted” data</a:t>
            </a:r>
            <a:endParaRPr lang="en-IE" sz="12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F73A31-6ACB-DB60-7C04-9953898E1109}"/>
              </a:ext>
            </a:extLst>
          </p:cNvPr>
          <p:cNvSpPr txBox="1"/>
          <p:nvPr/>
        </p:nvSpPr>
        <p:spPr>
          <a:xfrm>
            <a:off x="9133684" y="3870263"/>
            <a:ext cx="1186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Metadata</a:t>
            </a:r>
            <a:endParaRPr lang="en-I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857" y="365126"/>
            <a:ext cx="10863943" cy="886732"/>
          </a:xfrm>
        </p:spPr>
        <p:txBody>
          <a:bodyPr/>
          <a:lstStyle/>
          <a:p>
            <a:r>
              <a:rPr lang="en-IE" b="1" dirty="0">
                <a:solidFill>
                  <a:srgbClr val="0070C0"/>
                </a:solidFill>
              </a:rPr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99E3709-04B5-4137-509A-BC963F5BBD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5205" y="92315"/>
            <a:ext cx="6851737" cy="5701316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BFA71D-27F2-9291-1274-B2222810D0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76600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3DE70D-4DC0-721D-C59D-66FE6F8BAB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917740E-F285-B695-4386-F318B00B25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C0C10C5-A0D0-6B16-428F-5BF42A0AF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6732"/>
          </a:xfrm>
        </p:spPr>
        <p:txBody>
          <a:bodyPr/>
          <a:lstStyle/>
          <a:p>
            <a:r>
              <a:rPr lang="en-IE" dirty="0"/>
              <a:t> </a:t>
            </a:r>
            <a:r>
              <a:rPr lang="en-IE" b="1" dirty="0">
                <a:solidFill>
                  <a:srgbClr val="0070C0"/>
                </a:solidFill>
              </a:rPr>
              <a:t>Phase 1 – Key elements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F320A48-825D-98C9-0809-441E43490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6029"/>
            <a:ext cx="10798630" cy="4397828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Planning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Operationalise governance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Influence – Who, when, how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Stakeholder engagement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Develop first prototype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Risk identification and mitigation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Broader engagement and influencing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  <a:buNone/>
            </a:pPr>
            <a:endParaRPr lang="en-I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endParaRPr lang="en-I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008858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D6786E-76FA-7675-2421-DC45F91713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72499894-941F-99E6-FABA-06F2F85649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64A6CEC-8939-2FF9-13B4-5C801C521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6732"/>
          </a:xfrm>
        </p:spPr>
        <p:txBody>
          <a:bodyPr/>
          <a:lstStyle/>
          <a:p>
            <a:r>
              <a:rPr lang="en-IE" dirty="0"/>
              <a:t> </a:t>
            </a:r>
            <a:r>
              <a:rPr lang="en-IE" b="1" dirty="0">
                <a:solidFill>
                  <a:srgbClr val="0070C0"/>
                </a:solidFill>
              </a:rPr>
              <a:t>Phase 2 – Key elements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F0F9DB3-D8C3-1469-FB0D-B608DE0910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6029"/>
            <a:ext cx="10798630" cy="439782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Metadata – agree MVM and associated standards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Specification for the TDO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Hosting service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Proof of Concept design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Recruitment of PoC participants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Engage with big tech – Open AI community (Chat GPT), Google (Gemini), Microsoft (Copilot)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International engagement and influencing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  <a:buNone/>
            </a:pPr>
            <a:endParaRPr lang="en-I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endParaRPr lang="en-I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452198678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templat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</Template>
  <TotalTime>0</TotalTime>
  <Words>562</Words>
  <Application>Microsoft Office PowerPoint</Application>
  <PresentationFormat>Widescreen</PresentationFormat>
  <Paragraphs>118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Aptos</vt:lpstr>
      <vt:lpstr>Aptos Display</vt:lpstr>
      <vt:lpstr>Arial</vt:lpstr>
      <vt:lpstr>Calibri</vt:lpstr>
      <vt:lpstr>Cambria</vt:lpstr>
      <vt:lpstr>Powerpoint template</vt:lpstr>
      <vt:lpstr>Trusted Data Observatory</vt:lpstr>
      <vt:lpstr> Reminder to date</vt:lpstr>
      <vt:lpstr>The burning platform?</vt:lpstr>
      <vt:lpstr> The need for a Compass! </vt:lpstr>
      <vt:lpstr> What is Metadata?</vt:lpstr>
      <vt:lpstr> Global Metadata Platform – Trusted Data Observatory</vt:lpstr>
      <vt:lpstr> </vt:lpstr>
      <vt:lpstr> Phase 1 – Key elements</vt:lpstr>
      <vt:lpstr> Phase 2 – Key elements</vt:lpstr>
      <vt:lpstr> Phase 3 – Key elements</vt:lpstr>
      <vt:lpstr> Phases 4 &amp; 5</vt:lpstr>
      <vt:lpstr> The value proposition</vt:lpstr>
      <vt:lpstr> Challenges</vt:lpstr>
      <vt:lpstr> The user community – the audience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Padraig Dalton</dc:creator>
  <cp:lastModifiedBy>Padraig Dalton</cp:lastModifiedBy>
  <cp:revision>53</cp:revision>
  <dcterms:created xsi:type="dcterms:W3CDTF">2024-10-04T12:51:07Z</dcterms:created>
  <dcterms:modified xsi:type="dcterms:W3CDTF">2025-10-24T11:18:24Z</dcterms:modified>
</cp:coreProperties>
</file>